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610" r:id="rId2"/>
    <p:sldId id="661" r:id="rId3"/>
    <p:sldId id="663" r:id="rId4"/>
    <p:sldId id="626" r:id="rId5"/>
    <p:sldId id="668" r:id="rId6"/>
    <p:sldId id="669" r:id="rId7"/>
    <p:sldId id="670" r:id="rId8"/>
    <p:sldId id="628" r:id="rId9"/>
    <p:sldId id="629" r:id="rId10"/>
    <p:sldId id="636" r:id="rId11"/>
    <p:sldId id="632" r:id="rId12"/>
    <p:sldId id="630" r:id="rId13"/>
    <p:sldId id="631" r:id="rId14"/>
    <p:sldId id="627" r:id="rId15"/>
    <p:sldId id="641" r:id="rId16"/>
    <p:sldId id="643" r:id="rId17"/>
    <p:sldId id="660" r:id="rId18"/>
    <p:sldId id="309" r:id="rId19"/>
    <p:sldId id="284" r:id="rId20"/>
    <p:sldId id="288" r:id="rId21"/>
    <p:sldId id="278" r:id="rId22"/>
    <p:sldId id="282" r:id="rId23"/>
    <p:sldId id="283" r:id="rId24"/>
    <p:sldId id="651" r:id="rId25"/>
    <p:sldId id="647" r:id="rId26"/>
    <p:sldId id="650" r:id="rId27"/>
    <p:sldId id="649" r:id="rId28"/>
    <p:sldId id="652" r:id="rId29"/>
    <p:sldId id="653" r:id="rId30"/>
    <p:sldId id="654" r:id="rId31"/>
    <p:sldId id="655" r:id="rId32"/>
    <p:sldId id="656" r:id="rId33"/>
    <p:sldId id="673" r:id="rId34"/>
    <p:sldId id="672" r:id="rId35"/>
    <p:sldId id="674" r:id="rId36"/>
    <p:sldId id="675" r:id="rId37"/>
    <p:sldId id="676" r:id="rId38"/>
    <p:sldId id="65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FCB414"/>
    <a:srgbClr val="CB1B4A"/>
    <a:srgbClr val="C2C923"/>
    <a:srgbClr val="074D67"/>
    <a:srgbClr val="28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4" autoAdjust="0"/>
    <p:restoredTop sz="94669" autoAdjust="0"/>
  </p:normalViewPr>
  <p:slideViewPr>
    <p:cSldViewPr snapToGrid="0">
      <p:cViewPr varScale="1">
        <p:scale>
          <a:sx n="115" d="100"/>
          <a:sy n="115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58773295680339"/>
          <c:y val="4.265252786528069E-2"/>
          <c:w val="0.87302958168244371"/>
          <c:h val="0.774425471927027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ОТП,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27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E-4717-BAE5-457414B6D5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Дистрибьюторы,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63</c:v>
                </c:pt>
                <c:pt idx="1">
                  <c:v>53.5</c:v>
                </c:pt>
                <c:pt idx="2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E-4717-BAE5-457414B6D5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Прямые контракты,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</c:v>
                </c:pt>
                <c:pt idx="1">
                  <c:v>19.399999999999999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8E-4717-BAE5-457414B6D5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4400159"/>
        <c:axId val="894402655"/>
      </c:barChart>
      <c:catAx>
        <c:axId val="8944001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402655"/>
        <c:crosses val="autoZero"/>
        <c:auto val="1"/>
        <c:lblAlgn val="ctr"/>
        <c:lblOffset val="100"/>
        <c:noMultiLvlLbl val="0"/>
      </c:catAx>
      <c:valAx>
        <c:axId val="89440265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  <a:alpha val="3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94400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685759500802723E-2"/>
          <c:y val="0.84298491306199408"/>
          <c:w val="0.74247119444581655"/>
          <c:h val="0.1226553072116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55344570169787E-2"/>
          <c:y val="3.9439228750252374E-2"/>
          <c:w val="0.96168838032923498"/>
          <c:h val="0.73919905465736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денежном выражении, млрд. тенге</c:v>
                </c:pt>
              </c:strCache>
            </c:strRef>
          </c:tx>
          <c:spPr>
            <a:solidFill>
              <a:srgbClr val="25B59A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25B5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92-4FF5-95D4-9939D4E504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810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114.8</c:v>
                </c:pt>
                <c:pt idx="1">
                  <c:v>137.4</c:v>
                </c:pt>
                <c:pt idx="2">
                  <c:v>191.8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4C-4C1A-B64E-8260FE47A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90802368"/>
        <c:axId val="-90808352"/>
      </c:barChart>
      <c:catAx>
        <c:axId val="-9080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0808352"/>
        <c:crosses val="autoZero"/>
        <c:auto val="1"/>
        <c:lblAlgn val="ctr"/>
        <c:lblOffset val="100"/>
        <c:noMultiLvlLbl val="0"/>
      </c:catAx>
      <c:valAx>
        <c:axId val="-9080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80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explosion val="5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F36-409A-ADD8-363E4580CF74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F36-409A-ADD8-363E4580CF74}"/>
              </c:ext>
            </c:extLst>
          </c:dPt>
          <c:dPt>
            <c:idx val="2"/>
            <c:bubble3D val="0"/>
            <c:explosion val="9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F36-409A-ADD8-363E4580CF74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F36-409A-ADD8-363E4580CF74}"/>
              </c:ext>
            </c:extLst>
          </c:dPt>
          <c:dLbls>
            <c:dLbl>
              <c:idx val="0"/>
              <c:layout>
                <c:manualLayout>
                  <c:x val="-4.1419874378089083E-2"/>
                  <c:y val="8.498200549934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36-409A-ADD8-363E4580CF74}"/>
                </c:ext>
              </c:extLst>
            </c:dLbl>
            <c:dLbl>
              <c:idx val="3"/>
              <c:layout>
                <c:manualLayout>
                  <c:x val="6.4330633043988381E-2"/>
                  <c:y val="8.372736146841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36-409A-ADD8-363E4580C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ОТП, %</c:v>
                </c:pt>
                <c:pt idx="1">
                  <c:v>ПК и М/у народные, %</c:v>
                </c:pt>
                <c:pt idx="2">
                  <c:v>Тендер, %</c:v>
                </c:pt>
                <c:pt idx="3">
                  <c:v>Услуги, %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4.2999999999999997E-2</c:v>
                </c:pt>
                <c:pt idx="1">
                  <c:v>0.432</c:v>
                </c:pt>
                <c:pt idx="2">
                  <c:v>0.438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36-409A-ADD8-363E4580C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D51AB-0BA2-457D-89DF-3609284CB403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4FF79-2F07-4E9F-8B84-1A18C62B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0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A247320-8D09-4204-BFEB-2A6D24B646C4}"/>
              </a:ext>
            </a:extLst>
          </p:cNvPr>
          <p:cNvSpPr/>
          <p:nvPr/>
        </p:nvSpPr>
        <p:spPr>
          <a:xfrm>
            <a:off x="0" y="4356102"/>
            <a:ext cx="2439300" cy="25018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0D881B-27DD-402F-8F35-4A086A5E6D10}"/>
              </a:ext>
            </a:extLst>
          </p:cNvPr>
          <p:cNvSpPr/>
          <p:nvPr/>
        </p:nvSpPr>
        <p:spPr>
          <a:xfrm>
            <a:off x="7315329" y="4356102"/>
            <a:ext cx="2439300" cy="25018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A15ECA0-E680-4241-9A22-CBD86F30E32A}"/>
              </a:ext>
            </a:extLst>
          </p:cNvPr>
          <p:cNvSpPr/>
          <p:nvPr/>
        </p:nvSpPr>
        <p:spPr>
          <a:xfrm>
            <a:off x="9752700" y="4356102"/>
            <a:ext cx="2439300" cy="25018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20527D0-90CC-4AAA-BEAC-9243ABCB4A82}"/>
              </a:ext>
            </a:extLst>
          </p:cNvPr>
          <p:cNvSpPr/>
          <p:nvPr/>
        </p:nvSpPr>
        <p:spPr>
          <a:xfrm>
            <a:off x="4877314" y="4356102"/>
            <a:ext cx="2439300" cy="25018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0525DB-8FD8-48D3-A433-7910FD275822}"/>
              </a:ext>
            </a:extLst>
          </p:cNvPr>
          <p:cNvSpPr/>
          <p:nvPr/>
        </p:nvSpPr>
        <p:spPr>
          <a:xfrm>
            <a:off x="2438657" y="4356100"/>
            <a:ext cx="2439300" cy="25018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576F30A-447C-48A1-B84E-D436AF0BEB32}"/>
              </a:ext>
            </a:extLst>
          </p:cNvPr>
          <p:cNvGrpSpPr/>
          <p:nvPr/>
        </p:nvGrpSpPr>
        <p:grpSpPr>
          <a:xfrm>
            <a:off x="619999" y="4884449"/>
            <a:ext cx="1198660" cy="1198369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D3D92ED4-AEF1-4E41-B93B-FB97F5BC9C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B236241F-E108-4E5A-A67A-2CCD5375A6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5517E576-B23C-4D18-96FF-51733AC25D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A481A547-63C7-452D-B73F-68F1941DB6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47618EEB-8652-412D-BEA3-9841B38770AC}"/>
              </a:ext>
            </a:extLst>
          </p:cNvPr>
          <p:cNvSpPr txBox="1"/>
          <p:nvPr/>
        </p:nvSpPr>
        <p:spPr>
          <a:xfrm>
            <a:off x="39079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PEST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ADFDF02-1F76-4104-94A8-215D7D5C2FB7}"/>
              </a:ext>
            </a:extLst>
          </p:cNvPr>
          <p:cNvSpPr txBox="1"/>
          <p:nvPr/>
        </p:nvSpPr>
        <p:spPr>
          <a:xfrm>
            <a:off x="-23741" y="802789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Презентация к Стратегии Развития 2019- 2023 годы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FB2EA8-FF02-49E2-B81D-48F386726DEB}"/>
              </a:ext>
            </a:extLst>
          </p:cNvPr>
          <p:cNvSpPr txBox="1"/>
          <p:nvPr/>
        </p:nvSpPr>
        <p:spPr>
          <a:xfrm>
            <a:off x="282284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SWOT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4AA647-B91D-4609-9EAB-C411E1BE09B8}"/>
              </a:ext>
            </a:extLst>
          </p:cNvPr>
          <p:cNvGrpSpPr/>
          <p:nvPr/>
        </p:nvGrpSpPr>
        <p:grpSpPr>
          <a:xfrm>
            <a:off x="3125235" y="4896208"/>
            <a:ext cx="1066143" cy="1065886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104" name="Freeform 18">
              <a:extLst>
                <a:ext uri="{FF2B5EF4-FFF2-40B4-BE49-F238E27FC236}">
                  <a16:creationId xmlns:a16="http://schemas.microsoft.com/office/drawing/2014/main" id="{6727F35E-2A1C-46E4-88D8-EAF1FF568D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19">
              <a:extLst>
                <a:ext uri="{FF2B5EF4-FFF2-40B4-BE49-F238E27FC236}">
                  <a16:creationId xmlns:a16="http://schemas.microsoft.com/office/drawing/2014/main" id="{DF20D24B-37D4-4469-BA9A-1FFA7724FD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20">
              <a:extLst>
                <a:ext uri="{FF2B5EF4-FFF2-40B4-BE49-F238E27FC236}">
                  <a16:creationId xmlns:a16="http://schemas.microsoft.com/office/drawing/2014/main" id="{23D629DD-4175-465B-9807-28E3A4F35A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21">
              <a:extLst>
                <a:ext uri="{FF2B5EF4-FFF2-40B4-BE49-F238E27FC236}">
                  <a16:creationId xmlns:a16="http://schemas.microsoft.com/office/drawing/2014/main" id="{24B82205-CEED-4EAE-849A-959A69D74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D48BB0F5-81A2-4967-9C9B-B5A5B4D99C9D}"/>
              </a:ext>
            </a:extLst>
          </p:cNvPr>
          <p:cNvSpPr txBox="1"/>
          <p:nvPr/>
        </p:nvSpPr>
        <p:spPr>
          <a:xfrm>
            <a:off x="4830476" y="6251877"/>
            <a:ext cx="2483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Brainstorm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F258EBE-B76E-4BF5-A2E3-33EB66F3491D}"/>
              </a:ext>
            </a:extLst>
          </p:cNvPr>
          <p:cNvGrpSpPr/>
          <p:nvPr/>
        </p:nvGrpSpPr>
        <p:grpSpPr>
          <a:xfrm>
            <a:off x="10351444" y="4775486"/>
            <a:ext cx="1241562" cy="1307331"/>
            <a:chOff x="5995988" y="2712903"/>
            <a:chExt cx="2457450" cy="2587625"/>
          </a:xfrm>
        </p:grpSpPr>
        <p:sp>
          <p:nvSpPr>
            <p:cNvPr id="110" name="Freeform 6">
              <a:extLst>
                <a:ext uri="{FF2B5EF4-FFF2-40B4-BE49-F238E27FC236}">
                  <a16:creationId xmlns:a16="http://schemas.microsoft.com/office/drawing/2014/main" id="{02F4ED08-223E-4453-9206-406DF35CE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7">
              <a:extLst>
                <a:ext uri="{FF2B5EF4-FFF2-40B4-BE49-F238E27FC236}">
                  <a16:creationId xmlns:a16="http://schemas.microsoft.com/office/drawing/2014/main" id="{EC273AA9-D643-45E9-8CE2-F02FAF17A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8">
              <a:extLst>
                <a:ext uri="{FF2B5EF4-FFF2-40B4-BE49-F238E27FC236}">
                  <a16:creationId xmlns:a16="http://schemas.microsoft.com/office/drawing/2014/main" id="{55E45729-5B77-4027-8364-C56C89640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E0C7ECA-30FE-4BE4-B8CF-E1D419CC4D53}"/>
              </a:ext>
            </a:extLst>
          </p:cNvPr>
          <p:cNvGrpSpPr/>
          <p:nvPr/>
        </p:nvGrpSpPr>
        <p:grpSpPr>
          <a:xfrm>
            <a:off x="9444153" y="3086562"/>
            <a:ext cx="1315317" cy="1046274"/>
            <a:chOff x="3665538" y="1665288"/>
            <a:chExt cx="3702050" cy="2944812"/>
          </a:xfrm>
          <a:solidFill>
            <a:schemeClr val="bg1"/>
          </a:solidFill>
        </p:grpSpPr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47DADA43-01A1-4A76-B29B-AF4D053DE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3819525"/>
              <a:ext cx="1006475" cy="790575"/>
            </a:xfrm>
            <a:custGeom>
              <a:avLst/>
              <a:gdLst>
                <a:gd name="T0" fmla="*/ 404 w 806"/>
                <a:gd name="T1" fmla="*/ 628 h 628"/>
                <a:gd name="T2" fmla="*/ 285 w 806"/>
                <a:gd name="T3" fmla="*/ 538 h 628"/>
                <a:gd name="T4" fmla="*/ 13 w 806"/>
                <a:gd name="T5" fmla="*/ 154 h 628"/>
                <a:gd name="T6" fmla="*/ 0 w 806"/>
                <a:gd name="T7" fmla="*/ 135 h 628"/>
                <a:gd name="T8" fmla="*/ 77 w 806"/>
                <a:gd name="T9" fmla="*/ 111 h 628"/>
                <a:gd name="T10" fmla="*/ 410 w 806"/>
                <a:gd name="T11" fmla="*/ 5 h 628"/>
                <a:gd name="T12" fmla="*/ 442 w 806"/>
                <a:gd name="T13" fmla="*/ 15 h 628"/>
                <a:gd name="T14" fmla="*/ 620 w 806"/>
                <a:gd name="T15" fmla="*/ 279 h 628"/>
                <a:gd name="T16" fmla="*/ 756 w 806"/>
                <a:gd name="T17" fmla="*/ 389 h 628"/>
                <a:gd name="T18" fmla="*/ 804 w 806"/>
                <a:gd name="T19" fmla="*/ 464 h 628"/>
                <a:gd name="T20" fmla="*/ 750 w 806"/>
                <a:gd name="T21" fmla="*/ 530 h 628"/>
                <a:gd name="T22" fmla="*/ 465 w 806"/>
                <a:gd name="T23" fmla="*/ 620 h 628"/>
                <a:gd name="T24" fmla="*/ 436 w 806"/>
                <a:gd name="T25" fmla="*/ 628 h 628"/>
                <a:gd name="T26" fmla="*/ 404 w 806"/>
                <a:gd name="T2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628">
                  <a:moveTo>
                    <a:pt x="404" y="628"/>
                  </a:moveTo>
                  <a:cubicBezTo>
                    <a:pt x="349" y="618"/>
                    <a:pt x="316" y="582"/>
                    <a:pt x="285" y="538"/>
                  </a:cubicBezTo>
                  <a:cubicBezTo>
                    <a:pt x="196" y="409"/>
                    <a:pt x="104" y="282"/>
                    <a:pt x="13" y="154"/>
                  </a:cubicBezTo>
                  <a:cubicBezTo>
                    <a:pt x="9" y="148"/>
                    <a:pt x="5" y="143"/>
                    <a:pt x="0" y="135"/>
                  </a:cubicBezTo>
                  <a:cubicBezTo>
                    <a:pt x="27" y="126"/>
                    <a:pt x="52" y="119"/>
                    <a:pt x="77" y="111"/>
                  </a:cubicBezTo>
                  <a:cubicBezTo>
                    <a:pt x="188" y="75"/>
                    <a:pt x="299" y="41"/>
                    <a:pt x="410" y="5"/>
                  </a:cubicBezTo>
                  <a:cubicBezTo>
                    <a:pt x="425" y="0"/>
                    <a:pt x="433" y="2"/>
                    <a:pt x="442" y="15"/>
                  </a:cubicBezTo>
                  <a:cubicBezTo>
                    <a:pt x="501" y="104"/>
                    <a:pt x="561" y="191"/>
                    <a:pt x="620" y="279"/>
                  </a:cubicBezTo>
                  <a:cubicBezTo>
                    <a:pt x="654" y="329"/>
                    <a:pt x="699" y="366"/>
                    <a:pt x="756" y="389"/>
                  </a:cubicBezTo>
                  <a:cubicBezTo>
                    <a:pt x="790" y="403"/>
                    <a:pt x="806" y="428"/>
                    <a:pt x="804" y="464"/>
                  </a:cubicBezTo>
                  <a:cubicBezTo>
                    <a:pt x="803" y="495"/>
                    <a:pt x="783" y="519"/>
                    <a:pt x="750" y="530"/>
                  </a:cubicBezTo>
                  <a:cubicBezTo>
                    <a:pt x="655" y="560"/>
                    <a:pt x="560" y="590"/>
                    <a:pt x="465" y="620"/>
                  </a:cubicBezTo>
                  <a:cubicBezTo>
                    <a:pt x="455" y="623"/>
                    <a:pt x="446" y="625"/>
                    <a:pt x="436" y="628"/>
                  </a:cubicBezTo>
                  <a:cubicBezTo>
                    <a:pt x="425" y="628"/>
                    <a:pt x="415" y="628"/>
                    <a:pt x="404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eform 47">
              <a:extLst>
                <a:ext uri="{FF2B5EF4-FFF2-40B4-BE49-F238E27FC236}">
                  <a16:creationId xmlns:a16="http://schemas.microsoft.com/office/drawing/2014/main" id="{2D99839E-028A-4C69-A6B5-B41DC9C0E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65288"/>
              <a:ext cx="1763713" cy="2030412"/>
            </a:xfrm>
            <a:custGeom>
              <a:avLst/>
              <a:gdLst>
                <a:gd name="T0" fmla="*/ 0 w 1413"/>
                <a:gd name="T1" fmla="*/ 723 h 1613"/>
                <a:gd name="T2" fmla="*/ 906 w 1413"/>
                <a:gd name="T3" fmla="*/ 0 h 1613"/>
                <a:gd name="T4" fmla="*/ 1413 w 1413"/>
                <a:gd name="T5" fmla="*/ 1613 h 1613"/>
                <a:gd name="T6" fmla="*/ 257 w 1413"/>
                <a:gd name="T7" fmla="*/ 1540 h 1613"/>
                <a:gd name="T8" fmla="*/ 0 w 1413"/>
                <a:gd name="T9" fmla="*/ 72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1613">
                  <a:moveTo>
                    <a:pt x="0" y="723"/>
                  </a:moveTo>
                  <a:cubicBezTo>
                    <a:pt x="359" y="555"/>
                    <a:pt x="648" y="300"/>
                    <a:pt x="906" y="0"/>
                  </a:cubicBezTo>
                  <a:cubicBezTo>
                    <a:pt x="1075" y="539"/>
                    <a:pt x="1244" y="1074"/>
                    <a:pt x="1413" y="1613"/>
                  </a:cubicBezTo>
                  <a:cubicBezTo>
                    <a:pt x="1031" y="1516"/>
                    <a:pt x="648" y="1473"/>
                    <a:pt x="257" y="1540"/>
                  </a:cubicBezTo>
                  <a:cubicBezTo>
                    <a:pt x="171" y="1267"/>
                    <a:pt x="86" y="996"/>
                    <a:pt x="0" y="7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Freeform 48">
              <a:extLst>
                <a:ext uri="{FF2B5EF4-FFF2-40B4-BE49-F238E27FC236}">
                  <a16:creationId xmlns:a16="http://schemas.microsoft.com/office/drawing/2014/main" id="{53907A76-7A4D-4C4E-BB1C-9D1D2DF45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2630488"/>
              <a:ext cx="1211263" cy="1266825"/>
            </a:xfrm>
            <a:custGeom>
              <a:avLst/>
              <a:gdLst>
                <a:gd name="T0" fmla="*/ 713 w 970"/>
                <a:gd name="T1" fmla="*/ 0 h 1006"/>
                <a:gd name="T2" fmla="*/ 970 w 970"/>
                <a:gd name="T3" fmla="*/ 817 h 1006"/>
                <a:gd name="T4" fmla="*/ 825 w 970"/>
                <a:gd name="T5" fmla="*/ 862 h 1006"/>
                <a:gd name="T6" fmla="*/ 541 w 970"/>
                <a:gd name="T7" fmla="*/ 948 h 1006"/>
                <a:gd name="T8" fmla="*/ 26 w 970"/>
                <a:gd name="T9" fmla="*/ 587 h 1006"/>
                <a:gd name="T10" fmla="*/ 318 w 970"/>
                <a:gd name="T11" fmla="*/ 125 h 1006"/>
                <a:gd name="T12" fmla="*/ 713 w 970"/>
                <a:gd name="T1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0" h="1006">
                  <a:moveTo>
                    <a:pt x="713" y="0"/>
                  </a:moveTo>
                  <a:cubicBezTo>
                    <a:pt x="799" y="274"/>
                    <a:pt x="884" y="544"/>
                    <a:pt x="970" y="817"/>
                  </a:cubicBezTo>
                  <a:cubicBezTo>
                    <a:pt x="920" y="832"/>
                    <a:pt x="873" y="847"/>
                    <a:pt x="825" y="862"/>
                  </a:cubicBezTo>
                  <a:cubicBezTo>
                    <a:pt x="731" y="891"/>
                    <a:pt x="638" y="926"/>
                    <a:pt x="541" y="948"/>
                  </a:cubicBezTo>
                  <a:cubicBezTo>
                    <a:pt x="297" y="1006"/>
                    <a:pt x="58" y="835"/>
                    <a:pt x="26" y="587"/>
                  </a:cubicBezTo>
                  <a:cubicBezTo>
                    <a:pt x="0" y="381"/>
                    <a:pt x="121" y="190"/>
                    <a:pt x="318" y="125"/>
                  </a:cubicBezTo>
                  <a:cubicBezTo>
                    <a:pt x="449" y="83"/>
                    <a:pt x="580" y="42"/>
                    <a:pt x="7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49">
              <a:extLst>
                <a:ext uri="{FF2B5EF4-FFF2-40B4-BE49-F238E27FC236}">
                  <a16:creationId xmlns:a16="http://schemas.microsoft.com/office/drawing/2014/main" id="{0E15121A-A7D8-4145-92BB-507F05E96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676400"/>
              <a:ext cx="906463" cy="1601787"/>
            </a:xfrm>
            <a:custGeom>
              <a:avLst/>
              <a:gdLst>
                <a:gd name="T0" fmla="*/ 487 w 726"/>
                <a:gd name="T1" fmla="*/ 1272 h 1272"/>
                <a:gd name="T2" fmla="*/ 322 w 726"/>
                <a:gd name="T3" fmla="*/ 1185 h 1272"/>
                <a:gd name="T4" fmla="*/ 371 w 726"/>
                <a:gd name="T5" fmla="*/ 609 h 1272"/>
                <a:gd name="T6" fmla="*/ 0 w 726"/>
                <a:gd name="T7" fmla="*/ 166 h 1272"/>
                <a:gd name="T8" fmla="*/ 87 w 726"/>
                <a:gd name="T9" fmla="*/ 0 h 1272"/>
                <a:gd name="T10" fmla="*/ 487 w 726"/>
                <a:gd name="T11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6" h="1272">
                  <a:moveTo>
                    <a:pt x="487" y="1272"/>
                  </a:moveTo>
                  <a:cubicBezTo>
                    <a:pt x="432" y="1243"/>
                    <a:pt x="378" y="1215"/>
                    <a:pt x="322" y="1185"/>
                  </a:cubicBezTo>
                  <a:cubicBezTo>
                    <a:pt x="414" y="999"/>
                    <a:pt x="434" y="807"/>
                    <a:pt x="371" y="609"/>
                  </a:cubicBezTo>
                  <a:cubicBezTo>
                    <a:pt x="309" y="412"/>
                    <a:pt x="183" y="266"/>
                    <a:pt x="0" y="166"/>
                  </a:cubicBezTo>
                  <a:cubicBezTo>
                    <a:pt x="29" y="110"/>
                    <a:pt x="58" y="55"/>
                    <a:pt x="87" y="0"/>
                  </a:cubicBezTo>
                  <a:cubicBezTo>
                    <a:pt x="559" y="240"/>
                    <a:pt x="726" y="828"/>
                    <a:pt x="487" y="1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50">
              <a:extLst>
                <a:ext uri="{FF2B5EF4-FFF2-40B4-BE49-F238E27FC236}">
                  <a16:creationId xmlns:a16="http://schemas.microsoft.com/office/drawing/2014/main" id="{873A7A96-282A-4057-B931-171723AA5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975" y="2039938"/>
              <a:ext cx="639763" cy="1049337"/>
            </a:xfrm>
            <a:custGeom>
              <a:avLst/>
              <a:gdLst>
                <a:gd name="T0" fmla="*/ 185 w 513"/>
                <a:gd name="T1" fmla="*/ 748 h 833"/>
                <a:gd name="T2" fmla="*/ 214 w 513"/>
                <a:gd name="T3" fmla="*/ 416 h 833"/>
                <a:gd name="T4" fmla="*/ 0 w 513"/>
                <a:gd name="T5" fmla="*/ 161 h 833"/>
                <a:gd name="T6" fmla="*/ 84 w 513"/>
                <a:gd name="T7" fmla="*/ 0 h 833"/>
                <a:gd name="T8" fmla="*/ 347 w 513"/>
                <a:gd name="T9" fmla="*/ 833 h 833"/>
                <a:gd name="T10" fmla="*/ 185 w 513"/>
                <a:gd name="T11" fmla="*/ 74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833">
                  <a:moveTo>
                    <a:pt x="185" y="748"/>
                  </a:moveTo>
                  <a:cubicBezTo>
                    <a:pt x="239" y="639"/>
                    <a:pt x="250" y="529"/>
                    <a:pt x="214" y="416"/>
                  </a:cubicBezTo>
                  <a:cubicBezTo>
                    <a:pt x="178" y="303"/>
                    <a:pt x="106" y="219"/>
                    <a:pt x="0" y="161"/>
                  </a:cubicBezTo>
                  <a:cubicBezTo>
                    <a:pt x="29" y="107"/>
                    <a:pt x="56" y="53"/>
                    <a:pt x="84" y="0"/>
                  </a:cubicBezTo>
                  <a:cubicBezTo>
                    <a:pt x="375" y="139"/>
                    <a:pt x="513" y="525"/>
                    <a:pt x="347" y="833"/>
                  </a:cubicBezTo>
                  <a:cubicBezTo>
                    <a:pt x="294" y="805"/>
                    <a:pt x="241" y="777"/>
                    <a:pt x="185" y="7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0AA3E73D-F5A8-405E-A700-1F6AE6841456}"/>
              </a:ext>
            </a:extLst>
          </p:cNvPr>
          <p:cNvSpPr txBox="1"/>
          <p:nvPr/>
        </p:nvSpPr>
        <p:spPr>
          <a:xfrm>
            <a:off x="10050207" y="6263674"/>
            <a:ext cx="1951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GOAL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513AA9A-75D1-45C8-B707-48D5600B9AFF}"/>
              </a:ext>
            </a:extLst>
          </p:cNvPr>
          <p:cNvSpPr txBox="1"/>
          <p:nvPr/>
        </p:nvSpPr>
        <p:spPr>
          <a:xfrm>
            <a:off x="-10183" y="3074787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ТОО «СК-Фармация»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53" name="Group 86">
            <a:extLst>
              <a:ext uri="{FF2B5EF4-FFF2-40B4-BE49-F238E27FC236}">
                <a16:creationId xmlns:a16="http://schemas.microsoft.com/office/drawing/2014/main" id="{B96D426E-90F0-4A7F-9FB4-9AFA99319362}"/>
              </a:ext>
            </a:extLst>
          </p:cNvPr>
          <p:cNvGrpSpPr/>
          <p:nvPr/>
        </p:nvGrpSpPr>
        <p:grpSpPr>
          <a:xfrm>
            <a:off x="5584074" y="4788677"/>
            <a:ext cx="959348" cy="1170156"/>
            <a:chOff x="7931851" y="2464731"/>
            <a:chExt cx="1002842" cy="1223210"/>
          </a:xfrm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A1D3055B-21A9-456F-92D5-3AB79D533A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B1C77D41-A04A-4973-BC1B-6EA285FFCA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F4F85FB6-B3F8-486C-8024-5D3465E563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00B9A38B-F932-4E94-8D57-B389F30F3A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C14CA64D-AC43-4DD6-BA6C-65A2B9CAC5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44CA1BB6-1CEA-4F33-932D-12A6CF4DE0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42D3BA46-C851-4EDF-A8D2-45CF7B0CB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448384A2-35C8-4E17-958E-9B2221E22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91977A44-EA8B-4B92-A343-98D15D1622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36F2FE51-267D-4BB0-9772-615CBB79CF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86F42967-3FAD-401A-AC4E-9CBB99B6A4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4B9AEB0F-22A7-48A3-8B45-76CF956739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A022BEBA-F7A5-4041-AF9C-E1FAC1A2F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id="{FC3FE3DB-0F0B-439F-94C1-4CE8F917E4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" name="Group 407">
            <a:extLst>
              <a:ext uri="{FF2B5EF4-FFF2-40B4-BE49-F238E27FC236}">
                <a16:creationId xmlns:a16="http://schemas.microsoft.com/office/drawing/2014/main" id="{C1602ED6-63D6-455A-B744-0407241D59BC}"/>
              </a:ext>
            </a:extLst>
          </p:cNvPr>
          <p:cNvGrpSpPr/>
          <p:nvPr/>
        </p:nvGrpSpPr>
        <p:grpSpPr>
          <a:xfrm>
            <a:off x="8081922" y="4915254"/>
            <a:ext cx="1054223" cy="1030578"/>
            <a:chOff x="4986338" y="2357438"/>
            <a:chExt cx="2206625" cy="2205038"/>
          </a:xfrm>
        </p:grpSpPr>
        <p:sp>
          <p:nvSpPr>
            <p:cNvPr id="73" name="Freeform 27">
              <a:extLst>
                <a:ext uri="{FF2B5EF4-FFF2-40B4-BE49-F238E27FC236}">
                  <a16:creationId xmlns:a16="http://schemas.microsoft.com/office/drawing/2014/main" id="{186F9A2F-7DF8-4CAE-AD6E-C3518DA912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6338" y="2357438"/>
              <a:ext cx="2206625" cy="2205038"/>
            </a:xfrm>
            <a:custGeom>
              <a:avLst/>
              <a:gdLst>
                <a:gd name="T0" fmla="*/ 33 w 715"/>
                <a:gd name="T1" fmla="*/ 138 h 709"/>
                <a:gd name="T2" fmla="*/ 0 w 715"/>
                <a:gd name="T3" fmla="*/ 137 h 709"/>
                <a:gd name="T4" fmla="*/ 0 w 715"/>
                <a:gd name="T5" fmla="*/ 0 h 709"/>
                <a:gd name="T6" fmla="*/ 715 w 715"/>
                <a:gd name="T7" fmla="*/ 0 h 709"/>
                <a:gd name="T8" fmla="*/ 715 w 715"/>
                <a:gd name="T9" fmla="*/ 136 h 709"/>
                <a:gd name="T10" fmla="*/ 686 w 715"/>
                <a:gd name="T11" fmla="*/ 139 h 709"/>
                <a:gd name="T12" fmla="*/ 686 w 715"/>
                <a:gd name="T13" fmla="*/ 589 h 709"/>
                <a:gd name="T14" fmla="*/ 434 w 715"/>
                <a:gd name="T15" fmla="*/ 589 h 709"/>
                <a:gd name="T16" fmla="*/ 432 w 715"/>
                <a:gd name="T17" fmla="*/ 594 h 709"/>
                <a:gd name="T18" fmla="*/ 486 w 715"/>
                <a:gd name="T19" fmla="*/ 648 h 709"/>
                <a:gd name="T20" fmla="*/ 492 w 715"/>
                <a:gd name="T21" fmla="*/ 695 h 709"/>
                <a:gd name="T22" fmla="*/ 445 w 715"/>
                <a:gd name="T23" fmla="*/ 689 h 709"/>
                <a:gd name="T24" fmla="*/ 358 w 715"/>
                <a:gd name="T25" fmla="*/ 602 h 709"/>
                <a:gd name="T26" fmla="*/ 277 w 715"/>
                <a:gd name="T27" fmla="*/ 683 h 709"/>
                <a:gd name="T28" fmla="*/ 264 w 715"/>
                <a:gd name="T29" fmla="*/ 696 h 709"/>
                <a:gd name="T30" fmla="*/ 224 w 715"/>
                <a:gd name="T31" fmla="*/ 696 h 709"/>
                <a:gd name="T32" fmla="*/ 223 w 715"/>
                <a:gd name="T33" fmla="*/ 655 h 709"/>
                <a:gd name="T34" fmla="*/ 270 w 715"/>
                <a:gd name="T35" fmla="*/ 608 h 709"/>
                <a:gd name="T36" fmla="*/ 286 w 715"/>
                <a:gd name="T37" fmla="*/ 590 h 709"/>
                <a:gd name="T38" fmla="*/ 33 w 715"/>
                <a:gd name="T39" fmla="*/ 590 h 709"/>
                <a:gd name="T40" fmla="*/ 33 w 715"/>
                <a:gd name="T41" fmla="*/ 138 h 709"/>
                <a:gd name="T42" fmla="*/ 93 w 715"/>
                <a:gd name="T43" fmla="*/ 138 h 709"/>
                <a:gd name="T44" fmla="*/ 93 w 715"/>
                <a:gd name="T45" fmla="*/ 531 h 709"/>
                <a:gd name="T46" fmla="*/ 626 w 715"/>
                <a:gd name="T47" fmla="*/ 531 h 709"/>
                <a:gd name="T48" fmla="*/ 626 w 715"/>
                <a:gd name="T49" fmla="*/ 138 h 709"/>
                <a:gd name="T50" fmla="*/ 93 w 715"/>
                <a:gd name="T51" fmla="*/ 138 h 709"/>
                <a:gd name="T52" fmla="*/ 658 w 715"/>
                <a:gd name="T53" fmla="*/ 58 h 709"/>
                <a:gd name="T54" fmla="*/ 59 w 715"/>
                <a:gd name="T55" fmla="*/ 58 h 709"/>
                <a:gd name="T56" fmla="*/ 59 w 715"/>
                <a:gd name="T57" fmla="*/ 107 h 709"/>
                <a:gd name="T58" fmla="*/ 658 w 715"/>
                <a:gd name="T59" fmla="*/ 107 h 709"/>
                <a:gd name="T60" fmla="*/ 658 w 715"/>
                <a:gd name="T61" fmla="*/ 58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5" h="709">
                  <a:moveTo>
                    <a:pt x="33" y="138"/>
                  </a:moveTo>
                  <a:cubicBezTo>
                    <a:pt x="20" y="138"/>
                    <a:pt x="11" y="137"/>
                    <a:pt x="0" y="137"/>
                  </a:cubicBezTo>
                  <a:cubicBezTo>
                    <a:pt x="0" y="91"/>
                    <a:pt x="0" y="46"/>
                    <a:pt x="0" y="0"/>
                  </a:cubicBezTo>
                  <a:cubicBezTo>
                    <a:pt x="238" y="0"/>
                    <a:pt x="476" y="0"/>
                    <a:pt x="715" y="0"/>
                  </a:cubicBezTo>
                  <a:cubicBezTo>
                    <a:pt x="715" y="45"/>
                    <a:pt x="715" y="90"/>
                    <a:pt x="715" y="136"/>
                  </a:cubicBezTo>
                  <a:cubicBezTo>
                    <a:pt x="706" y="137"/>
                    <a:pt x="697" y="138"/>
                    <a:pt x="686" y="139"/>
                  </a:cubicBezTo>
                  <a:cubicBezTo>
                    <a:pt x="686" y="289"/>
                    <a:pt x="686" y="438"/>
                    <a:pt x="686" y="589"/>
                  </a:cubicBezTo>
                  <a:cubicBezTo>
                    <a:pt x="601" y="589"/>
                    <a:pt x="518" y="589"/>
                    <a:pt x="434" y="589"/>
                  </a:cubicBezTo>
                  <a:cubicBezTo>
                    <a:pt x="433" y="591"/>
                    <a:pt x="433" y="593"/>
                    <a:pt x="432" y="594"/>
                  </a:cubicBezTo>
                  <a:cubicBezTo>
                    <a:pt x="450" y="612"/>
                    <a:pt x="468" y="630"/>
                    <a:pt x="486" y="648"/>
                  </a:cubicBezTo>
                  <a:cubicBezTo>
                    <a:pt x="503" y="665"/>
                    <a:pt x="505" y="683"/>
                    <a:pt x="492" y="695"/>
                  </a:cubicBezTo>
                  <a:cubicBezTo>
                    <a:pt x="479" y="709"/>
                    <a:pt x="463" y="707"/>
                    <a:pt x="445" y="689"/>
                  </a:cubicBezTo>
                  <a:cubicBezTo>
                    <a:pt x="417" y="661"/>
                    <a:pt x="388" y="632"/>
                    <a:pt x="358" y="602"/>
                  </a:cubicBezTo>
                  <a:cubicBezTo>
                    <a:pt x="330" y="630"/>
                    <a:pt x="303" y="656"/>
                    <a:pt x="277" y="683"/>
                  </a:cubicBezTo>
                  <a:cubicBezTo>
                    <a:pt x="273" y="688"/>
                    <a:pt x="268" y="692"/>
                    <a:pt x="264" y="696"/>
                  </a:cubicBezTo>
                  <a:cubicBezTo>
                    <a:pt x="251" y="707"/>
                    <a:pt x="237" y="707"/>
                    <a:pt x="224" y="696"/>
                  </a:cubicBezTo>
                  <a:cubicBezTo>
                    <a:pt x="212" y="685"/>
                    <a:pt x="211" y="668"/>
                    <a:pt x="223" y="655"/>
                  </a:cubicBezTo>
                  <a:cubicBezTo>
                    <a:pt x="238" y="639"/>
                    <a:pt x="254" y="623"/>
                    <a:pt x="270" y="608"/>
                  </a:cubicBezTo>
                  <a:cubicBezTo>
                    <a:pt x="274" y="603"/>
                    <a:pt x="279" y="598"/>
                    <a:pt x="286" y="590"/>
                  </a:cubicBezTo>
                  <a:cubicBezTo>
                    <a:pt x="200" y="590"/>
                    <a:pt x="117" y="590"/>
                    <a:pt x="33" y="590"/>
                  </a:cubicBezTo>
                  <a:cubicBezTo>
                    <a:pt x="33" y="438"/>
                    <a:pt x="33" y="289"/>
                    <a:pt x="33" y="138"/>
                  </a:cubicBezTo>
                  <a:close/>
                  <a:moveTo>
                    <a:pt x="93" y="138"/>
                  </a:moveTo>
                  <a:cubicBezTo>
                    <a:pt x="93" y="270"/>
                    <a:pt x="93" y="401"/>
                    <a:pt x="93" y="531"/>
                  </a:cubicBezTo>
                  <a:cubicBezTo>
                    <a:pt x="271" y="531"/>
                    <a:pt x="448" y="531"/>
                    <a:pt x="626" y="531"/>
                  </a:cubicBezTo>
                  <a:cubicBezTo>
                    <a:pt x="626" y="400"/>
                    <a:pt x="626" y="270"/>
                    <a:pt x="626" y="138"/>
                  </a:cubicBezTo>
                  <a:cubicBezTo>
                    <a:pt x="448" y="138"/>
                    <a:pt x="271" y="138"/>
                    <a:pt x="93" y="138"/>
                  </a:cubicBezTo>
                  <a:close/>
                  <a:moveTo>
                    <a:pt x="658" y="58"/>
                  </a:moveTo>
                  <a:cubicBezTo>
                    <a:pt x="457" y="58"/>
                    <a:pt x="258" y="58"/>
                    <a:pt x="59" y="58"/>
                  </a:cubicBezTo>
                  <a:cubicBezTo>
                    <a:pt x="59" y="75"/>
                    <a:pt x="59" y="91"/>
                    <a:pt x="59" y="107"/>
                  </a:cubicBezTo>
                  <a:cubicBezTo>
                    <a:pt x="259" y="107"/>
                    <a:pt x="459" y="107"/>
                    <a:pt x="658" y="107"/>
                  </a:cubicBezTo>
                  <a:cubicBezTo>
                    <a:pt x="658" y="90"/>
                    <a:pt x="658" y="75"/>
                    <a:pt x="658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67DD27A2-65CD-4092-9B69-67CEB2D8A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2882901"/>
              <a:ext cx="842963" cy="998538"/>
            </a:xfrm>
            <a:custGeom>
              <a:avLst/>
              <a:gdLst>
                <a:gd name="T0" fmla="*/ 198 w 273"/>
                <a:gd name="T1" fmla="*/ 103 h 321"/>
                <a:gd name="T2" fmla="*/ 156 w 273"/>
                <a:gd name="T3" fmla="*/ 101 h 321"/>
                <a:gd name="T4" fmla="*/ 215 w 273"/>
                <a:gd name="T5" fmla="*/ 0 h 321"/>
                <a:gd name="T6" fmla="*/ 273 w 273"/>
                <a:gd name="T7" fmla="*/ 102 h 321"/>
                <a:gd name="T8" fmla="*/ 228 w 273"/>
                <a:gd name="T9" fmla="*/ 102 h 321"/>
                <a:gd name="T10" fmla="*/ 5 w 273"/>
                <a:gd name="T11" fmla="*/ 321 h 321"/>
                <a:gd name="T12" fmla="*/ 0 w 273"/>
                <a:gd name="T13" fmla="*/ 292 h 321"/>
                <a:gd name="T14" fmla="*/ 198 w 273"/>
                <a:gd name="T15" fmla="*/ 10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321">
                  <a:moveTo>
                    <a:pt x="198" y="103"/>
                  </a:moveTo>
                  <a:cubicBezTo>
                    <a:pt x="183" y="102"/>
                    <a:pt x="172" y="102"/>
                    <a:pt x="156" y="101"/>
                  </a:cubicBezTo>
                  <a:cubicBezTo>
                    <a:pt x="176" y="66"/>
                    <a:pt x="194" y="34"/>
                    <a:pt x="215" y="0"/>
                  </a:cubicBezTo>
                  <a:cubicBezTo>
                    <a:pt x="234" y="35"/>
                    <a:pt x="253" y="67"/>
                    <a:pt x="273" y="102"/>
                  </a:cubicBezTo>
                  <a:cubicBezTo>
                    <a:pt x="255" y="102"/>
                    <a:pt x="242" y="102"/>
                    <a:pt x="228" y="102"/>
                  </a:cubicBezTo>
                  <a:cubicBezTo>
                    <a:pt x="201" y="223"/>
                    <a:pt x="128" y="296"/>
                    <a:pt x="5" y="321"/>
                  </a:cubicBezTo>
                  <a:cubicBezTo>
                    <a:pt x="3" y="310"/>
                    <a:pt x="2" y="302"/>
                    <a:pt x="0" y="292"/>
                  </a:cubicBezTo>
                  <a:cubicBezTo>
                    <a:pt x="106" y="271"/>
                    <a:pt x="172" y="209"/>
                    <a:pt x="198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FC6EFB43-2A86-4FE4-A036-8C51B068B2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73801" y="3548063"/>
              <a:ext cx="379413" cy="387350"/>
            </a:xfrm>
            <a:custGeom>
              <a:avLst/>
              <a:gdLst>
                <a:gd name="T0" fmla="*/ 123 w 123"/>
                <a:gd name="T1" fmla="*/ 62 h 124"/>
                <a:gd name="T2" fmla="*/ 61 w 123"/>
                <a:gd name="T3" fmla="*/ 124 h 124"/>
                <a:gd name="T4" fmla="*/ 0 w 123"/>
                <a:gd name="T5" fmla="*/ 62 h 124"/>
                <a:gd name="T6" fmla="*/ 62 w 123"/>
                <a:gd name="T7" fmla="*/ 1 h 124"/>
                <a:gd name="T8" fmla="*/ 123 w 123"/>
                <a:gd name="T9" fmla="*/ 62 h 124"/>
                <a:gd name="T10" fmla="*/ 94 w 123"/>
                <a:gd name="T11" fmla="*/ 62 h 124"/>
                <a:gd name="T12" fmla="*/ 61 w 123"/>
                <a:gd name="T13" fmla="*/ 29 h 124"/>
                <a:gd name="T14" fmla="*/ 30 w 123"/>
                <a:gd name="T15" fmla="*/ 62 h 124"/>
                <a:gd name="T16" fmla="*/ 60 w 123"/>
                <a:gd name="T17" fmla="*/ 94 h 124"/>
                <a:gd name="T18" fmla="*/ 94 w 123"/>
                <a:gd name="T1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24">
                  <a:moveTo>
                    <a:pt x="123" y="62"/>
                  </a:moveTo>
                  <a:cubicBezTo>
                    <a:pt x="123" y="96"/>
                    <a:pt x="94" y="124"/>
                    <a:pt x="61" y="124"/>
                  </a:cubicBezTo>
                  <a:cubicBezTo>
                    <a:pt x="27" y="123"/>
                    <a:pt x="0" y="95"/>
                    <a:pt x="0" y="62"/>
                  </a:cubicBezTo>
                  <a:cubicBezTo>
                    <a:pt x="0" y="27"/>
                    <a:pt x="28" y="0"/>
                    <a:pt x="62" y="1"/>
                  </a:cubicBezTo>
                  <a:cubicBezTo>
                    <a:pt x="96" y="1"/>
                    <a:pt x="123" y="28"/>
                    <a:pt x="123" y="62"/>
                  </a:cubicBezTo>
                  <a:close/>
                  <a:moveTo>
                    <a:pt x="94" y="62"/>
                  </a:moveTo>
                  <a:cubicBezTo>
                    <a:pt x="94" y="44"/>
                    <a:pt x="78" y="29"/>
                    <a:pt x="61" y="29"/>
                  </a:cubicBezTo>
                  <a:cubicBezTo>
                    <a:pt x="43" y="30"/>
                    <a:pt x="30" y="44"/>
                    <a:pt x="30" y="62"/>
                  </a:cubicBezTo>
                  <a:cubicBezTo>
                    <a:pt x="29" y="79"/>
                    <a:pt x="43" y="93"/>
                    <a:pt x="60" y="94"/>
                  </a:cubicBezTo>
                  <a:cubicBezTo>
                    <a:pt x="79" y="94"/>
                    <a:pt x="94" y="80"/>
                    <a:pt x="94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49697099-4DC3-4577-8D5C-08F9048FE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176" y="3109913"/>
              <a:ext cx="300038" cy="311150"/>
            </a:xfrm>
            <a:custGeom>
              <a:avLst/>
              <a:gdLst>
                <a:gd name="T0" fmla="*/ 27 w 97"/>
                <a:gd name="T1" fmla="*/ 50 h 100"/>
                <a:gd name="T2" fmla="*/ 13 w 97"/>
                <a:gd name="T3" fmla="*/ 35 h 100"/>
                <a:gd name="T4" fmla="*/ 0 w 97"/>
                <a:gd name="T5" fmla="*/ 21 h 100"/>
                <a:gd name="T6" fmla="*/ 21 w 97"/>
                <a:gd name="T7" fmla="*/ 3 h 100"/>
                <a:gd name="T8" fmla="*/ 49 w 97"/>
                <a:gd name="T9" fmla="*/ 28 h 100"/>
                <a:gd name="T10" fmla="*/ 78 w 97"/>
                <a:gd name="T11" fmla="*/ 0 h 100"/>
                <a:gd name="T12" fmla="*/ 97 w 97"/>
                <a:gd name="T13" fmla="*/ 21 h 100"/>
                <a:gd name="T14" fmla="*/ 70 w 97"/>
                <a:gd name="T15" fmla="*/ 50 h 100"/>
                <a:gd name="T16" fmla="*/ 97 w 97"/>
                <a:gd name="T17" fmla="*/ 78 h 100"/>
                <a:gd name="T18" fmla="*/ 76 w 97"/>
                <a:gd name="T19" fmla="*/ 97 h 100"/>
                <a:gd name="T20" fmla="*/ 48 w 97"/>
                <a:gd name="T21" fmla="*/ 71 h 100"/>
                <a:gd name="T22" fmla="*/ 18 w 97"/>
                <a:gd name="T23" fmla="*/ 100 h 100"/>
                <a:gd name="T24" fmla="*/ 2 w 97"/>
                <a:gd name="T25" fmla="*/ 77 h 100"/>
                <a:gd name="T26" fmla="*/ 27 w 97"/>
                <a:gd name="T2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00">
                  <a:moveTo>
                    <a:pt x="27" y="50"/>
                  </a:moveTo>
                  <a:cubicBezTo>
                    <a:pt x="22" y="44"/>
                    <a:pt x="17" y="39"/>
                    <a:pt x="13" y="35"/>
                  </a:cubicBezTo>
                  <a:cubicBezTo>
                    <a:pt x="9" y="30"/>
                    <a:pt x="5" y="26"/>
                    <a:pt x="0" y="21"/>
                  </a:cubicBezTo>
                  <a:cubicBezTo>
                    <a:pt x="7" y="15"/>
                    <a:pt x="13" y="10"/>
                    <a:pt x="21" y="3"/>
                  </a:cubicBezTo>
                  <a:cubicBezTo>
                    <a:pt x="29" y="10"/>
                    <a:pt x="39" y="19"/>
                    <a:pt x="49" y="28"/>
                  </a:cubicBezTo>
                  <a:cubicBezTo>
                    <a:pt x="58" y="19"/>
                    <a:pt x="68" y="10"/>
                    <a:pt x="78" y="0"/>
                  </a:cubicBezTo>
                  <a:cubicBezTo>
                    <a:pt x="85" y="7"/>
                    <a:pt x="90" y="13"/>
                    <a:pt x="97" y="21"/>
                  </a:cubicBezTo>
                  <a:cubicBezTo>
                    <a:pt x="88" y="30"/>
                    <a:pt x="79" y="39"/>
                    <a:pt x="70" y="50"/>
                  </a:cubicBezTo>
                  <a:cubicBezTo>
                    <a:pt x="79" y="59"/>
                    <a:pt x="87" y="68"/>
                    <a:pt x="97" y="78"/>
                  </a:cubicBezTo>
                  <a:cubicBezTo>
                    <a:pt x="90" y="85"/>
                    <a:pt x="83" y="91"/>
                    <a:pt x="76" y="97"/>
                  </a:cubicBezTo>
                  <a:cubicBezTo>
                    <a:pt x="67" y="89"/>
                    <a:pt x="58" y="80"/>
                    <a:pt x="48" y="71"/>
                  </a:cubicBezTo>
                  <a:cubicBezTo>
                    <a:pt x="39" y="80"/>
                    <a:pt x="30" y="89"/>
                    <a:pt x="18" y="100"/>
                  </a:cubicBezTo>
                  <a:cubicBezTo>
                    <a:pt x="13" y="92"/>
                    <a:pt x="8" y="85"/>
                    <a:pt x="2" y="77"/>
                  </a:cubicBezTo>
                  <a:cubicBezTo>
                    <a:pt x="9" y="69"/>
                    <a:pt x="18" y="60"/>
                    <a:pt x="27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D48BB0F5-81A2-4967-9C9B-B5A5B4D99C9D}"/>
              </a:ext>
            </a:extLst>
          </p:cNvPr>
          <p:cNvSpPr txBox="1"/>
          <p:nvPr/>
        </p:nvSpPr>
        <p:spPr>
          <a:xfrm>
            <a:off x="7376306" y="6251877"/>
            <a:ext cx="2483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Strategy 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2916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75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2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750"/>
                            </p:stCondLst>
                            <p:childTnLst>
                              <p:par>
                                <p:cTn id="6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2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9" grpId="0" animBg="1"/>
      <p:bldP spid="60" grpId="0" animBg="1"/>
      <p:bldP spid="78" grpId="0" animBg="1"/>
      <p:bldP spid="79" grpId="0" animBg="1"/>
      <p:bldP spid="85" grpId="0"/>
      <p:bldP spid="86" grpId="0"/>
      <p:bldP spid="102" grpId="0"/>
      <p:bldP spid="108" grpId="0"/>
      <p:bldP spid="120" grpId="0"/>
      <p:bldP spid="122" grpId="0"/>
      <p:bldP spid="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440372" y="81279"/>
            <a:ext cx="5701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внутренней среды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Вехи Организации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768FB9FD-508C-45FB-B9A4-5A199142D858}"/>
              </a:ext>
            </a:extLst>
          </p:cNvPr>
          <p:cNvSpPr>
            <a:spLocks/>
          </p:cNvSpPr>
          <p:nvPr/>
        </p:nvSpPr>
        <p:spPr bwMode="auto">
          <a:xfrm rot="16200000">
            <a:off x="772326" y="3572859"/>
            <a:ext cx="4976823" cy="2044718"/>
          </a:xfrm>
          <a:custGeom>
            <a:avLst/>
            <a:gdLst>
              <a:gd name="T0" fmla="*/ 2969 w 3735"/>
              <a:gd name="T1" fmla="*/ 207 h 1395"/>
              <a:gd name="T2" fmla="*/ 2969 w 3735"/>
              <a:gd name="T3" fmla="*/ 206 h 1395"/>
              <a:gd name="T4" fmla="*/ 2969 w 3735"/>
              <a:gd name="T5" fmla="*/ 206 h 1395"/>
              <a:gd name="T6" fmla="*/ 3317 w 3735"/>
              <a:gd name="T7" fmla="*/ 350 h 1395"/>
              <a:gd name="T8" fmla="*/ 3317 w 3735"/>
              <a:gd name="T9" fmla="*/ 1045 h 1395"/>
              <a:gd name="T10" fmla="*/ 2969 w 3735"/>
              <a:gd name="T11" fmla="*/ 1189 h 1395"/>
              <a:gd name="T12" fmla="*/ 2622 w 3735"/>
              <a:gd name="T13" fmla="*/ 1045 h 1395"/>
              <a:gd name="T14" fmla="*/ 2476 w 3735"/>
              <a:gd name="T15" fmla="*/ 1191 h 1395"/>
              <a:gd name="T16" fmla="*/ 2969 w 3735"/>
              <a:gd name="T17" fmla="*/ 1395 h 1395"/>
              <a:gd name="T18" fmla="*/ 3462 w 3735"/>
              <a:gd name="T19" fmla="*/ 1191 h 1395"/>
              <a:gd name="T20" fmla="*/ 3462 w 3735"/>
              <a:gd name="T21" fmla="*/ 204 h 1395"/>
              <a:gd name="T22" fmla="*/ 2969 w 3735"/>
              <a:gd name="T23" fmla="*/ 0 h 1395"/>
              <a:gd name="T24" fmla="*/ 2969 w 3735"/>
              <a:gd name="T25" fmla="*/ 0 h 1395"/>
              <a:gd name="T26" fmla="*/ 2969 w 3735"/>
              <a:gd name="T27" fmla="*/ 0 h 1395"/>
              <a:gd name="T28" fmla="*/ 0 w 3735"/>
              <a:gd name="T29" fmla="*/ 0 h 1395"/>
              <a:gd name="T30" fmla="*/ 0 w 3735"/>
              <a:gd name="T31" fmla="*/ 207 h 1395"/>
              <a:gd name="T32" fmla="*/ 2969 w 3735"/>
              <a:gd name="T33" fmla="*/ 20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735" h="1395">
                <a:moveTo>
                  <a:pt x="2969" y="207"/>
                </a:moveTo>
                <a:cubicBezTo>
                  <a:pt x="2969" y="206"/>
                  <a:pt x="2969" y="206"/>
                  <a:pt x="2969" y="206"/>
                </a:cubicBezTo>
                <a:cubicBezTo>
                  <a:pt x="2969" y="206"/>
                  <a:pt x="2969" y="206"/>
                  <a:pt x="2969" y="206"/>
                </a:cubicBezTo>
                <a:cubicBezTo>
                  <a:pt x="3095" y="206"/>
                  <a:pt x="3221" y="254"/>
                  <a:pt x="3317" y="350"/>
                </a:cubicBezTo>
                <a:cubicBezTo>
                  <a:pt x="3508" y="542"/>
                  <a:pt x="3508" y="853"/>
                  <a:pt x="3317" y="1045"/>
                </a:cubicBezTo>
                <a:cubicBezTo>
                  <a:pt x="3221" y="1141"/>
                  <a:pt x="3095" y="1188"/>
                  <a:pt x="2969" y="1189"/>
                </a:cubicBezTo>
                <a:cubicBezTo>
                  <a:pt x="2844" y="1189"/>
                  <a:pt x="2718" y="1141"/>
                  <a:pt x="2622" y="1045"/>
                </a:cubicBezTo>
                <a:cubicBezTo>
                  <a:pt x="2476" y="1191"/>
                  <a:pt x="2476" y="1191"/>
                  <a:pt x="2476" y="1191"/>
                </a:cubicBezTo>
                <a:cubicBezTo>
                  <a:pt x="2612" y="1327"/>
                  <a:pt x="2791" y="1395"/>
                  <a:pt x="2969" y="1395"/>
                </a:cubicBezTo>
                <a:cubicBezTo>
                  <a:pt x="3148" y="1395"/>
                  <a:pt x="3326" y="1327"/>
                  <a:pt x="3462" y="1191"/>
                </a:cubicBezTo>
                <a:cubicBezTo>
                  <a:pt x="3735" y="918"/>
                  <a:pt x="3735" y="477"/>
                  <a:pt x="3462" y="204"/>
                </a:cubicBezTo>
                <a:cubicBezTo>
                  <a:pt x="3326" y="68"/>
                  <a:pt x="3148" y="0"/>
                  <a:pt x="2969" y="0"/>
                </a:cubicBezTo>
                <a:cubicBezTo>
                  <a:pt x="2969" y="0"/>
                  <a:pt x="2969" y="0"/>
                  <a:pt x="2969" y="0"/>
                </a:cubicBezTo>
                <a:cubicBezTo>
                  <a:pt x="2969" y="0"/>
                  <a:pt x="2969" y="0"/>
                  <a:pt x="29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7"/>
                  <a:pt x="0" y="207"/>
                  <a:pt x="0" y="207"/>
                </a:cubicBezTo>
                <a:lnTo>
                  <a:pt x="2969" y="2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AD7D17C0-A22A-4CE5-84C6-BED275614EBE}"/>
              </a:ext>
            </a:extLst>
          </p:cNvPr>
          <p:cNvSpPr>
            <a:spLocks/>
          </p:cNvSpPr>
          <p:nvPr/>
        </p:nvSpPr>
        <p:spPr bwMode="auto">
          <a:xfrm rot="16200000">
            <a:off x="3641803" y="3335598"/>
            <a:ext cx="1664322" cy="2180081"/>
          </a:xfrm>
          <a:custGeom>
            <a:avLst/>
            <a:gdLst>
              <a:gd name="T0" fmla="*/ 1113 w 1258"/>
              <a:gd name="T1" fmla="*/ 1112 h 1530"/>
              <a:gd name="T2" fmla="*/ 418 w 1258"/>
              <a:gd name="T3" fmla="*/ 1112 h 1530"/>
              <a:gd name="T4" fmla="*/ 418 w 1258"/>
              <a:gd name="T5" fmla="*/ 418 h 1530"/>
              <a:gd name="T6" fmla="*/ 1113 w 1258"/>
              <a:gd name="T7" fmla="*/ 418 h 1530"/>
              <a:gd name="T8" fmla="*/ 1258 w 1258"/>
              <a:gd name="T9" fmla="*/ 272 h 1530"/>
              <a:gd name="T10" fmla="*/ 272 w 1258"/>
              <a:gd name="T11" fmla="*/ 272 h 1530"/>
              <a:gd name="T12" fmla="*/ 272 w 1258"/>
              <a:gd name="T13" fmla="*/ 1258 h 1530"/>
              <a:gd name="T14" fmla="*/ 1258 w 1258"/>
              <a:gd name="T15" fmla="*/ 1258 h 1530"/>
              <a:gd name="T16" fmla="*/ 1258 w 1258"/>
              <a:gd name="T17" fmla="*/ 1258 h 1530"/>
              <a:gd name="T18" fmla="*/ 1113 w 1258"/>
              <a:gd name="T19" fmla="*/ 1112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8" h="1530">
                <a:moveTo>
                  <a:pt x="1113" y="1112"/>
                </a:moveTo>
                <a:cubicBezTo>
                  <a:pt x="921" y="1304"/>
                  <a:pt x="610" y="1304"/>
                  <a:pt x="418" y="1112"/>
                </a:cubicBezTo>
                <a:cubicBezTo>
                  <a:pt x="226" y="920"/>
                  <a:pt x="226" y="609"/>
                  <a:pt x="418" y="418"/>
                </a:cubicBezTo>
                <a:cubicBezTo>
                  <a:pt x="610" y="226"/>
                  <a:pt x="921" y="226"/>
                  <a:pt x="1113" y="418"/>
                </a:cubicBezTo>
                <a:cubicBezTo>
                  <a:pt x="1258" y="272"/>
                  <a:pt x="1258" y="272"/>
                  <a:pt x="1258" y="272"/>
                </a:cubicBezTo>
                <a:cubicBezTo>
                  <a:pt x="986" y="0"/>
                  <a:pt x="545" y="0"/>
                  <a:pt x="272" y="272"/>
                </a:cubicBezTo>
                <a:cubicBezTo>
                  <a:pt x="0" y="544"/>
                  <a:pt x="0" y="986"/>
                  <a:pt x="272" y="1258"/>
                </a:cubicBezTo>
                <a:cubicBezTo>
                  <a:pt x="545" y="1530"/>
                  <a:pt x="986" y="1530"/>
                  <a:pt x="1258" y="1258"/>
                </a:cubicBezTo>
                <a:cubicBezTo>
                  <a:pt x="1258" y="1258"/>
                  <a:pt x="1258" y="1258"/>
                  <a:pt x="1258" y="1258"/>
                </a:cubicBezTo>
                <a:cubicBezTo>
                  <a:pt x="1113" y="1112"/>
                  <a:pt x="1113" y="1112"/>
                  <a:pt x="1113" y="11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 9">
            <a:extLst>
              <a:ext uri="{FF2B5EF4-FFF2-40B4-BE49-F238E27FC236}">
                <a16:creationId xmlns:a16="http://schemas.microsoft.com/office/drawing/2014/main" id="{3B8477D8-C61C-4124-90F8-8E57DF85ABA7}"/>
              </a:ext>
            </a:extLst>
          </p:cNvPr>
          <p:cNvSpPr>
            <a:spLocks/>
          </p:cNvSpPr>
          <p:nvPr/>
        </p:nvSpPr>
        <p:spPr bwMode="auto">
          <a:xfrm rot="5400000">
            <a:off x="4830450" y="1866820"/>
            <a:ext cx="1665243" cy="2164265"/>
          </a:xfrm>
          <a:custGeom>
            <a:avLst/>
            <a:gdLst>
              <a:gd name="T0" fmla="*/ 1113 w 1258"/>
              <a:gd name="T1" fmla="*/ 1112 h 1530"/>
              <a:gd name="T2" fmla="*/ 418 w 1258"/>
              <a:gd name="T3" fmla="*/ 1112 h 1530"/>
              <a:gd name="T4" fmla="*/ 418 w 1258"/>
              <a:gd name="T5" fmla="*/ 418 h 1530"/>
              <a:gd name="T6" fmla="*/ 1113 w 1258"/>
              <a:gd name="T7" fmla="*/ 418 h 1530"/>
              <a:gd name="T8" fmla="*/ 1258 w 1258"/>
              <a:gd name="T9" fmla="*/ 272 h 1530"/>
              <a:gd name="T10" fmla="*/ 272 w 1258"/>
              <a:gd name="T11" fmla="*/ 272 h 1530"/>
              <a:gd name="T12" fmla="*/ 272 w 1258"/>
              <a:gd name="T13" fmla="*/ 1258 h 1530"/>
              <a:gd name="T14" fmla="*/ 1258 w 1258"/>
              <a:gd name="T15" fmla="*/ 1258 h 1530"/>
              <a:gd name="T16" fmla="*/ 1258 w 1258"/>
              <a:gd name="T17" fmla="*/ 1258 h 1530"/>
              <a:gd name="T18" fmla="*/ 1113 w 1258"/>
              <a:gd name="T19" fmla="*/ 1112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8" h="1530">
                <a:moveTo>
                  <a:pt x="1113" y="1112"/>
                </a:moveTo>
                <a:cubicBezTo>
                  <a:pt x="921" y="1304"/>
                  <a:pt x="610" y="1304"/>
                  <a:pt x="418" y="1112"/>
                </a:cubicBezTo>
                <a:cubicBezTo>
                  <a:pt x="226" y="920"/>
                  <a:pt x="226" y="609"/>
                  <a:pt x="418" y="418"/>
                </a:cubicBezTo>
                <a:cubicBezTo>
                  <a:pt x="610" y="226"/>
                  <a:pt x="921" y="226"/>
                  <a:pt x="1113" y="418"/>
                </a:cubicBezTo>
                <a:cubicBezTo>
                  <a:pt x="1258" y="272"/>
                  <a:pt x="1258" y="272"/>
                  <a:pt x="1258" y="272"/>
                </a:cubicBezTo>
                <a:cubicBezTo>
                  <a:pt x="986" y="0"/>
                  <a:pt x="545" y="0"/>
                  <a:pt x="272" y="272"/>
                </a:cubicBezTo>
                <a:cubicBezTo>
                  <a:pt x="0" y="544"/>
                  <a:pt x="0" y="986"/>
                  <a:pt x="272" y="1258"/>
                </a:cubicBezTo>
                <a:cubicBezTo>
                  <a:pt x="545" y="1530"/>
                  <a:pt x="986" y="1530"/>
                  <a:pt x="1258" y="1258"/>
                </a:cubicBezTo>
                <a:cubicBezTo>
                  <a:pt x="1258" y="1258"/>
                  <a:pt x="1258" y="1258"/>
                  <a:pt x="1258" y="1258"/>
                </a:cubicBezTo>
                <a:cubicBezTo>
                  <a:pt x="1113" y="1112"/>
                  <a:pt x="1113" y="1112"/>
                  <a:pt x="1113" y="11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67F0108F-9039-4399-9773-91DE2C3041A0}"/>
              </a:ext>
            </a:extLst>
          </p:cNvPr>
          <p:cNvSpPr>
            <a:spLocks/>
          </p:cNvSpPr>
          <p:nvPr/>
        </p:nvSpPr>
        <p:spPr bwMode="auto">
          <a:xfrm rot="5400000">
            <a:off x="6781908" y="1776682"/>
            <a:ext cx="4905157" cy="1971675"/>
          </a:xfrm>
          <a:custGeom>
            <a:avLst/>
            <a:gdLst>
              <a:gd name="T0" fmla="*/ 2969 w 3735"/>
              <a:gd name="T1" fmla="*/ 207 h 1395"/>
              <a:gd name="T2" fmla="*/ 2969 w 3735"/>
              <a:gd name="T3" fmla="*/ 206 h 1395"/>
              <a:gd name="T4" fmla="*/ 2969 w 3735"/>
              <a:gd name="T5" fmla="*/ 206 h 1395"/>
              <a:gd name="T6" fmla="*/ 3317 w 3735"/>
              <a:gd name="T7" fmla="*/ 350 h 1395"/>
              <a:gd name="T8" fmla="*/ 3317 w 3735"/>
              <a:gd name="T9" fmla="*/ 1045 h 1395"/>
              <a:gd name="T10" fmla="*/ 2969 w 3735"/>
              <a:gd name="T11" fmla="*/ 1189 h 1395"/>
              <a:gd name="T12" fmla="*/ 2622 w 3735"/>
              <a:gd name="T13" fmla="*/ 1045 h 1395"/>
              <a:gd name="T14" fmla="*/ 2476 w 3735"/>
              <a:gd name="T15" fmla="*/ 1191 h 1395"/>
              <a:gd name="T16" fmla="*/ 2969 w 3735"/>
              <a:gd name="T17" fmla="*/ 1395 h 1395"/>
              <a:gd name="T18" fmla="*/ 3462 w 3735"/>
              <a:gd name="T19" fmla="*/ 1191 h 1395"/>
              <a:gd name="T20" fmla="*/ 3462 w 3735"/>
              <a:gd name="T21" fmla="*/ 204 h 1395"/>
              <a:gd name="T22" fmla="*/ 2969 w 3735"/>
              <a:gd name="T23" fmla="*/ 0 h 1395"/>
              <a:gd name="T24" fmla="*/ 2969 w 3735"/>
              <a:gd name="T25" fmla="*/ 0 h 1395"/>
              <a:gd name="T26" fmla="*/ 2969 w 3735"/>
              <a:gd name="T27" fmla="*/ 0 h 1395"/>
              <a:gd name="T28" fmla="*/ 0 w 3735"/>
              <a:gd name="T29" fmla="*/ 0 h 1395"/>
              <a:gd name="T30" fmla="*/ 0 w 3735"/>
              <a:gd name="T31" fmla="*/ 207 h 1395"/>
              <a:gd name="T32" fmla="*/ 2969 w 3735"/>
              <a:gd name="T33" fmla="*/ 20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735" h="1395">
                <a:moveTo>
                  <a:pt x="2969" y="207"/>
                </a:moveTo>
                <a:cubicBezTo>
                  <a:pt x="2969" y="206"/>
                  <a:pt x="2969" y="206"/>
                  <a:pt x="2969" y="206"/>
                </a:cubicBezTo>
                <a:cubicBezTo>
                  <a:pt x="2969" y="206"/>
                  <a:pt x="2969" y="206"/>
                  <a:pt x="2969" y="206"/>
                </a:cubicBezTo>
                <a:cubicBezTo>
                  <a:pt x="3095" y="206"/>
                  <a:pt x="3221" y="254"/>
                  <a:pt x="3317" y="350"/>
                </a:cubicBezTo>
                <a:cubicBezTo>
                  <a:pt x="3508" y="542"/>
                  <a:pt x="3508" y="853"/>
                  <a:pt x="3317" y="1045"/>
                </a:cubicBezTo>
                <a:cubicBezTo>
                  <a:pt x="3221" y="1141"/>
                  <a:pt x="3095" y="1188"/>
                  <a:pt x="2969" y="1189"/>
                </a:cubicBezTo>
                <a:cubicBezTo>
                  <a:pt x="2844" y="1189"/>
                  <a:pt x="2718" y="1141"/>
                  <a:pt x="2622" y="1045"/>
                </a:cubicBezTo>
                <a:cubicBezTo>
                  <a:pt x="2476" y="1191"/>
                  <a:pt x="2476" y="1191"/>
                  <a:pt x="2476" y="1191"/>
                </a:cubicBezTo>
                <a:cubicBezTo>
                  <a:pt x="2612" y="1327"/>
                  <a:pt x="2791" y="1395"/>
                  <a:pt x="2969" y="1395"/>
                </a:cubicBezTo>
                <a:cubicBezTo>
                  <a:pt x="3148" y="1395"/>
                  <a:pt x="3326" y="1327"/>
                  <a:pt x="3462" y="1191"/>
                </a:cubicBezTo>
                <a:cubicBezTo>
                  <a:pt x="3735" y="918"/>
                  <a:pt x="3735" y="477"/>
                  <a:pt x="3462" y="204"/>
                </a:cubicBezTo>
                <a:cubicBezTo>
                  <a:pt x="3326" y="68"/>
                  <a:pt x="3148" y="0"/>
                  <a:pt x="2969" y="0"/>
                </a:cubicBezTo>
                <a:cubicBezTo>
                  <a:pt x="2969" y="0"/>
                  <a:pt x="2969" y="0"/>
                  <a:pt x="2969" y="0"/>
                </a:cubicBezTo>
                <a:cubicBezTo>
                  <a:pt x="2969" y="0"/>
                  <a:pt x="2969" y="0"/>
                  <a:pt x="29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7"/>
                  <a:pt x="0" y="207"/>
                  <a:pt x="0" y="207"/>
                </a:cubicBezTo>
                <a:lnTo>
                  <a:pt x="2969" y="20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 9">
            <a:extLst>
              <a:ext uri="{FF2B5EF4-FFF2-40B4-BE49-F238E27FC236}">
                <a16:creationId xmlns:a16="http://schemas.microsoft.com/office/drawing/2014/main" id="{320A28BC-AE81-4C0B-AB73-E7F89498D279}"/>
              </a:ext>
            </a:extLst>
          </p:cNvPr>
          <p:cNvSpPr>
            <a:spLocks/>
          </p:cNvSpPr>
          <p:nvPr/>
        </p:nvSpPr>
        <p:spPr bwMode="auto">
          <a:xfrm rot="16200000">
            <a:off x="6009022" y="3358649"/>
            <a:ext cx="1691440" cy="2143324"/>
          </a:xfrm>
          <a:custGeom>
            <a:avLst/>
            <a:gdLst>
              <a:gd name="T0" fmla="*/ 1113 w 1258"/>
              <a:gd name="T1" fmla="*/ 1112 h 1530"/>
              <a:gd name="T2" fmla="*/ 418 w 1258"/>
              <a:gd name="T3" fmla="*/ 1112 h 1530"/>
              <a:gd name="T4" fmla="*/ 418 w 1258"/>
              <a:gd name="T5" fmla="*/ 418 h 1530"/>
              <a:gd name="T6" fmla="*/ 1113 w 1258"/>
              <a:gd name="T7" fmla="*/ 418 h 1530"/>
              <a:gd name="T8" fmla="*/ 1258 w 1258"/>
              <a:gd name="T9" fmla="*/ 272 h 1530"/>
              <a:gd name="T10" fmla="*/ 272 w 1258"/>
              <a:gd name="T11" fmla="*/ 272 h 1530"/>
              <a:gd name="T12" fmla="*/ 272 w 1258"/>
              <a:gd name="T13" fmla="*/ 1258 h 1530"/>
              <a:gd name="T14" fmla="*/ 1258 w 1258"/>
              <a:gd name="T15" fmla="*/ 1258 h 1530"/>
              <a:gd name="T16" fmla="*/ 1258 w 1258"/>
              <a:gd name="T17" fmla="*/ 1258 h 1530"/>
              <a:gd name="T18" fmla="*/ 1113 w 1258"/>
              <a:gd name="T19" fmla="*/ 1112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8" h="1530">
                <a:moveTo>
                  <a:pt x="1113" y="1112"/>
                </a:moveTo>
                <a:cubicBezTo>
                  <a:pt x="921" y="1304"/>
                  <a:pt x="610" y="1304"/>
                  <a:pt x="418" y="1112"/>
                </a:cubicBezTo>
                <a:cubicBezTo>
                  <a:pt x="226" y="920"/>
                  <a:pt x="226" y="609"/>
                  <a:pt x="418" y="418"/>
                </a:cubicBezTo>
                <a:cubicBezTo>
                  <a:pt x="610" y="226"/>
                  <a:pt x="921" y="226"/>
                  <a:pt x="1113" y="418"/>
                </a:cubicBezTo>
                <a:cubicBezTo>
                  <a:pt x="1258" y="272"/>
                  <a:pt x="1258" y="272"/>
                  <a:pt x="1258" y="272"/>
                </a:cubicBezTo>
                <a:cubicBezTo>
                  <a:pt x="986" y="0"/>
                  <a:pt x="545" y="0"/>
                  <a:pt x="272" y="272"/>
                </a:cubicBezTo>
                <a:cubicBezTo>
                  <a:pt x="0" y="544"/>
                  <a:pt x="0" y="986"/>
                  <a:pt x="272" y="1258"/>
                </a:cubicBezTo>
                <a:cubicBezTo>
                  <a:pt x="545" y="1530"/>
                  <a:pt x="986" y="1530"/>
                  <a:pt x="1258" y="1258"/>
                </a:cubicBezTo>
                <a:cubicBezTo>
                  <a:pt x="1258" y="1258"/>
                  <a:pt x="1258" y="1258"/>
                  <a:pt x="1258" y="1258"/>
                </a:cubicBezTo>
                <a:cubicBezTo>
                  <a:pt x="1113" y="1112"/>
                  <a:pt x="1113" y="1112"/>
                  <a:pt x="1113" y="1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 9">
            <a:extLst>
              <a:ext uri="{FF2B5EF4-FFF2-40B4-BE49-F238E27FC236}">
                <a16:creationId xmlns:a16="http://schemas.microsoft.com/office/drawing/2014/main" id="{C3A22756-C715-4C00-916F-5C1529273802}"/>
              </a:ext>
            </a:extLst>
          </p:cNvPr>
          <p:cNvSpPr>
            <a:spLocks/>
          </p:cNvSpPr>
          <p:nvPr/>
        </p:nvSpPr>
        <p:spPr bwMode="auto">
          <a:xfrm rot="5400000">
            <a:off x="7197618" y="1882991"/>
            <a:ext cx="1665243" cy="2131924"/>
          </a:xfrm>
          <a:custGeom>
            <a:avLst/>
            <a:gdLst>
              <a:gd name="T0" fmla="*/ 1113 w 1258"/>
              <a:gd name="T1" fmla="*/ 1112 h 1530"/>
              <a:gd name="T2" fmla="*/ 418 w 1258"/>
              <a:gd name="T3" fmla="*/ 1112 h 1530"/>
              <a:gd name="T4" fmla="*/ 418 w 1258"/>
              <a:gd name="T5" fmla="*/ 418 h 1530"/>
              <a:gd name="T6" fmla="*/ 1113 w 1258"/>
              <a:gd name="T7" fmla="*/ 418 h 1530"/>
              <a:gd name="T8" fmla="*/ 1258 w 1258"/>
              <a:gd name="T9" fmla="*/ 272 h 1530"/>
              <a:gd name="T10" fmla="*/ 272 w 1258"/>
              <a:gd name="T11" fmla="*/ 272 h 1530"/>
              <a:gd name="T12" fmla="*/ 272 w 1258"/>
              <a:gd name="T13" fmla="*/ 1258 h 1530"/>
              <a:gd name="T14" fmla="*/ 1258 w 1258"/>
              <a:gd name="T15" fmla="*/ 1258 h 1530"/>
              <a:gd name="T16" fmla="*/ 1258 w 1258"/>
              <a:gd name="T17" fmla="*/ 1258 h 1530"/>
              <a:gd name="T18" fmla="*/ 1113 w 1258"/>
              <a:gd name="T19" fmla="*/ 1112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8" h="1530">
                <a:moveTo>
                  <a:pt x="1113" y="1112"/>
                </a:moveTo>
                <a:cubicBezTo>
                  <a:pt x="921" y="1304"/>
                  <a:pt x="610" y="1304"/>
                  <a:pt x="418" y="1112"/>
                </a:cubicBezTo>
                <a:cubicBezTo>
                  <a:pt x="226" y="920"/>
                  <a:pt x="226" y="609"/>
                  <a:pt x="418" y="418"/>
                </a:cubicBezTo>
                <a:cubicBezTo>
                  <a:pt x="610" y="226"/>
                  <a:pt x="921" y="226"/>
                  <a:pt x="1113" y="418"/>
                </a:cubicBezTo>
                <a:cubicBezTo>
                  <a:pt x="1258" y="272"/>
                  <a:pt x="1258" y="272"/>
                  <a:pt x="1258" y="272"/>
                </a:cubicBezTo>
                <a:cubicBezTo>
                  <a:pt x="986" y="0"/>
                  <a:pt x="545" y="0"/>
                  <a:pt x="272" y="272"/>
                </a:cubicBezTo>
                <a:cubicBezTo>
                  <a:pt x="0" y="544"/>
                  <a:pt x="0" y="986"/>
                  <a:pt x="272" y="1258"/>
                </a:cubicBezTo>
                <a:cubicBezTo>
                  <a:pt x="545" y="1530"/>
                  <a:pt x="986" y="1530"/>
                  <a:pt x="1258" y="1258"/>
                </a:cubicBezTo>
                <a:cubicBezTo>
                  <a:pt x="1258" y="1258"/>
                  <a:pt x="1258" y="1258"/>
                  <a:pt x="1258" y="1258"/>
                </a:cubicBezTo>
                <a:cubicBezTo>
                  <a:pt x="1113" y="1112"/>
                  <a:pt x="1113" y="1112"/>
                  <a:pt x="1113" y="11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234739F-137F-4F62-9B52-DCFB13D83C1C}"/>
              </a:ext>
            </a:extLst>
          </p:cNvPr>
          <p:cNvSpPr/>
          <p:nvPr/>
        </p:nvSpPr>
        <p:spPr>
          <a:xfrm>
            <a:off x="5266174" y="2692093"/>
            <a:ext cx="782452" cy="78245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2013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636EE2E-9B2C-48F7-83F4-AB4F1F6244B3}"/>
              </a:ext>
            </a:extLst>
          </p:cNvPr>
          <p:cNvSpPr/>
          <p:nvPr/>
        </p:nvSpPr>
        <p:spPr>
          <a:xfrm>
            <a:off x="2864011" y="2678733"/>
            <a:ext cx="782452" cy="7824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2009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9A48D46-CBA8-4B56-91FF-07438AF0E3FF}"/>
              </a:ext>
            </a:extLst>
          </p:cNvPr>
          <p:cNvSpPr/>
          <p:nvPr/>
        </p:nvSpPr>
        <p:spPr>
          <a:xfrm>
            <a:off x="7638290" y="2658082"/>
            <a:ext cx="782452" cy="7824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2016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11A07DF-A3C0-42E0-90E8-C6F5026DD306}"/>
              </a:ext>
            </a:extLst>
          </p:cNvPr>
          <p:cNvSpPr/>
          <p:nvPr/>
        </p:nvSpPr>
        <p:spPr>
          <a:xfrm>
            <a:off x="4078764" y="3861791"/>
            <a:ext cx="782452" cy="78245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009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0341B7-8D48-478C-B9E3-628E56FFD7F9}"/>
              </a:ext>
            </a:extLst>
          </p:cNvPr>
          <p:cNvSpPr/>
          <p:nvPr/>
        </p:nvSpPr>
        <p:spPr>
          <a:xfrm>
            <a:off x="6445100" y="3959291"/>
            <a:ext cx="782452" cy="78245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2015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0A0E844-2ADE-4280-A67B-DEFE37A04949}"/>
              </a:ext>
            </a:extLst>
          </p:cNvPr>
          <p:cNvSpPr/>
          <p:nvPr/>
        </p:nvSpPr>
        <p:spPr>
          <a:xfrm>
            <a:off x="8841529" y="3861791"/>
            <a:ext cx="782452" cy="7824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2018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6498E4F-91B4-4D6C-8874-BADEA5D6EF9C}"/>
              </a:ext>
            </a:extLst>
          </p:cNvPr>
          <p:cNvSpPr txBox="1"/>
          <p:nvPr/>
        </p:nvSpPr>
        <p:spPr>
          <a:xfrm>
            <a:off x="749491" y="6035819"/>
            <a:ext cx="142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2009 год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733E881-F96F-4ED4-B46F-556D8861301E}"/>
              </a:ext>
            </a:extLst>
          </p:cNvPr>
          <p:cNvSpPr txBox="1"/>
          <p:nvPr/>
        </p:nvSpPr>
        <p:spPr>
          <a:xfrm>
            <a:off x="10389696" y="701819"/>
            <a:ext cx="123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2018 год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15115CF-F0E3-449F-88AB-FE290723C434}"/>
              </a:ext>
            </a:extLst>
          </p:cNvPr>
          <p:cNvSpPr txBox="1"/>
          <p:nvPr/>
        </p:nvSpPr>
        <p:spPr>
          <a:xfrm>
            <a:off x="2176577" y="1472927"/>
            <a:ext cx="2157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Определение </a:t>
            </a:r>
            <a:endParaRPr lang="en-US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правового статуса ЕД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E54607-3BEC-458E-B4FE-7DB065A67E2C}"/>
              </a:ext>
            </a:extLst>
          </p:cNvPr>
          <p:cNvSpPr txBox="1"/>
          <p:nvPr/>
        </p:nvSpPr>
        <p:spPr>
          <a:xfrm>
            <a:off x="3872780" y="1472927"/>
            <a:ext cx="37319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Передача права </a:t>
            </a:r>
            <a:r>
              <a:rPr lang="ru-RU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100</a:t>
            </a: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% </a:t>
            </a:r>
          </a:p>
          <a:p>
            <a:pPr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у</a:t>
            </a:r>
            <a:r>
              <a:rPr lang="ru-RU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частия МЗРК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C460DC-FAB8-413E-B445-7D5FEAAA4BE3}"/>
              </a:ext>
            </a:extLst>
          </p:cNvPr>
          <p:cNvSpPr txBox="1"/>
          <p:nvPr/>
        </p:nvSpPr>
        <p:spPr>
          <a:xfrm>
            <a:off x="7040351" y="1472927"/>
            <a:ext cx="1979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Стратегия развития 2017-2021 гг.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F88C297-16B0-4D4B-8967-03E94E623EA4}"/>
              </a:ext>
            </a:extLst>
          </p:cNvPr>
          <p:cNvSpPr txBox="1"/>
          <p:nvPr/>
        </p:nvSpPr>
        <p:spPr>
          <a:xfrm>
            <a:off x="3283812" y="5247456"/>
            <a:ext cx="2413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Создание ТОО «СК-Фармация» как подразделение ФНБ «</a:t>
            </a:r>
            <a:r>
              <a:rPr lang="ru-RU" sz="15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Самрук-Казына</a:t>
            </a: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»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03E2CD6-3F36-4312-8299-A62A8CECD383}"/>
              </a:ext>
            </a:extLst>
          </p:cNvPr>
          <p:cNvSpPr txBox="1"/>
          <p:nvPr/>
        </p:nvSpPr>
        <p:spPr>
          <a:xfrm>
            <a:off x="5951621" y="5339239"/>
            <a:ext cx="1908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Правила закупа услуг по хранению и транспортировке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7B49B69-B9A3-40BA-8CA5-3E250C770847}"/>
              </a:ext>
            </a:extLst>
          </p:cNvPr>
          <p:cNvSpPr txBox="1"/>
          <p:nvPr/>
        </p:nvSpPr>
        <p:spPr>
          <a:xfrm>
            <a:off x="8468366" y="5362872"/>
            <a:ext cx="1608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Централизация </a:t>
            </a:r>
            <a:r>
              <a:rPr lang="ru-RU" sz="1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АЛО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DABBB2-0640-4AD5-8424-C4FB4EFAA9C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25880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6" grpId="0" animBg="1"/>
      <p:bldP spid="77" grpId="0"/>
      <p:bldP spid="78" grpId="0"/>
      <p:bldP spid="80" grpId="0"/>
      <p:bldP spid="85" grpId="0"/>
      <p:bldP spid="87" grpId="0"/>
      <p:bldP spid="88" grpId="0"/>
      <p:bldP spid="89" grpId="0"/>
      <p:bldP spid="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7403990" y="4222552"/>
            <a:ext cx="1767207" cy="1767207"/>
            <a:chOff x="401655" y="1767207"/>
            <a:chExt cx="1767207" cy="1767207"/>
          </a:xfrm>
        </p:grpSpPr>
        <p:sp>
          <p:nvSpPr>
            <p:cNvPr id="39" name="Равнобедренный треугольник 38"/>
            <p:cNvSpPr/>
            <p:nvPr/>
          </p:nvSpPr>
          <p:spPr>
            <a:xfrm>
              <a:off x="401655" y="1767207"/>
              <a:ext cx="1767207" cy="1767207"/>
            </a:xfrm>
            <a:prstGeom prst="triangle">
              <a:avLst/>
            </a:prstGeom>
            <a:solidFill>
              <a:srgbClr val="25B59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Равнобедренный треугольник 4"/>
            <p:cNvSpPr txBox="1"/>
            <p:nvPr/>
          </p:nvSpPr>
          <p:spPr>
            <a:xfrm>
              <a:off x="843457" y="2650811"/>
              <a:ext cx="883603" cy="883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Noto Sans" panose="020B0502040504020204"/>
                </a:rPr>
                <a:t>Логистика</a:t>
              </a:r>
              <a:endParaRPr lang="ru-RU" sz="1200" b="1" kern="1200" dirty="0">
                <a:latin typeface="Noto Sans" panose="020B0502040504020204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9166591" y="4222399"/>
            <a:ext cx="1767207" cy="1767207"/>
            <a:chOff x="2168863" y="1767207"/>
            <a:chExt cx="1767207" cy="1767207"/>
          </a:xfrm>
        </p:grpSpPr>
        <p:sp>
          <p:nvSpPr>
            <p:cNvPr id="42" name="Равнобедренный треугольник 41"/>
            <p:cNvSpPr/>
            <p:nvPr/>
          </p:nvSpPr>
          <p:spPr>
            <a:xfrm>
              <a:off x="2168863" y="1767207"/>
              <a:ext cx="1767207" cy="176720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3" name="Равнобедренный треугольник 4"/>
            <p:cNvSpPr txBox="1"/>
            <p:nvPr/>
          </p:nvSpPr>
          <p:spPr>
            <a:xfrm>
              <a:off x="2531407" y="2566548"/>
              <a:ext cx="1108714" cy="883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latin typeface="Noto Sans" panose="020B0502040504020204"/>
                </a:rPr>
                <a:t>Портал для </a:t>
              </a:r>
              <a:r>
                <a:rPr lang="ru-RU" sz="1100" b="1" dirty="0" smtClean="0">
                  <a:latin typeface="Noto Sans" panose="020B0502040504020204"/>
                </a:rPr>
                <a:t>контрагентов</a:t>
              </a:r>
              <a:endParaRPr lang="ru-RU" sz="1100" b="1" kern="1200" dirty="0">
                <a:latin typeface="Noto Sans" panose="020B0502040504020204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8273605" y="2374126"/>
            <a:ext cx="1767207" cy="1767207"/>
            <a:chOff x="1322529" y="0"/>
            <a:chExt cx="1767207" cy="1767207"/>
          </a:xfrm>
        </p:grpSpPr>
        <p:sp>
          <p:nvSpPr>
            <p:cNvPr id="30" name="Равнобедренный треугольник 29"/>
            <p:cNvSpPr/>
            <p:nvPr/>
          </p:nvSpPr>
          <p:spPr>
            <a:xfrm>
              <a:off x="1322529" y="0"/>
              <a:ext cx="1767207" cy="1767207"/>
            </a:xfrm>
            <a:prstGeom prst="triangle">
              <a:avLst/>
            </a:prstGeom>
            <a:solidFill>
              <a:srgbClr val="3588AD"/>
            </a:solidFill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Равнобедренный треугольник 4"/>
            <p:cNvSpPr txBox="1"/>
            <p:nvPr/>
          </p:nvSpPr>
          <p:spPr>
            <a:xfrm>
              <a:off x="1764331" y="883604"/>
              <a:ext cx="883603" cy="883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latin typeface="Noto Sans" panose="020B0502040504020204"/>
                </a:rPr>
                <a:t>Планирование</a:t>
              </a:r>
              <a:endParaRPr lang="ru-RU" sz="1100" b="1" kern="1200" dirty="0">
                <a:latin typeface="Noto Sans" panose="020B050204050402020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563558" y="89067"/>
            <a:ext cx="5708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внутренней среды</a:t>
            </a:r>
          </a:p>
          <a:p>
            <a:pPr lvl="0" algn="ctr">
              <a:defRPr/>
            </a:pPr>
            <a:r>
              <a:rPr lang="ru-RU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Основные показатели деятельности</a:t>
            </a:r>
            <a:endParaRPr lang="ru-RU" sz="2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054006805"/>
              </p:ext>
            </p:extLst>
          </p:nvPr>
        </p:nvGraphicFramePr>
        <p:xfrm>
          <a:off x="43256" y="4486193"/>
          <a:ext cx="5810251" cy="211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3C215A0-5E81-45DE-9336-EB3A01A7C295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330199" y="3823823"/>
            <a:ext cx="570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Динамика по видам закупа, % от общего объема по позиционно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19894461"/>
              </p:ext>
            </p:extLst>
          </p:nvPr>
        </p:nvGraphicFramePr>
        <p:xfrm>
          <a:off x="191482" y="1776563"/>
          <a:ext cx="6087684" cy="186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330200" y="1607286"/>
            <a:ext cx="581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Динамика закупа в денежном выражении, млрд. тенге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6417884" y="1634864"/>
            <a:ext cx="581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noProof="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Единая фармацевтическая информационная система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">
          <a:xfrm>
            <a:off x="9636846" y="2112384"/>
            <a:ext cx="1873872" cy="1347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Ведение справочников, планирование поставок и отгрузок</a:t>
            </a:r>
          </a:p>
          <a:p>
            <a:pPr algn="ctr">
              <a:spcBef>
                <a:spcPct val="0"/>
              </a:spcBef>
              <a:buNone/>
            </a:pPr>
            <a:endParaRPr lang="ru-RU" altLang="ru-RU" sz="1000" dirty="0"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(более 30 бизнес-процессов, около 70 пользователей от СКФ)</a:t>
            </a:r>
          </a:p>
        </p:txBody>
      </p:sp>
      <p:cxnSp>
        <p:nvCxnSpPr>
          <p:cNvPr id="15" name="Прямая соединительная линия 14"/>
          <p:cNvCxnSpPr>
            <a:endCxn id="14" idx="3"/>
          </p:cNvCxnSpPr>
          <p:nvPr/>
        </p:nvCxnSpPr>
        <p:spPr>
          <a:xfrm>
            <a:off x="9622857" y="2785955"/>
            <a:ext cx="1887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201381" y="2785955"/>
            <a:ext cx="421476" cy="394852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7"/>
          <p:cNvSpPr>
            <a:spLocks noChangeArrowheads="1"/>
          </p:cNvSpPr>
          <p:nvPr/>
        </p:nvSpPr>
        <p:spPr bwMode="gray">
          <a:xfrm>
            <a:off x="10416495" y="3859066"/>
            <a:ext cx="1524413" cy="134830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Автоматизированный сбор данных от Заказчиков</a:t>
            </a:r>
          </a:p>
          <a:p>
            <a:pPr algn="ctr">
              <a:spcBef>
                <a:spcPct val="0"/>
              </a:spcBef>
              <a:buNone/>
            </a:pPr>
            <a:endParaRPr lang="ru-RU" altLang="ru-RU" sz="1000" dirty="0"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(более 2000 пользователей)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473332" y="4627865"/>
            <a:ext cx="14279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0051857" y="4626703"/>
            <a:ext cx="421476" cy="368142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76086" y="4593483"/>
            <a:ext cx="1692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968806" y="4592322"/>
            <a:ext cx="336656" cy="47730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7"/>
          <p:cNvSpPr>
            <a:spLocks noChangeArrowheads="1"/>
          </p:cNvSpPr>
          <p:nvPr/>
        </p:nvSpPr>
        <p:spPr bwMode="gray">
          <a:xfrm>
            <a:off x="5937338" y="4212788"/>
            <a:ext cx="1600903" cy="10076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Исполнение договорных обязательств </a:t>
            </a:r>
            <a:endParaRPr lang="en-US" altLang="ru-RU" sz="1000" dirty="0" smtClean="0"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900" b="1" dirty="0">
              <a:solidFill>
                <a:srgbClr val="002673"/>
              </a:solidFill>
              <a:latin typeface="Noto Sans" panose="020B0502040504020204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(более 20 бизнес-процессов,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около 90 пользователей от </a:t>
            </a:r>
            <a:r>
              <a:rPr lang="ru-RU" altLang="ru-RU" sz="1000" dirty="0" err="1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ло</a:t>
            </a:r>
            <a:r>
              <a:rPr lang="kk-KZ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г</a:t>
            </a:r>
            <a:r>
              <a:rPr lang="ru-RU" altLang="ru-RU" sz="10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истов)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8292654" y="4163911"/>
            <a:ext cx="1767207" cy="1767207"/>
            <a:chOff x="1285259" y="1767207"/>
            <a:chExt cx="1767207" cy="1767207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 rot="10800000">
              <a:off x="1285259" y="1767207"/>
              <a:ext cx="1767207" cy="1767207"/>
            </a:xfrm>
            <a:prstGeom prst="triangle">
              <a:avLst/>
            </a:prstGeom>
            <a:solidFill>
              <a:srgbClr val="CD751D"/>
            </a:solidFill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Равнобедренный треугольник 4"/>
            <p:cNvSpPr txBox="1"/>
            <p:nvPr/>
          </p:nvSpPr>
          <p:spPr>
            <a:xfrm rot="21600000">
              <a:off x="1727061" y="1767207"/>
              <a:ext cx="883603" cy="883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bg1"/>
                  </a:solidFill>
                  <a:latin typeface="Noto Sans" panose="020B0502040504020204"/>
                </a:rPr>
                <a:t>ЕФИС</a:t>
              </a:r>
              <a:endParaRPr lang="ru-RU" sz="1800" b="1" kern="1200" dirty="0">
                <a:solidFill>
                  <a:schemeClr val="bg1"/>
                </a:solidFill>
                <a:latin typeface="Noto Sans" panose="020B0502040504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124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7" grpId="0"/>
      <p:bldGraphic spid="8" grpId="0">
        <p:bldAsOne/>
      </p:bldGraphic>
      <p:bldP spid="9" grpId="0"/>
      <p:bldP spid="11" grpId="0"/>
      <p:bldP spid="14" grpId="0" animBg="1"/>
      <p:bldP spid="17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41CD65-97AD-4198-9DAA-157AE26D5A52}"/>
              </a:ext>
            </a:extLst>
          </p:cNvPr>
          <p:cNvSpPr txBox="1"/>
          <p:nvPr/>
        </p:nvSpPr>
        <p:spPr>
          <a:xfrm>
            <a:off x="3470959" y="59834"/>
            <a:ext cx="5618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внутренней </a:t>
            </a:r>
            <a:r>
              <a:rPr lang="ru-RU" sz="32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среды</a:t>
            </a:r>
          </a:p>
          <a:p>
            <a:pPr lvl="0" algn="ctr">
              <a:defRPr/>
            </a:pPr>
            <a:r>
              <a:rPr lang="ru-RU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Структура экономии</a:t>
            </a:r>
            <a:endParaRPr lang="ru-RU" sz="2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99FFE59-871A-4B54-B76F-E8060135E346}"/>
              </a:ext>
            </a:extLst>
          </p:cNvPr>
          <p:cNvSpPr txBox="1"/>
          <p:nvPr/>
        </p:nvSpPr>
        <p:spPr>
          <a:xfrm>
            <a:off x="1233587" y="1712481"/>
            <a:ext cx="16761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5,5 млрд. тенге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FB389BA-7766-4C72-AFF9-7BDB33DA10D8}"/>
              </a:ext>
            </a:extLst>
          </p:cNvPr>
          <p:cNvSpPr/>
          <p:nvPr/>
        </p:nvSpPr>
        <p:spPr>
          <a:xfrm>
            <a:off x="857138" y="1688287"/>
            <a:ext cx="325386" cy="32538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012310-C8D0-4F04-81F3-F71D13525A02}"/>
              </a:ext>
            </a:extLst>
          </p:cNvPr>
          <p:cNvSpPr txBox="1"/>
          <p:nvPr/>
        </p:nvSpPr>
        <p:spPr>
          <a:xfrm>
            <a:off x="1233587" y="2329876"/>
            <a:ext cx="16761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18,2 млрд. тенге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35BA493-86E6-4E6E-9A85-49A8D3089B34}"/>
              </a:ext>
            </a:extLst>
          </p:cNvPr>
          <p:cNvSpPr/>
          <p:nvPr/>
        </p:nvSpPr>
        <p:spPr>
          <a:xfrm>
            <a:off x="857138" y="2305682"/>
            <a:ext cx="325386" cy="32538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5973BB-A0E5-41EE-8E94-130B4C0F6334}"/>
              </a:ext>
            </a:extLst>
          </p:cNvPr>
          <p:cNvSpPr txBox="1"/>
          <p:nvPr/>
        </p:nvSpPr>
        <p:spPr>
          <a:xfrm>
            <a:off x="1233587" y="2962062"/>
            <a:ext cx="16761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26,5 млрд. тенге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44D82BD-C44C-4950-9E4E-CAF3A637619C}"/>
              </a:ext>
            </a:extLst>
          </p:cNvPr>
          <p:cNvSpPr/>
          <p:nvPr/>
        </p:nvSpPr>
        <p:spPr>
          <a:xfrm>
            <a:off x="857138" y="2937868"/>
            <a:ext cx="325386" cy="3253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5C3855-B850-4C6D-8144-4AE175AB44CF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C7259D6-D740-4761-9883-87248ED35BD5}"/>
              </a:ext>
            </a:extLst>
          </p:cNvPr>
          <p:cNvSpPr/>
          <p:nvPr/>
        </p:nvSpPr>
        <p:spPr>
          <a:xfrm>
            <a:off x="2433050" y="2884317"/>
            <a:ext cx="1199463" cy="3206969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F236562A-B6B7-4995-8881-12B8701EB55F}"/>
              </a:ext>
            </a:extLst>
          </p:cNvPr>
          <p:cNvSpPr/>
          <p:nvPr/>
        </p:nvSpPr>
        <p:spPr>
          <a:xfrm>
            <a:off x="3609672" y="1758787"/>
            <a:ext cx="1160795" cy="4241678"/>
          </a:xfrm>
          <a:prstGeom prst="triangle">
            <a:avLst>
              <a:gd name="adj" fmla="val 507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5992C35-F33C-479D-8B7B-B25FE2BBB5C7}"/>
              </a:ext>
            </a:extLst>
          </p:cNvPr>
          <p:cNvSpPr/>
          <p:nvPr/>
        </p:nvSpPr>
        <p:spPr>
          <a:xfrm>
            <a:off x="1233587" y="3891166"/>
            <a:ext cx="1199463" cy="208936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F8934D-FD8B-4465-9C0A-46DA9355919A}"/>
              </a:ext>
            </a:extLst>
          </p:cNvPr>
          <p:cNvSpPr txBox="1"/>
          <p:nvPr/>
        </p:nvSpPr>
        <p:spPr>
          <a:xfrm>
            <a:off x="6214605" y="5267630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A93C9B-035B-4828-9633-23DFA40110B4}"/>
              </a:ext>
            </a:extLst>
          </p:cNvPr>
          <p:cNvSpPr txBox="1"/>
          <p:nvPr/>
        </p:nvSpPr>
        <p:spPr>
          <a:xfrm>
            <a:off x="3843517" y="5237746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DABA16-C00C-44A7-9E73-E333F345AC31}"/>
              </a:ext>
            </a:extLst>
          </p:cNvPr>
          <p:cNvSpPr txBox="1"/>
          <p:nvPr/>
        </p:nvSpPr>
        <p:spPr>
          <a:xfrm>
            <a:off x="2609893" y="5237746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662-3E17-4B8E-A391-27BB28D29D30}"/>
              </a:ext>
            </a:extLst>
          </p:cNvPr>
          <p:cNvSpPr txBox="1"/>
          <p:nvPr/>
        </p:nvSpPr>
        <p:spPr>
          <a:xfrm>
            <a:off x="1420449" y="5237746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52FFB3-52D5-41E6-917E-F341122B9BE2}"/>
              </a:ext>
            </a:extLst>
          </p:cNvPr>
          <p:cNvSpPr txBox="1"/>
          <p:nvPr/>
        </p:nvSpPr>
        <p:spPr>
          <a:xfrm>
            <a:off x="7400099" y="5237746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70%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8FA342-7ACC-4266-9018-65B63E9137AF}"/>
              </a:ext>
            </a:extLst>
          </p:cNvPr>
          <p:cNvSpPr/>
          <p:nvPr/>
        </p:nvSpPr>
        <p:spPr>
          <a:xfrm>
            <a:off x="546100" y="5637856"/>
            <a:ext cx="4224367" cy="1220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0EB6732-85D9-47C8-8455-E8E08AAE80BD}"/>
              </a:ext>
            </a:extLst>
          </p:cNvPr>
          <p:cNvSpPr/>
          <p:nvPr/>
        </p:nvSpPr>
        <p:spPr>
          <a:xfrm>
            <a:off x="803405" y="5901051"/>
            <a:ext cx="4458751" cy="640204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С 2009 года сэкономлено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87,6 млрд. тенге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93C9B-035B-4828-9633-23DFA40110B4}"/>
              </a:ext>
            </a:extLst>
          </p:cNvPr>
          <p:cNvSpPr txBox="1"/>
          <p:nvPr/>
        </p:nvSpPr>
        <p:spPr>
          <a:xfrm>
            <a:off x="10062050" y="5048330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DABA16-C00C-44A7-9E73-E333F345AC31}"/>
              </a:ext>
            </a:extLst>
          </p:cNvPr>
          <p:cNvSpPr txBox="1"/>
          <p:nvPr/>
        </p:nvSpPr>
        <p:spPr>
          <a:xfrm>
            <a:off x="8828426" y="5048330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96B662-3E17-4B8E-A391-27BB28D29D30}"/>
              </a:ext>
            </a:extLst>
          </p:cNvPr>
          <p:cNvSpPr txBox="1"/>
          <p:nvPr/>
        </p:nvSpPr>
        <p:spPr>
          <a:xfrm>
            <a:off x="7638982" y="5048330"/>
            <a:ext cx="861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2016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Oval 27">
            <a:extLst>
              <a:ext uri="{FF2B5EF4-FFF2-40B4-BE49-F238E27FC236}">
                <a16:creationId xmlns:a16="http://schemas.microsoft.com/office/drawing/2014/main" id="{E0EB6732-85D9-47C8-8455-E8E08AAE80BD}"/>
              </a:ext>
            </a:extLst>
          </p:cNvPr>
          <p:cNvSpPr/>
          <p:nvPr/>
        </p:nvSpPr>
        <p:spPr>
          <a:xfrm>
            <a:off x="7075671" y="5901051"/>
            <a:ext cx="4458751" cy="640204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От общей экономии 43,2%  ПК, ЮНИСЕФ, ПРООН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412901" y="1165753"/>
            <a:ext cx="5338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Экономия в денежном выражении, млрд. тенге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6841847" y="1168238"/>
            <a:ext cx="3840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Экономия по видам закупа в 2018 г.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4BE280-691A-4DDF-9D89-A9609D0D85AC}"/>
              </a:ext>
            </a:extLst>
          </p:cNvPr>
          <p:cNvSpPr txBox="1"/>
          <p:nvPr/>
        </p:nvSpPr>
        <p:spPr>
          <a:xfrm>
            <a:off x="7300058" y="1700304"/>
            <a:ext cx="209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ПК, ЮНИСЕФ, ПРООН, 11,44 </a:t>
            </a:r>
            <a:r>
              <a:rPr lang="ru-RU" sz="14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млрд.тг</a:t>
            </a: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lang="en-US" sz="1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Oval 17">
            <a:extLst>
              <a:ext uri="{FF2B5EF4-FFF2-40B4-BE49-F238E27FC236}">
                <a16:creationId xmlns:a16="http://schemas.microsoft.com/office/drawing/2014/main" id="{706F1EE2-746B-4490-B772-8050120E2B58}"/>
              </a:ext>
            </a:extLst>
          </p:cNvPr>
          <p:cNvSpPr/>
          <p:nvPr/>
        </p:nvSpPr>
        <p:spPr>
          <a:xfrm>
            <a:off x="6822005" y="1758787"/>
            <a:ext cx="325386" cy="32538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18">
            <a:extLst>
              <a:ext uri="{FF2B5EF4-FFF2-40B4-BE49-F238E27FC236}">
                <a16:creationId xmlns:a16="http://schemas.microsoft.com/office/drawing/2014/main" id="{684E99EB-F362-40ED-A580-B687EB580081}"/>
              </a:ext>
            </a:extLst>
          </p:cNvPr>
          <p:cNvSpPr/>
          <p:nvPr/>
        </p:nvSpPr>
        <p:spPr>
          <a:xfrm>
            <a:off x="6822005" y="2294135"/>
            <a:ext cx="325386" cy="32538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19">
            <a:extLst>
              <a:ext uri="{FF2B5EF4-FFF2-40B4-BE49-F238E27FC236}">
                <a16:creationId xmlns:a16="http://schemas.microsoft.com/office/drawing/2014/main" id="{7229B017-12ED-4D3B-929E-2FE1F294BA38}"/>
              </a:ext>
            </a:extLst>
          </p:cNvPr>
          <p:cNvSpPr/>
          <p:nvPr/>
        </p:nvSpPr>
        <p:spPr>
          <a:xfrm>
            <a:off x="9611345" y="1802074"/>
            <a:ext cx="325386" cy="3253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20">
            <a:extLst>
              <a:ext uri="{FF2B5EF4-FFF2-40B4-BE49-F238E27FC236}">
                <a16:creationId xmlns:a16="http://schemas.microsoft.com/office/drawing/2014/main" id="{A0DC8B93-8CA9-41AB-902C-A0B7AD964CF9}"/>
              </a:ext>
            </a:extLst>
          </p:cNvPr>
          <p:cNvSpPr/>
          <p:nvPr/>
        </p:nvSpPr>
        <p:spPr>
          <a:xfrm>
            <a:off x="9611345" y="2309445"/>
            <a:ext cx="325386" cy="3253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3" name="Chart 3">
            <a:extLst>
              <a:ext uri="{FF2B5EF4-FFF2-40B4-BE49-F238E27FC236}">
                <a16:creationId xmlns:a16="http://schemas.microsoft.com/office/drawing/2014/main" id="{E9EF58D0-E287-437C-96C9-6B76486C8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129322"/>
              </p:ext>
            </p:extLst>
          </p:nvPr>
        </p:nvGraphicFramePr>
        <p:xfrm>
          <a:off x="6346189" y="2801506"/>
          <a:ext cx="5311653" cy="349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46913E0E-E251-420D-8CCE-E0C99D0BD520}"/>
              </a:ext>
            </a:extLst>
          </p:cNvPr>
          <p:cNvSpPr txBox="1"/>
          <p:nvPr/>
        </p:nvSpPr>
        <p:spPr>
          <a:xfrm>
            <a:off x="7300058" y="2284017"/>
            <a:ext cx="2091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Тендер, 11,61 </a:t>
            </a:r>
            <a:r>
              <a:rPr lang="ru-RU" sz="14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млрд.тг</a:t>
            </a: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lang="en-US" sz="1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0B0EFF9-6C23-435F-A410-BE83F1107543}"/>
              </a:ext>
            </a:extLst>
          </p:cNvPr>
          <p:cNvSpPr txBox="1"/>
          <p:nvPr/>
        </p:nvSpPr>
        <p:spPr>
          <a:xfrm>
            <a:off x="10156247" y="1793360"/>
            <a:ext cx="1864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Услуги, 2,3 </a:t>
            </a:r>
            <a:r>
              <a:rPr lang="ru-RU" sz="14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млрд.тг</a:t>
            </a: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endParaRPr lang="en-US" sz="1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3924269-2F05-4AF1-AA1D-24BB12D23DCC}"/>
              </a:ext>
            </a:extLst>
          </p:cNvPr>
          <p:cNvSpPr txBox="1"/>
          <p:nvPr/>
        </p:nvSpPr>
        <p:spPr>
          <a:xfrm>
            <a:off x="10168340" y="2217793"/>
            <a:ext cx="1509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ОТП, 1,5 </a:t>
            </a:r>
            <a:r>
              <a:rPr lang="ru-RU" sz="14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млрд.тг</a:t>
            </a:r>
            <a:r>
              <a:rPr lang="ru-RU" sz="1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lang="en-US" sz="1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5672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2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7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2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7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2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75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25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6" grpId="0"/>
      <p:bldP spid="47" grpId="0" animBg="1"/>
      <p:bldP spid="48" grpId="0"/>
      <p:bldP spid="49" grpId="0" animBg="1"/>
      <p:bldP spid="5" grpId="0" animBg="1"/>
      <p:bldP spid="6" grpId="0" animBg="1"/>
      <p:bldP spid="11" grpId="0" animBg="1"/>
      <p:bldP spid="23" grpId="0"/>
      <p:bldP spid="24" grpId="0"/>
      <p:bldP spid="25" grpId="0"/>
      <p:bldP spid="28" grpId="0" animBg="1"/>
      <p:bldP spid="42" grpId="0"/>
      <p:bldP spid="43" grpId="0"/>
      <p:bldP spid="44" grpId="0"/>
      <p:bldP spid="45" grpId="0" animBg="1"/>
      <p:bldP spid="56" grpId="0"/>
      <p:bldP spid="57" grpId="0"/>
      <p:bldP spid="58" grpId="0"/>
      <p:bldP spid="59" grpId="0" animBg="1"/>
      <p:bldP spid="60" grpId="0" animBg="1"/>
      <p:bldP spid="61" grpId="0" animBg="1"/>
      <p:bldP spid="62" grpId="0" animBg="1"/>
      <p:bldGraphic spid="63" grpId="0">
        <p:bldAsOne/>
      </p:bldGraphic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095740" y="147656"/>
            <a:ext cx="6262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Финансовые показатели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A66CA4B-42DA-4959-9B8A-469B48627F07}"/>
              </a:ext>
            </a:extLst>
          </p:cNvPr>
          <p:cNvSpPr/>
          <p:nvPr/>
        </p:nvSpPr>
        <p:spPr>
          <a:xfrm>
            <a:off x="799696" y="2031936"/>
            <a:ext cx="3638551" cy="4366683"/>
          </a:xfrm>
          <a:prstGeom prst="roundRect">
            <a:avLst>
              <a:gd name="adj" fmla="val 3334"/>
            </a:avLst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215561-CD5A-46B2-B3BE-A7147D30D53C}"/>
              </a:ext>
            </a:extLst>
          </p:cNvPr>
          <p:cNvSpPr/>
          <p:nvPr/>
        </p:nvSpPr>
        <p:spPr>
          <a:xfrm>
            <a:off x="1233870" y="3244149"/>
            <a:ext cx="558800" cy="278193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B2D3C4A-78E2-4373-B130-8698F0E2E501}"/>
              </a:ext>
            </a:extLst>
          </p:cNvPr>
          <p:cNvSpPr/>
          <p:nvPr/>
        </p:nvSpPr>
        <p:spPr>
          <a:xfrm>
            <a:off x="3515649" y="4875651"/>
            <a:ext cx="558800" cy="118424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6D8F7FC-6D94-4C71-A022-D74584B5FA4E}"/>
              </a:ext>
            </a:extLst>
          </p:cNvPr>
          <p:cNvSpPr/>
          <p:nvPr/>
        </p:nvSpPr>
        <p:spPr>
          <a:xfrm>
            <a:off x="1991487" y="3784536"/>
            <a:ext cx="558800" cy="224155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34D7EFC-89C5-4174-B3B0-A54E8C2B9C0F}"/>
              </a:ext>
            </a:extLst>
          </p:cNvPr>
          <p:cNvSpPr/>
          <p:nvPr/>
        </p:nvSpPr>
        <p:spPr>
          <a:xfrm>
            <a:off x="2762001" y="4671419"/>
            <a:ext cx="558800" cy="13546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AE433C-F58D-4525-9ACF-018878857978}"/>
              </a:ext>
            </a:extLst>
          </p:cNvPr>
          <p:cNvSpPr txBox="1"/>
          <p:nvPr/>
        </p:nvSpPr>
        <p:spPr>
          <a:xfrm>
            <a:off x="1093010" y="2794735"/>
            <a:ext cx="725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6,0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6CEDB8-51ED-471A-930B-18E9D31A5AA6}"/>
              </a:ext>
            </a:extLst>
          </p:cNvPr>
          <p:cNvSpPr txBox="1"/>
          <p:nvPr/>
        </p:nvSpPr>
        <p:spPr>
          <a:xfrm>
            <a:off x="1748666" y="3244149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5,4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A0EF07-6FCD-4C23-BAD6-02348B4EA6E4}"/>
              </a:ext>
            </a:extLst>
          </p:cNvPr>
          <p:cNvSpPr txBox="1"/>
          <p:nvPr/>
        </p:nvSpPr>
        <p:spPr>
          <a:xfrm>
            <a:off x="2559953" y="4241676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3,8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93B186-63A6-417B-9CE1-D0F074F1DC12}"/>
              </a:ext>
            </a:extLst>
          </p:cNvPr>
          <p:cNvSpPr txBox="1"/>
          <p:nvPr/>
        </p:nvSpPr>
        <p:spPr>
          <a:xfrm>
            <a:off x="3243497" y="4383575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3,7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CD1FDD5-7CAB-4943-8850-EAEB31B46713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609924-7DCF-49E2-BFF8-E25E37D82B84}"/>
              </a:ext>
            </a:extLst>
          </p:cNvPr>
          <p:cNvSpPr txBox="1"/>
          <p:nvPr/>
        </p:nvSpPr>
        <p:spPr>
          <a:xfrm>
            <a:off x="6311754" y="3293522"/>
            <a:ext cx="810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200" dirty="0" smtClean="0">
                <a:latin typeface="Open Sans" panose="020B0606030504020204" pitchFamily="34" charset="0"/>
              </a:rPr>
              <a:t>2016 год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92A5C26-EDAF-4CE9-9CAC-A66D65A573B5}"/>
              </a:ext>
            </a:extLst>
          </p:cNvPr>
          <p:cNvSpPr/>
          <p:nvPr/>
        </p:nvSpPr>
        <p:spPr>
          <a:xfrm>
            <a:off x="5677071" y="3114385"/>
            <a:ext cx="506366" cy="5063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DC1D21F-94EF-467C-995E-4FB140295BE4}"/>
              </a:ext>
            </a:extLst>
          </p:cNvPr>
          <p:cNvSpPr/>
          <p:nvPr/>
        </p:nvSpPr>
        <p:spPr>
          <a:xfrm>
            <a:off x="5677071" y="4958635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BF869A7-395D-4DD8-A46B-732CA99FCC99}"/>
              </a:ext>
            </a:extLst>
          </p:cNvPr>
          <p:cNvSpPr/>
          <p:nvPr/>
        </p:nvSpPr>
        <p:spPr>
          <a:xfrm>
            <a:off x="5677071" y="2209058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E3F32A-6033-4D41-A191-3085CA716BA5}"/>
              </a:ext>
            </a:extLst>
          </p:cNvPr>
          <p:cNvSpPr txBox="1"/>
          <p:nvPr/>
        </p:nvSpPr>
        <p:spPr>
          <a:xfrm>
            <a:off x="6311754" y="5058821"/>
            <a:ext cx="810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200" dirty="0" smtClean="0">
                <a:latin typeface="Open Sans" panose="020B0606030504020204" pitchFamily="34" charset="0"/>
              </a:rPr>
              <a:t>2018 год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F036F8-FD3D-4A31-978E-593B336BDD39}"/>
              </a:ext>
            </a:extLst>
          </p:cNvPr>
          <p:cNvSpPr txBox="1"/>
          <p:nvPr/>
        </p:nvSpPr>
        <p:spPr>
          <a:xfrm>
            <a:off x="6351365" y="2380527"/>
            <a:ext cx="810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200" dirty="0" smtClean="0">
                <a:latin typeface="Open Sans" panose="020B0606030504020204" pitchFamily="34" charset="0"/>
              </a:rPr>
              <a:t>2015 год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E03B658-737A-469E-B3C0-8BFDA8161033}"/>
              </a:ext>
            </a:extLst>
          </p:cNvPr>
          <p:cNvSpPr/>
          <p:nvPr/>
        </p:nvSpPr>
        <p:spPr>
          <a:xfrm>
            <a:off x="5677071" y="3993705"/>
            <a:ext cx="506366" cy="5063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4E7E35-487B-4FE9-B86E-77FFBA734B49}"/>
              </a:ext>
            </a:extLst>
          </p:cNvPr>
          <p:cNvSpPr txBox="1"/>
          <p:nvPr/>
        </p:nvSpPr>
        <p:spPr>
          <a:xfrm>
            <a:off x="6351365" y="4158688"/>
            <a:ext cx="810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200" dirty="0" smtClean="0">
                <a:latin typeface="Open Sans" panose="020B0606030504020204" pitchFamily="34" charset="0"/>
              </a:rPr>
              <a:t>2017 год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Rectangle: Rounded Corners 11">
            <a:extLst>
              <a:ext uri="{FF2B5EF4-FFF2-40B4-BE49-F238E27FC236}">
                <a16:creationId xmlns:a16="http://schemas.microsoft.com/office/drawing/2014/main" id="{3A66CA4B-42DA-4959-9B8A-469B48627F07}"/>
              </a:ext>
            </a:extLst>
          </p:cNvPr>
          <p:cNvSpPr/>
          <p:nvPr/>
        </p:nvSpPr>
        <p:spPr>
          <a:xfrm>
            <a:off x="8281323" y="1982562"/>
            <a:ext cx="3638551" cy="4366683"/>
          </a:xfrm>
          <a:prstGeom prst="roundRect">
            <a:avLst>
              <a:gd name="adj" fmla="val 3334"/>
            </a:avLst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: Rounded Corners 13">
            <a:extLst>
              <a:ext uri="{FF2B5EF4-FFF2-40B4-BE49-F238E27FC236}">
                <a16:creationId xmlns:a16="http://schemas.microsoft.com/office/drawing/2014/main" id="{D5215561-CD5A-46B2-B3BE-A7147D30D53C}"/>
              </a:ext>
            </a:extLst>
          </p:cNvPr>
          <p:cNvSpPr/>
          <p:nvPr/>
        </p:nvSpPr>
        <p:spPr>
          <a:xfrm>
            <a:off x="8658198" y="3194775"/>
            <a:ext cx="558800" cy="278193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: Rounded Corners 14">
            <a:extLst>
              <a:ext uri="{FF2B5EF4-FFF2-40B4-BE49-F238E27FC236}">
                <a16:creationId xmlns:a16="http://schemas.microsoft.com/office/drawing/2014/main" id="{0B2D3C4A-78E2-4373-B130-8698F0E2E501}"/>
              </a:ext>
            </a:extLst>
          </p:cNvPr>
          <p:cNvSpPr/>
          <p:nvPr/>
        </p:nvSpPr>
        <p:spPr>
          <a:xfrm>
            <a:off x="10997276" y="4826277"/>
            <a:ext cx="558800" cy="118424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15">
            <a:extLst>
              <a:ext uri="{FF2B5EF4-FFF2-40B4-BE49-F238E27FC236}">
                <a16:creationId xmlns:a16="http://schemas.microsoft.com/office/drawing/2014/main" id="{96D8F7FC-6D94-4C71-A022-D74584B5FA4E}"/>
              </a:ext>
            </a:extLst>
          </p:cNvPr>
          <p:cNvSpPr/>
          <p:nvPr/>
        </p:nvSpPr>
        <p:spPr>
          <a:xfrm>
            <a:off x="9473114" y="3735162"/>
            <a:ext cx="558800" cy="224155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: Rounded Corners 16">
            <a:extLst>
              <a:ext uri="{FF2B5EF4-FFF2-40B4-BE49-F238E27FC236}">
                <a16:creationId xmlns:a16="http://schemas.microsoft.com/office/drawing/2014/main" id="{234D7EFC-89C5-4174-B3B0-A54E8C2B9C0F}"/>
              </a:ext>
            </a:extLst>
          </p:cNvPr>
          <p:cNvSpPr/>
          <p:nvPr/>
        </p:nvSpPr>
        <p:spPr>
          <a:xfrm>
            <a:off x="10243628" y="4622045"/>
            <a:ext cx="558800" cy="13546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AE433C-F58D-4525-9ACF-018878857978}"/>
              </a:ext>
            </a:extLst>
          </p:cNvPr>
          <p:cNvSpPr txBox="1"/>
          <p:nvPr/>
        </p:nvSpPr>
        <p:spPr>
          <a:xfrm>
            <a:off x="8574637" y="2745361"/>
            <a:ext cx="725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40,8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6CEDB8-51ED-471A-930B-18E9D31A5AA6}"/>
              </a:ext>
            </a:extLst>
          </p:cNvPr>
          <p:cNvSpPr txBox="1"/>
          <p:nvPr/>
        </p:nvSpPr>
        <p:spPr>
          <a:xfrm>
            <a:off x="9230293" y="3194775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Noto Sans" panose="020B0502040504020204" pitchFamily="34"/>
              </a:rPr>
              <a:t>31,7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A0EF07-6FCD-4C23-BAD6-02348B4EA6E4}"/>
              </a:ext>
            </a:extLst>
          </p:cNvPr>
          <p:cNvSpPr txBox="1"/>
          <p:nvPr/>
        </p:nvSpPr>
        <p:spPr>
          <a:xfrm>
            <a:off x="10041580" y="4192302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Noto Sans" panose="020B0502040504020204" pitchFamily="34"/>
              </a:rPr>
              <a:t>20,7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93B186-63A6-417B-9CE1-D0F074F1DC12}"/>
              </a:ext>
            </a:extLst>
          </p:cNvPr>
          <p:cNvSpPr txBox="1"/>
          <p:nvPr/>
        </p:nvSpPr>
        <p:spPr>
          <a:xfrm>
            <a:off x="10725124" y="4334201"/>
            <a:ext cx="1011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Noto Sans" panose="020B0502040504020204" pitchFamily="34"/>
              </a:rPr>
              <a:t>13,1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420726" y="931604"/>
            <a:ext cx="48453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Чистая прибыль, млрд. тенге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7722824" y="928582"/>
            <a:ext cx="42718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Рентабельность собственного капитала, %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0471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1" grpId="0"/>
      <p:bldP spid="32" grpId="0"/>
      <p:bldP spid="33" grpId="0" animBg="1"/>
      <p:bldP spid="34" grpId="0" animBg="1"/>
      <p:bldP spid="35" grpId="0" animBg="1"/>
      <p:bldP spid="37" grpId="0"/>
      <p:bldP spid="38" grpId="0" animBg="1"/>
      <p:bldP spid="39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FD068200-FF72-428A-BDDD-452F35A103A4}"/>
              </a:ext>
            </a:extLst>
          </p:cNvPr>
          <p:cNvSpPr/>
          <p:nvPr/>
        </p:nvSpPr>
        <p:spPr>
          <a:xfrm rot="5400000">
            <a:off x="986508" y="3609962"/>
            <a:ext cx="3280020" cy="2514600"/>
          </a:xfrm>
          <a:prstGeom prst="homePlate">
            <a:avLst>
              <a:gd name="adj" fmla="val 4351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06EE7-BA4F-4FC9-9A8C-B9F5B5F29271}"/>
              </a:ext>
            </a:extLst>
          </p:cNvPr>
          <p:cNvSpPr txBox="1"/>
          <p:nvPr/>
        </p:nvSpPr>
        <p:spPr>
          <a:xfrm>
            <a:off x="1652286" y="3847383"/>
            <a:ext cx="2063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65,7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565C8E-D753-4DBD-882C-4C53F9E5D0F1}"/>
              </a:ext>
            </a:extLst>
          </p:cNvPr>
          <p:cNvSpPr/>
          <p:nvPr/>
        </p:nvSpPr>
        <p:spPr>
          <a:xfrm>
            <a:off x="720495" y="0"/>
            <a:ext cx="3905250" cy="2897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317C250D-07F8-4359-9727-27EFAF6B8BF9}"/>
              </a:ext>
            </a:extLst>
          </p:cNvPr>
          <p:cNvSpPr/>
          <p:nvPr/>
        </p:nvSpPr>
        <p:spPr>
          <a:xfrm rot="16200000">
            <a:off x="1646188" y="880542"/>
            <a:ext cx="1961692" cy="2514600"/>
          </a:xfrm>
          <a:prstGeom prst="homePlate">
            <a:avLst>
              <a:gd name="adj" fmla="val 281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CF29B-2B63-4C3E-B687-D8C4B248F538}"/>
              </a:ext>
            </a:extLst>
          </p:cNvPr>
          <p:cNvSpPr txBox="1"/>
          <p:nvPr/>
        </p:nvSpPr>
        <p:spPr>
          <a:xfrm>
            <a:off x="1641472" y="1772299"/>
            <a:ext cx="2063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</a:rPr>
              <a:t>34,3%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78564" y="166882"/>
            <a:ext cx="1113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Сильные стороны </a:t>
            </a:r>
            <a:r>
              <a:rPr lang="en-US" sz="4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VS</a:t>
            </a:r>
            <a:r>
              <a:rPr lang="ru-RU" sz="4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      Слабые стороны</a:t>
            </a:r>
            <a:endParaRPr lang="en-US" sz="4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FE65D5-2379-4B0B-9E41-1DF187B2BBB3}"/>
              </a:ext>
            </a:extLst>
          </p:cNvPr>
          <p:cNvSpPr/>
          <p:nvPr/>
        </p:nvSpPr>
        <p:spPr>
          <a:xfrm>
            <a:off x="5310253" y="1048553"/>
            <a:ext cx="5985275" cy="1973648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D5B7A8-5D65-45D1-B721-CB9331510B8E}"/>
              </a:ext>
            </a:extLst>
          </p:cNvPr>
          <p:cNvSpPr/>
          <p:nvPr/>
        </p:nvSpPr>
        <p:spPr>
          <a:xfrm>
            <a:off x="5310254" y="3025414"/>
            <a:ext cx="5985274" cy="93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61369" y="1618192"/>
            <a:ext cx="5945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Эксклюзивное право централизованного закупа ЛС и МИ </a:t>
            </a:r>
            <a:r>
              <a:rPr lang="ru-RU" sz="1500" dirty="0">
                <a:latin typeface="Open Sans" panose="020B0606030504020204" pitchFamily="34" charset="0"/>
              </a:rPr>
              <a:t>– </a:t>
            </a:r>
            <a:r>
              <a:rPr lang="ru-RU" sz="1500" dirty="0" smtClean="0">
                <a:latin typeface="Open Sans" panose="020B0606030504020204" pitchFamily="34" charset="0"/>
              </a:rPr>
              <a:t>0,19 </a:t>
            </a:r>
            <a:r>
              <a:rPr lang="ru-RU" sz="1500" dirty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AC89E3-622C-4FE5-A691-8EF29A8C70B2}"/>
              </a:ext>
            </a:extLst>
          </p:cNvPr>
          <p:cNvSpPr txBox="1"/>
          <p:nvPr/>
        </p:nvSpPr>
        <p:spPr>
          <a:xfrm>
            <a:off x="5261369" y="1042636"/>
            <a:ext cx="60460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Перспектива развития собственной логистики – </a:t>
            </a:r>
            <a:r>
              <a:rPr lang="ru-RU" sz="1500" dirty="0">
                <a:latin typeface="Open Sans" panose="020B0606030504020204" pitchFamily="34" charset="0"/>
              </a:rPr>
              <a:t>0,26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C75512-D0B5-4081-80BD-0451BCFB8831}"/>
              </a:ext>
            </a:extLst>
          </p:cNvPr>
          <p:cNvSpPr/>
          <p:nvPr/>
        </p:nvSpPr>
        <p:spPr>
          <a:xfrm>
            <a:off x="5310253" y="3227251"/>
            <a:ext cx="5985275" cy="3347195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4502F6-FC1C-4316-ADD1-2FD25ED9E401}"/>
              </a:ext>
            </a:extLst>
          </p:cNvPr>
          <p:cNvSpPr/>
          <p:nvPr/>
        </p:nvSpPr>
        <p:spPr>
          <a:xfrm>
            <a:off x="5310254" y="6574447"/>
            <a:ext cx="5985274" cy="1474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49522" y="2146408"/>
            <a:ext cx="6046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Увеличение объема закупа через ПК и международные организации – 0,13 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46138" y="2699035"/>
            <a:ext cx="60628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Наличие собственной </a:t>
            </a:r>
            <a:r>
              <a:rPr lang="en-US" sz="1500" dirty="0" smtClean="0">
                <a:latin typeface="Open Sans" panose="020B0606030504020204" pitchFamily="34" charset="0"/>
              </a:rPr>
              <a:t>IT</a:t>
            </a:r>
            <a:r>
              <a:rPr lang="ru-RU" sz="1500" dirty="0" smtClean="0">
                <a:latin typeface="Open Sans" panose="020B0606030504020204" pitchFamily="34" charset="0"/>
              </a:rPr>
              <a:t> – инфраструктуры – 0,13 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36809" y="3839419"/>
            <a:ext cx="59785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Отсутствие СММП – 0,21 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AC89E3-622C-4FE5-A691-8EF29A8C70B2}"/>
              </a:ext>
            </a:extLst>
          </p:cNvPr>
          <p:cNvSpPr txBox="1"/>
          <p:nvPr/>
        </p:nvSpPr>
        <p:spPr>
          <a:xfrm>
            <a:off x="5236810" y="3292305"/>
            <a:ext cx="6058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Зависимость от поставщиков услуг логистики – 0,26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36809" y="4214580"/>
            <a:ext cx="60587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Некорректное формирование потребности Заказчиками – 0,19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36808" y="4726236"/>
            <a:ext cx="5482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Длительные сроки взаиморасчетов с Фондом – 0,19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36807" y="5217487"/>
            <a:ext cx="54672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Низкий уровень формализации БП – 0,17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44936" y="5574865"/>
            <a:ext cx="5805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Нет единого механизма управления заявками при реорганизации/ликвидации МО – 0,17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D0869DD-55B1-4DEC-9092-782F9387AD67}"/>
              </a:ext>
            </a:extLst>
          </p:cNvPr>
          <p:cNvSpPr txBox="1"/>
          <p:nvPr/>
        </p:nvSpPr>
        <p:spPr>
          <a:xfrm>
            <a:off x="5244935" y="6089421"/>
            <a:ext cx="58054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latin typeface="Open Sans" panose="020B0606030504020204" pitchFamily="34" charset="0"/>
              </a:rPr>
              <a:t>Привязка нескольких МО к одному поставщику услуг– 0,17 </a:t>
            </a:r>
            <a:r>
              <a:rPr lang="ru-RU" sz="1500" dirty="0" smtClean="0">
                <a:latin typeface="Open Sans" panose="020B0606030504020204" pitchFamily="34" charset="0"/>
              </a:rPr>
              <a:t>балла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51" name="Group 8">
            <a:extLst>
              <a:ext uri="{FF2B5EF4-FFF2-40B4-BE49-F238E27FC236}">
                <a16:creationId xmlns:a16="http://schemas.microsoft.com/office/drawing/2014/main" id="{FDAB6F95-84FE-44DA-9778-2E9D2DF4DB82}"/>
              </a:ext>
            </a:extLst>
          </p:cNvPr>
          <p:cNvGrpSpPr/>
          <p:nvPr/>
        </p:nvGrpSpPr>
        <p:grpSpPr>
          <a:xfrm>
            <a:off x="212380" y="166882"/>
            <a:ext cx="774299" cy="774299"/>
            <a:chOff x="664158" y="2111831"/>
            <a:chExt cx="774299" cy="774299"/>
          </a:xfrm>
        </p:grpSpPr>
        <p:sp>
          <p:nvSpPr>
            <p:cNvPr id="52" name="Oval 2">
              <a:extLst>
                <a:ext uri="{FF2B5EF4-FFF2-40B4-BE49-F238E27FC236}">
                  <a16:creationId xmlns:a16="http://schemas.microsoft.com/office/drawing/2014/main" id="{577BCDE7-1642-4559-B97D-D9569C26CC4D}"/>
                </a:ext>
              </a:extLst>
            </p:cNvPr>
            <p:cNvSpPr/>
            <p:nvPr/>
          </p:nvSpPr>
          <p:spPr>
            <a:xfrm>
              <a:off x="664158" y="2111831"/>
              <a:ext cx="774299" cy="774299"/>
            </a:xfrm>
            <a:prstGeom prst="ellipse">
              <a:avLst/>
            </a:prstGeom>
            <a:solidFill>
              <a:srgbClr val="42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3" name="Group 47">
              <a:extLst>
                <a:ext uri="{FF2B5EF4-FFF2-40B4-BE49-F238E27FC236}">
                  <a16:creationId xmlns:a16="http://schemas.microsoft.com/office/drawing/2014/main" id="{AA6ECDFC-7D38-45C6-8BCE-B6461602D44E}"/>
                </a:ext>
              </a:extLst>
            </p:cNvPr>
            <p:cNvGrpSpPr/>
            <p:nvPr/>
          </p:nvGrpSpPr>
          <p:grpSpPr>
            <a:xfrm>
              <a:off x="761666" y="2343591"/>
              <a:ext cx="570087" cy="385506"/>
              <a:chOff x="2715309" y="1749337"/>
              <a:chExt cx="3765554" cy="2546354"/>
            </a:xfrm>
            <a:solidFill>
              <a:schemeClr val="bg1"/>
            </a:solidFill>
          </p:grpSpPr>
          <p:sp>
            <p:nvSpPr>
              <p:cNvPr id="54" name="Freeform 17">
                <a:extLst>
                  <a:ext uri="{FF2B5EF4-FFF2-40B4-BE49-F238E27FC236}">
                    <a16:creationId xmlns:a16="http://schemas.microsoft.com/office/drawing/2014/main" id="{87A5FBBB-690F-4A53-A60A-60578ECF9E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8935" y="2300200"/>
                <a:ext cx="1641477" cy="1995491"/>
              </a:xfrm>
              <a:custGeom>
                <a:avLst/>
                <a:gdLst>
                  <a:gd name="T0" fmla="*/ 512 w 532"/>
                  <a:gd name="T1" fmla="*/ 93 h 641"/>
                  <a:gd name="T2" fmla="*/ 490 w 532"/>
                  <a:gd name="T3" fmla="*/ 42 h 641"/>
                  <a:gd name="T4" fmla="*/ 404 w 532"/>
                  <a:gd name="T5" fmla="*/ 29 h 641"/>
                  <a:gd name="T6" fmla="*/ 282 w 532"/>
                  <a:gd name="T7" fmla="*/ 4 h 641"/>
                  <a:gd name="T8" fmla="*/ 263 w 532"/>
                  <a:gd name="T9" fmla="*/ 11 h 641"/>
                  <a:gd name="T10" fmla="*/ 325 w 532"/>
                  <a:gd name="T11" fmla="*/ 139 h 641"/>
                  <a:gd name="T12" fmla="*/ 374 w 532"/>
                  <a:gd name="T13" fmla="*/ 150 h 641"/>
                  <a:gd name="T14" fmla="*/ 362 w 532"/>
                  <a:gd name="T15" fmla="*/ 179 h 641"/>
                  <a:gd name="T16" fmla="*/ 260 w 532"/>
                  <a:gd name="T17" fmla="*/ 244 h 641"/>
                  <a:gd name="T18" fmla="*/ 210 w 532"/>
                  <a:gd name="T19" fmla="*/ 304 h 641"/>
                  <a:gd name="T20" fmla="*/ 216 w 532"/>
                  <a:gd name="T21" fmla="*/ 282 h 641"/>
                  <a:gd name="T22" fmla="*/ 277 w 532"/>
                  <a:gd name="T23" fmla="*/ 168 h 641"/>
                  <a:gd name="T24" fmla="*/ 264 w 532"/>
                  <a:gd name="T25" fmla="*/ 165 h 641"/>
                  <a:gd name="T26" fmla="*/ 211 w 532"/>
                  <a:gd name="T27" fmla="*/ 198 h 641"/>
                  <a:gd name="T28" fmla="*/ 143 w 532"/>
                  <a:gd name="T29" fmla="*/ 189 h 641"/>
                  <a:gd name="T30" fmla="*/ 59 w 532"/>
                  <a:gd name="T31" fmla="*/ 195 h 641"/>
                  <a:gd name="T32" fmla="*/ 23 w 532"/>
                  <a:gd name="T33" fmla="*/ 132 h 641"/>
                  <a:gd name="T34" fmla="*/ 7 w 532"/>
                  <a:gd name="T35" fmla="*/ 222 h 641"/>
                  <a:gd name="T36" fmla="*/ 2 w 532"/>
                  <a:gd name="T37" fmla="*/ 310 h 641"/>
                  <a:gd name="T38" fmla="*/ 112 w 532"/>
                  <a:gd name="T39" fmla="*/ 392 h 641"/>
                  <a:gd name="T40" fmla="*/ 145 w 532"/>
                  <a:gd name="T41" fmla="*/ 405 h 641"/>
                  <a:gd name="T42" fmla="*/ 91 w 532"/>
                  <a:gd name="T43" fmla="*/ 421 h 641"/>
                  <a:gd name="T44" fmla="*/ 68 w 532"/>
                  <a:gd name="T45" fmla="*/ 480 h 641"/>
                  <a:gd name="T46" fmla="*/ 47 w 532"/>
                  <a:gd name="T47" fmla="*/ 590 h 641"/>
                  <a:gd name="T48" fmla="*/ 82 w 532"/>
                  <a:gd name="T49" fmla="*/ 613 h 641"/>
                  <a:gd name="T50" fmla="*/ 216 w 532"/>
                  <a:gd name="T51" fmla="*/ 639 h 641"/>
                  <a:gd name="T52" fmla="*/ 419 w 532"/>
                  <a:gd name="T53" fmla="*/ 616 h 641"/>
                  <a:gd name="T54" fmla="*/ 422 w 532"/>
                  <a:gd name="T55" fmla="*/ 530 h 641"/>
                  <a:gd name="T56" fmla="*/ 410 w 532"/>
                  <a:gd name="T57" fmla="*/ 397 h 641"/>
                  <a:gd name="T58" fmla="*/ 410 w 532"/>
                  <a:gd name="T59" fmla="*/ 376 h 641"/>
                  <a:gd name="T60" fmla="*/ 481 w 532"/>
                  <a:gd name="T61" fmla="*/ 314 h 641"/>
                  <a:gd name="T62" fmla="*/ 531 w 532"/>
                  <a:gd name="T63" fmla="*/ 241 h 641"/>
                  <a:gd name="T64" fmla="*/ 229 w 532"/>
                  <a:gd name="T65" fmla="*/ 568 h 641"/>
                  <a:gd name="T66" fmla="*/ 287 w 532"/>
                  <a:gd name="T67" fmla="*/ 406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2" h="641">
                    <a:moveTo>
                      <a:pt x="523" y="170"/>
                    </a:moveTo>
                    <a:cubicBezTo>
                      <a:pt x="520" y="144"/>
                      <a:pt x="516" y="119"/>
                      <a:pt x="512" y="93"/>
                    </a:cubicBezTo>
                    <a:cubicBezTo>
                      <a:pt x="509" y="80"/>
                      <a:pt x="505" y="67"/>
                      <a:pt x="502" y="55"/>
                    </a:cubicBezTo>
                    <a:cubicBezTo>
                      <a:pt x="500" y="48"/>
                      <a:pt x="497" y="43"/>
                      <a:pt x="490" y="42"/>
                    </a:cubicBezTo>
                    <a:cubicBezTo>
                      <a:pt x="477" y="40"/>
                      <a:pt x="464" y="37"/>
                      <a:pt x="451" y="35"/>
                    </a:cubicBezTo>
                    <a:cubicBezTo>
                      <a:pt x="435" y="33"/>
                      <a:pt x="419" y="31"/>
                      <a:pt x="404" y="29"/>
                    </a:cubicBezTo>
                    <a:cubicBezTo>
                      <a:pt x="383" y="25"/>
                      <a:pt x="363" y="22"/>
                      <a:pt x="342" y="18"/>
                    </a:cubicBezTo>
                    <a:cubicBezTo>
                      <a:pt x="322" y="14"/>
                      <a:pt x="302" y="8"/>
                      <a:pt x="282" y="4"/>
                    </a:cubicBezTo>
                    <a:cubicBezTo>
                      <a:pt x="278" y="3"/>
                      <a:pt x="273" y="0"/>
                      <a:pt x="269" y="4"/>
                    </a:cubicBezTo>
                    <a:cubicBezTo>
                      <a:pt x="267" y="6"/>
                      <a:pt x="265" y="8"/>
                      <a:pt x="263" y="11"/>
                    </a:cubicBezTo>
                    <a:cubicBezTo>
                      <a:pt x="248" y="35"/>
                      <a:pt x="248" y="60"/>
                      <a:pt x="258" y="85"/>
                    </a:cubicBezTo>
                    <a:cubicBezTo>
                      <a:pt x="271" y="114"/>
                      <a:pt x="295" y="130"/>
                      <a:pt x="325" y="139"/>
                    </a:cubicBezTo>
                    <a:cubicBezTo>
                      <a:pt x="339" y="143"/>
                      <a:pt x="355" y="145"/>
                      <a:pt x="370" y="145"/>
                    </a:cubicBezTo>
                    <a:cubicBezTo>
                      <a:pt x="373" y="146"/>
                      <a:pt x="375" y="147"/>
                      <a:pt x="374" y="150"/>
                    </a:cubicBezTo>
                    <a:cubicBezTo>
                      <a:pt x="373" y="156"/>
                      <a:pt x="373" y="161"/>
                      <a:pt x="372" y="167"/>
                    </a:cubicBezTo>
                    <a:cubicBezTo>
                      <a:pt x="371" y="172"/>
                      <a:pt x="368" y="176"/>
                      <a:pt x="362" y="179"/>
                    </a:cubicBezTo>
                    <a:cubicBezTo>
                      <a:pt x="352" y="183"/>
                      <a:pt x="341" y="188"/>
                      <a:pt x="331" y="193"/>
                    </a:cubicBezTo>
                    <a:cubicBezTo>
                      <a:pt x="305" y="207"/>
                      <a:pt x="281" y="223"/>
                      <a:pt x="260" y="244"/>
                    </a:cubicBezTo>
                    <a:cubicBezTo>
                      <a:pt x="242" y="262"/>
                      <a:pt x="226" y="280"/>
                      <a:pt x="213" y="301"/>
                    </a:cubicBezTo>
                    <a:cubicBezTo>
                      <a:pt x="212" y="302"/>
                      <a:pt x="211" y="303"/>
                      <a:pt x="210" y="304"/>
                    </a:cubicBezTo>
                    <a:cubicBezTo>
                      <a:pt x="209" y="304"/>
                      <a:pt x="209" y="304"/>
                      <a:pt x="208" y="303"/>
                    </a:cubicBezTo>
                    <a:cubicBezTo>
                      <a:pt x="211" y="296"/>
                      <a:pt x="212" y="288"/>
                      <a:pt x="216" y="282"/>
                    </a:cubicBezTo>
                    <a:cubicBezTo>
                      <a:pt x="230" y="254"/>
                      <a:pt x="244" y="226"/>
                      <a:pt x="259" y="199"/>
                    </a:cubicBezTo>
                    <a:cubicBezTo>
                      <a:pt x="265" y="189"/>
                      <a:pt x="271" y="179"/>
                      <a:pt x="277" y="168"/>
                    </a:cubicBezTo>
                    <a:cubicBezTo>
                      <a:pt x="273" y="166"/>
                      <a:pt x="270" y="164"/>
                      <a:pt x="266" y="161"/>
                    </a:cubicBezTo>
                    <a:cubicBezTo>
                      <a:pt x="265" y="163"/>
                      <a:pt x="265" y="164"/>
                      <a:pt x="264" y="165"/>
                    </a:cubicBezTo>
                    <a:cubicBezTo>
                      <a:pt x="263" y="166"/>
                      <a:pt x="262" y="168"/>
                      <a:pt x="261" y="169"/>
                    </a:cubicBezTo>
                    <a:cubicBezTo>
                      <a:pt x="249" y="186"/>
                      <a:pt x="232" y="195"/>
                      <a:pt x="211" y="198"/>
                    </a:cubicBezTo>
                    <a:cubicBezTo>
                      <a:pt x="189" y="202"/>
                      <a:pt x="168" y="197"/>
                      <a:pt x="147" y="189"/>
                    </a:cubicBezTo>
                    <a:cubicBezTo>
                      <a:pt x="146" y="188"/>
                      <a:pt x="144" y="188"/>
                      <a:pt x="143" y="189"/>
                    </a:cubicBezTo>
                    <a:cubicBezTo>
                      <a:pt x="130" y="199"/>
                      <a:pt x="116" y="204"/>
                      <a:pt x="100" y="206"/>
                    </a:cubicBezTo>
                    <a:cubicBezTo>
                      <a:pt x="85" y="208"/>
                      <a:pt x="71" y="206"/>
                      <a:pt x="59" y="195"/>
                    </a:cubicBezTo>
                    <a:cubicBezTo>
                      <a:pt x="49" y="186"/>
                      <a:pt x="41" y="175"/>
                      <a:pt x="36" y="163"/>
                    </a:cubicBezTo>
                    <a:cubicBezTo>
                      <a:pt x="31" y="153"/>
                      <a:pt x="27" y="143"/>
                      <a:pt x="23" y="132"/>
                    </a:cubicBezTo>
                    <a:cubicBezTo>
                      <a:pt x="20" y="142"/>
                      <a:pt x="17" y="152"/>
                      <a:pt x="16" y="162"/>
                    </a:cubicBezTo>
                    <a:cubicBezTo>
                      <a:pt x="12" y="182"/>
                      <a:pt x="9" y="202"/>
                      <a:pt x="7" y="222"/>
                    </a:cubicBezTo>
                    <a:cubicBezTo>
                      <a:pt x="4" y="247"/>
                      <a:pt x="2" y="273"/>
                      <a:pt x="0" y="298"/>
                    </a:cubicBezTo>
                    <a:cubicBezTo>
                      <a:pt x="0" y="302"/>
                      <a:pt x="1" y="306"/>
                      <a:pt x="2" y="310"/>
                    </a:cubicBezTo>
                    <a:cubicBezTo>
                      <a:pt x="6" y="321"/>
                      <a:pt x="12" y="329"/>
                      <a:pt x="20" y="337"/>
                    </a:cubicBezTo>
                    <a:cubicBezTo>
                      <a:pt x="46" y="363"/>
                      <a:pt x="78" y="379"/>
                      <a:pt x="112" y="392"/>
                    </a:cubicBezTo>
                    <a:cubicBezTo>
                      <a:pt x="123" y="396"/>
                      <a:pt x="134" y="400"/>
                      <a:pt x="145" y="404"/>
                    </a:cubicBezTo>
                    <a:cubicBezTo>
                      <a:pt x="145" y="404"/>
                      <a:pt x="145" y="405"/>
                      <a:pt x="145" y="405"/>
                    </a:cubicBezTo>
                    <a:cubicBezTo>
                      <a:pt x="140" y="406"/>
                      <a:pt x="135" y="408"/>
                      <a:pt x="130" y="409"/>
                    </a:cubicBezTo>
                    <a:cubicBezTo>
                      <a:pt x="117" y="413"/>
                      <a:pt x="104" y="417"/>
                      <a:pt x="91" y="421"/>
                    </a:cubicBezTo>
                    <a:cubicBezTo>
                      <a:pt x="88" y="423"/>
                      <a:pt x="85" y="424"/>
                      <a:pt x="84" y="428"/>
                    </a:cubicBezTo>
                    <a:cubicBezTo>
                      <a:pt x="78" y="446"/>
                      <a:pt x="72" y="463"/>
                      <a:pt x="68" y="480"/>
                    </a:cubicBezTo>
                    <a:cubicBezTo>
                      <a:pt x="63" y="501"/>
                      <a:pt x="59" y="522"/>
                      <a:pt x="55" y="543"/>
                    </a:cubicBezTo>
                    <a:cubicBezTo>
                      <a:pt x="52" y="559"/>
                      <a:pt x="50" y="574"/>
                      <a:pt x="47" y="590"/>
                    </a:cubicBezTo>
                    <a:cubicBezTo>
                      <a:pt x="47" y="594"/>
                      <a:pt x="47" y="597"/>
                      <a:pt x="51" y="599"/>
                    </a:cubicBezTo>
                    <a:cubicBezTo>
                      <a:pt x="61" y="604"/>
                      <a:pt x="71" y="609"/>
                      <a:pt x="82" y="613"/>
                    </a:cubicBezTo>
                    <a:cubicBezTo>
                      <a:pt x="104" y="622"/>
                      <a:pt x="127" y="628"/>
                      <a:pt x="150" y="631"/>
                    </a:cubicBezTo>
                    <a:cubicBezTo>
                      <a:pt x="172" y="634"/>
                      <a:pt x="194" y="638"/>
                      <a:pt x="216" y="639"/>
                    </a:cubicBezTo>
                    <a:cubicBezTo>
                      <a:pt x="263" y="641"/>
                      <a:pt x="310" y="641"/>
                      <a:pt x="357" y="632"/>
                    </a:cubicBezTo>
                    <a:cubicBezTo>
                      <a:pt x="378" y="629"/>
                      <a:pt x="399" y="624"/>
                      <a:pt x="419" y="616"/>
                    </a:cubicBezTo>
                    <a:cubicBezTo>
                      <a:pt x="431" y="612"/>
                      <a:pt x="431" y="611"/>
                      <a:pt x="430" y="600"/>
                    </a:cubicBezTo>
                    <a:cubicBezTo>
                      <a:pt x="427" y="576"/>
                      <a:pt x="425" y="553"/>
                      <a:pt x="422" y="530"/>
                    </a:cubicBezTo>
                    <a:cubicBezTo>
                      <a:pt x="421" y="514"/>
                      <a:pt x="420" y="497"/>
                      <a:pt x="418" y="481"/>
                    </a:cubicBezTo>
                    <a:cubicBezTo>
                      <a:pt x="415" y="453"/>
                      <a:pt x="413" y="425"/>
                      <a:pt x="410" y="397"/>
                    </a:cubicBezTo>
                    <a:cubicBezTo>
                      <a:pt x="409" y="392"/>
                      <a:pt x="408" y="387"/>
                      <a:pt x="407" y="382"/>
                    </a:cubicBezTo>
                    <a:cubicBezTo>
                      <a:pt x="407" y="380"/>
                      <a:pt x="409" y="378"/>
                      <a:pt x="410" y="376"/>
                    </a:cubicBezTo>
                    <a:cubicBezTo>
                      <a:pt x="416" y="371"/>
                      <a:pt x="423" y="367"/>
                      <a:pt x="428" y="362"/>
                    </a:cubicBezTo>
                    <a:cubicBezTo>
                      <a:pt x="446" y="346"/>
                      <a:pt x="464" y="330"/>
                      <a:pt x="481" y="314"/>
                    </a:cubicBezTo>
                    <a:cubicBezTo>
                      <a:pt x="496" y="302"/>
                      <a:pt x="510" y="288"/>
                      <a:pt x="521" y="272"/>
                    </a:cubicBezTo>
                    <a:cubicBezTo>
                      <a:pt x="527" y="263"/>
                      <a:pt x="532" y="253"/>
                      <a:pt x="531" y="241"/>
                    </a:cubicBezTo>
                    <a:cubicBezTo>
                      <a:pt x="529" y="217"/>
                      <a:pt x="527" y="193"/>
                      <a:pt x="523" y="170"/>
                    </a:cubicBezTo>
                    <a:close/>
                    <a:moveTo>
                      <a:pt x="229" y="568"/>
                    </a:moveTo>
                    <a:cubicBezTo>
                      <a:pt x="224" y="513"/>
                      <a:pt x="215" y="459"/>
                      <a:pt x="195" y="406"/>
                    </a:cubicBezTo>
                    <a:cubicBezTo>
                      <a:pt x="226" y="415"/>
                      <a:pt x="256" y="415"/>
                      <a:pt x="287" y="406"/>
                    </a:cubicBezTo>
                    <a:cubicBezTo>
                      <a:pt x="258" y="457"/>
                      <a:pt x="238" y="511"/>
                      <a:pt x="229" y="5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18">
                <a:extLst>
                  <a:ext uri="{FF2B5EF4-FFF2-40B4-BE49-F238E27FC236}">
                    <a16:creationId xmlns:a16="http://schemas.microsoft.com/office/drawing/2014/main" id="{68AB8CC8-4046-4079-B501-60EA4D7F8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309" y="1752512"/>
                <a:ext cx="1128714" cy="1503365"/>
              </a:xfrm>
              <a:custGeom>
                <a:avLst/>
                <a:gdLst>
                  <a:gd name="T0" fmla="*/ 308 w 366"/>
                  <a:gd name="T1" fmla="*/ 384 h 483"/>
                  <a:gd name="T2" fmla="*/ 298 w 366"/>
                  <a:gd name="T3" fmla="*/ 334 h 483"/>
                  <a:gd name="T4" fmla="*/ 294 w 366"/>
                  <a:gd name="T5" fmla="*/ 309 h 483"/>
                  <a:gd name="T6" fmla="*/ 298 w 366"/>
                  <a:gd name="T7" fmla="*/ 305 h 483"/>
                  <a:gd name="T8" fmla="*/ 346 w 366"/>
                  <a:gd name="T9" fmla="*/ 300 h 483"/>
                  <a:gd name="T10" fmla="*/ 366 w 366"/>
                  <a:gd name="T11" fmla="*/ 298 h 483"/>
                  <a:gd name="T12" fmla="*/ 349 w 366"/>
                  <a:gd name="T13" fmla="*/ 179 h 483"/>
                  <a:gd name="T14" fmla="*/ 324 w 366"/>
                  <a:gd name="T15" fmla="*/ 181 h 483"/>
                  <a:gd name="T16" fmla="*/ 276 w 366"/>
                  <a:gd name="T17" fmla="*/ 186 h 483"/>
                  <a:gd name="T18" fmla="*/ 269 w 366"/>
                  <a:gd name="T19" fmla="*/ 181 h 483"/>
                  <a:gd name="T20" fmla="*/ 262 w 366"/>
                  <a:gd name="T21" fmla="*/ 141 h 483"/>
                  <a:gd name="T22" fmla="*/ 249 w 366"/>
                  <a:gd name="T23" fmla="*/ 72 h 483"/>
                  <a:gd name="T24" fmla="*/ 240 w 366"/>
                  <a:gd name="T25" fmla="*/ 29 h 483"/>
                  <a:gd name="T26" fmla="*/ 201 w 366"/>
                  <a:gd name="T27" fmla="*/ 5 h 483"/>
                  <a:gd name="T28" fmla="*/ 160 w 366"/>
                  <a:gd name="T29" fmla="*/ 12 h 483"/>
                  <a:gd name="T30" fmla="*/ 132 w 366"/>
                  <a:gd name="T31" fmla="*/ 49 h 483"/>
                  <a:gd name="T32" fmla="*/ 137 w 366"/>
                  <a:gd name="T33" fmla="*/ 75 h 483"/>
                  <a:gd name="T34" fmla="*/ 137 w 366"/>
                  <a:gd name="T35" fmla="*/ 79 h 483"/>
                  <a:gd name="T36" fmla="*/ 133 w 366"/>
                  <a:gd name="T37" fmla="*/ 75 h 483"/>
                  <a:gd name="T38" fmla="*/ 102 w 366"/>
                  <a:gd name="T39" fmla="*/ 65 h 483"/>
                  <a:gd name="T40" fmla="*/ 61 w 366"/>
                  <a:gd name="T41" fmla="*/ 73 h 483"/>
                  <a:gd name="T42" fmla="*/ 32 w 366"/>
                  <a:gd name="T43" fmla="*/ 109 h 483"/>
                  <a:gd name="T44" fmla="*/ 37 w 366"/>
                  <a:gd name="T45" fmla="*/ 134 h 483"/>
                  <a:gd name="T46" fmla="*/ 45 w 366"/>
                  <a:gd name="T47" fmla="*/ 180 h 483"/>
                  <a:gd name="T48" fmla="*/ 52 w 366"/>
                  <a:gd name="T49" fmla="*/ 215 h 483"/>
                  <a:gd name="T50" fmla="*/ 48 w 366"/>
                  <a:gd name="T51" fmla="*/ 220 h 483"/>
                  <a:gd name="T52" fmla="*/ 18 w 366"/>
                  <a:gd name="T53" fmla="*/ 226 h 483"/>
                  <a:gd name="T54" fmla="*/ 6 w 366"/>
                  <a:gd name="T55" fmla="*/ 233 h 483"/>
                  <a:gd name="T56" fmla="*/ 2 w 366"/>
                  <a:gd name="T57" fmla="*/ 256 h 483"/>
                  <a:gd name="T58" fmla="*/ 16 w 366"/>
                  <a:gd name="T59" fmla="*/ 326 h 483"/>
                  <a:gd name="T60" fmla="*/ 42 w 366"/>
                  <a:gd name="T61" fmla="*/ 344 h 483"/>
                  <a:gd name="T62" fmla="*/ 71 w 366"/>
                  <a:gd name="T63" fmla="*/ 339 h 483"/>
                  <a:gd name="T64" fmla="*/ 76 w 366"/>
                  <a:gd name="T65" fmla="*/ 342 h 483"/>
                  <a:gd name="T66" fmla="*/ 89 w 366"/>
                  <a:gd name="T67" fmla="*/ 409 h 483"/>
                  <a:gd name="T68" fmla="*/ 95 w 366"/>
                  <a:gd name="T69" fmla="*/ 440 h 483"/>
                  <a:gd name="T70" fmla="*/ 131 w 366"/>
                  <a:gd name="T71" fmla="*/ 460 h 483"/>
                  <a:gd name="T72" fmla="*/ 172 w 366"/>
                  <a:gd name="T73" fmla="*/ 453 h 483"/>
                  <a:gd name="T74" fmla="*/ 198 w 366"/>
                  <a:gd name="T75" fmla="*/ 437 h 483"/>
                  <a:gd name="T76" fmla="*/ 203 w 366"/>
                  <a:gd name="T77" fmla="*/ 425 h 483"/>
                  <a:gd name="T78" fmla="*/ 208 w 366"/>
                  <a:gd name="T79" fmla="*/ 450 h 483"/>
                  <a:gd name="T80" fmla="*/ 247 w 366"/>
                  <a:gd name="T81" fmla="*/ 479 h 483"/>
                  <a:gd name="T82" fmla="*/ 275 w 366"/>
                  <a:gd name="T83" fmla="*/ 474 h 483"/>
                  <a:gd name="T84" fmla="*/ 297 w 366"/>
                  <a:gd name="T85" fmla="*/ 469 h 483"/>
                  <a:gd name="T86" fmla="*/ 317 w 366"/>
                  <a:gd name="T87" fmla="*/ 429 h 483"/>
                  <a:gd name="T88" fmla="*/ 308 w 366"/>
                  <a:gd name="T89" fmla="*/ 384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66" h="483">
                    <a:moveTo>
                      <a:pt x="308" y="384"/>
                    </a:moveTo>
                    <a:cubicBezTo>
                      <a:pt x="305" y="367"/>
                      <a:pt x="301" y="351"/>
                      <a:pt x="298" y="334"/>
                    </a:cubicBezTo>
                    <a:cubicBezTo>
                      <a:pt x="297" y="326"/>
                      <a:pt x="295" y="318"/>
                      <a:pt x="294" y="309"/>
                    </a:cubicBezTo>
                    <a:cubicBezTo>
                      <a:pt x="293" y="306"/>
                      <a:pt x="294" y="305"/>
                      <a:pt x="298" y="305"/>
                    </a:cubicBezTo>
                    <a:cubicBezTo>
                      <a:pt x="314" y="303"/>
                      <a:pt x="330" y="302"/>
                      <a:pt x="346" y="300"/>
                    </a:cubicBezTo>
                    <a:cubicBezTo>
                      <a:pt x="353" y="299"/>
                      <a:pt x="359" y="299"/>
                      <a:pt x="366" y="298"/>
                    </a:cubicBezTo>
                    <a:cubicBezTo>
                      <a:pt x="356" y="259"/>
                      <a:pt x="352" y="219"/>
                      <a:pt x="349" y="179"/>
                    </a:cubicBezTo>
                    <a:cubicBezTo>
                      <a:pt x="340" y="180"/>
                      <a:pt x="332" y="180"/>
                      <a:pt x="324" y="181"/>
                    </a:cubicBezTo>
                    <a:cubicBezTo>
                      <a:pt x="308" y="183"/>
                      <a:pt x="292" y="184"/>
                      <a:pt x="276" y="186"/>
                    </a:cubicBezTo>
                    <a:cubicBezTo>
                      <a:pt x="271" y="186"/>
                      <a:pt x="270" y="185"/>
                      <a:pt x="269" y="181"/>
                    </a:cubicBezTo>
                    <a:cubicBezTo>
                      <a:pt x="267" y="168"/>
                      <a:pt x="265" y="154"/>
                      <a:pt x="262" y="141"/>
                    </a:cubicBezTo>
                    <a:cubicBezTo>
                      <a:pt x="258" y="118"/>
                      <a:pt x="253" y="95"/>
                      <a:pt x="249" y="72"/>
                    </a:cubicBezTo>
                    <a:cubicBezTo>
                      <a:pt x="246" y="58"/>
                      <a:pt x="243" y="43"/>
                      <a:pt x="240" y="29"/>
                    </a:cubicBezTo>
                    <a:cubicBezTo>
                      <a:pt x="237" y="11"/>
                      <a:pt x="219" y="0"/>
                      <a:pt x="201" y="5"/>
                    </a:cubicBezTo>
                    <a:cubicBezTo>
                      <a:pt x="187" y="8"/>
                      <a:pt x="174" y="10"/>
                      <a:pt x="160" y="12"/>
                    </a:cubicBezTo>
                    <a:cubicBezTo>
                      <a:pt x="142" y="15"/>
                      <a:pt x="129" y="31"/>
                      <a:pt x="132" y="49"/>
                    </a:cubicBezTo>
                    <a:cubicBezTo>
                      <a:pt x="133" y="58"/>
                      <a:pt x="135" y="66"/>
                      <a:pt x="137" y="75"/>
                    </a:cubicBezTo>
                    <a:cubicBezTo>
                      <a:pt x="137" y="76"/>
                      <a:pt x="137" y="77"/>
                      <a:pt x="137" y="79"/>
                    </a:cubicBezTo>
                    <a:cubicBezTo>
                      <a:pt x="135" y="77"/>
                      <a:pt x="134" y="76"/>
                      <a:pt x="133" y="75"/>
                    </a:cubicBezTo>
                    <a:cubicBezTo>
                      <a:pt x="125" y="66"/>
                      <a:pt x="114" y="63"/>
                      <a:pt x="102" y="65"/>
                    </a:cubicBezTo>
                    <a:cubicBezTo>
                      <a:pt x="88" y="67"/>
                      <a:pt x="75" y="71"/>
                      <a:pt x="61" y="73"/>
                    </a:cubicBezTo>
                    <a:cubicBezTo>
                      <a:pt x="43" y="75"/>
                      <a:pt x="29" y="90"/>
                      <a:pt x="32" y="109"/>
                    </a:cubicBezTo>
                    <a:cubicBezTo>
                      <a:pt x="33" y="117"/>
                      <a:pt x="35" y="126"/>
                      <a:pt x="37" y="134"/>
                    </a:cubicBezTo>
                    <a:cubicBezTo>
                      <a:pt x="39" y="149"/>
                      <a:pt x="42" y="165"/>
                      <a:pt x="45" y="180"/>
                    </a:cubicBezTo>
                    <a:cubicBezTo>
                      <a:pt x="47" y="191"/>
                      <a:pt x="50" y="203"/>
                      <a:pt x="52" y="215"/>
                    </a:cubicBezTo>
                    <a:cubicBezTo>
                      <a:pt x="52" y="218"/>
                      <a:pt x="52" y="219"/>
                      <a:pt x="48" y="220"/>
                    </a:cubicBezTo>
                    <a:cubicBezTo>
                      <a:pt x="38" y="222"/>
                      <a:pt x="28" y="223"/>
                      <a:pt x="18" y="226"/>
                    </a:cubicBezTo>
                    <a:cubicBezTo>
                      <a:pt x="14" y="227"/>
                      <a:pt x="9" y="230"/>
                      <a:pt x="6" y="233"/>
                    </a:cubicBezTo>
                    <a:cubicBezTo>
                      <a:pt x="0" y="240"/>
                      <a:pt x="0" y="248"/>
                      <a:pt x="2" y="256"/>
                    </a:cubicBezTo>
                    <a:cubicBezTo>
                      <a:pt x="7" y="279"/>
                      <a:pt x="12" y="303"/>
                      <a:pt x="16" y="326"/>
                    </a:cubicBezTo>
                    <a:cubicBezTo>
                      <a:pt x="19" y="338"/>
                      <a:pt x="29" y="346"/>
                      <a:pt x="42" y="344"/>
                    </a:cubicBezTo>
                    <a:cubicBezTo>
                      <a:pt x="52" y="342"/>
                      <a:pt x="61" y="340"/>
                      <a:pt x="71" y="339"/>
                    </a:cubicBezTo>
                    <a:cubicBezTo>
                      <a:pt x="74" y="338"/>
                      <a:pt x="75" y="339"/>
                      <a:pt x="76" y="342"/>
                    </a:cubicBezTo>
                    <a:cubicBezTo>
                      <a:pt x="80" y="364"/>
                      <a:pt x="84" y="387"/>
                      <a:pt x="89" y="409"/>
                    </a:cubicBezTo>
                    <a:cubicBezTo>
                      <a:pt x="91" y="420"/>
                      <a:pt x="92" y="430"/>
                      <a:pt x="95" y="440"/>
                    </a:cubicBezTo>
                    <a:cubicBezTo>
                      <a:pt x="99" y="454"/>
                      <a:pt x="116" y="463"/>
                      <a:pt x="131" y="460"/>
                    </a:cubicBezTo>
                    <a:cubicBezTo>
                      <a:pt x="144" y="457"/>
                      <a:pt x="158" y="455"/>
                      <a:pt x="172" y="453"/>
                    </a:cubicBezTo>
                    <a:cubicBezTo>
                      <a:pt x="183" y="451"/>
                      <a:pt x="192" y="447"/>
                      <a:pt x="198" y="437"/>
                    </a:cubicBezTo>
                    <a:cubicBezTo>
                      <a:pt x="200" y="434"/>
                      <a:pt x="201" y="430"/>
                      <a:pt x="203" y="425"/>
                    </a:cubicBezTo>
                    <a:cubicBezTo>
                      <a:pt x="205" y="434"/>
                      <a:pt x="207" y="442"/>
                      <a:pt x="208" y="450"/>
                    </a:cubicBezTo>
                    <a:cubicBezTo>
                      <a:pt x="210" y="470"/>
                      <a:pt x="227" y="483"/>
                      <a:pt x="247" y="479"/>
                    </a:cubicBezTo>
                    <a:cubicBezTo>
                      <a:pt x="256" y="477"/>
                      <a:pt x="266" y="476"/>
                      <a:pt x="275" y="474"/>
                    </a:cubicBezTo>
                    <a:cubicBezTo>
                      <a:pt x="282" y="472"/>
                      <a:pt x="290" y="472"/>
                      <a:pt x="297" y="469"/>
                    </a:cubicBezTo>
                    <a:cubicBezTo>
                      <a:pt x="314" y="462"/>
                      <a:pt x="320" y="448"/>
                      <a:pt x="317" y="429"/>
                    </a:cubicBezTo>
                    <a:cubicBezTo>
                      <a:pt x="314" y="414"/>
                      <a:pt x="311" y="399"/>
                      <a:pt x="308" y="3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19">
                <a:extLst>
                  <a:ext uri="{FF2B5EF4-FFF2-40B4-BE49-F238E27FC236}">
                    <a16:creationId xmlns:a16="http://schemas.microsoft.com/office/drawing/2014/main" id="{4294D949-91D4-44B2-8CA2-30ACD4123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9924" y="1755687"/>
                <a:ext cx="1150939" cy="1497015"/>
              </a:xfrm>
              <a:custGeom>
                <a:avLst/>
                <a:gdLst>
                  <a:gd name="T0" fmla="*/ 350 w 373"/>
                  <a:gd name="T1" fmla="*/ 224 h 481"/>
                  <a:gd name="T2" fmla="*/ 321 w 373"/>
                  <a:gd name="T3" fmla="*/ 218 h 481"/>
                  <a:gd name="T4" fmla="*/ 325 w 373"/>
                  <a:gd name="T5" fmla="*/ 197 h 481"/>
                  <a:gd name="T6" fmla="*/ 333 w 373"/>
                  <a:gd name="T7" fmla="*/ 153 h 481"/>
                  <a:gd name="T8" fmla="*/ 341 w 373"/>
                  <a:gd name="T9" fmla="*/ 113 h 481"/>
                  <a:gd name="T10" fmla="*/ 313 w 373"/>
                  <a:gd name="T11" fmla="*/ 72 h 481"/>
                  <a:gd name="T12" fmla="*/ 273 w 373"/>
                  <a:gd name="T13" fmla="*/ 64 h 481"/>
                  <a:gd name="T14" fmla="*/ 244 w 373"/>
                  <a:gd name="T15" fmla="*/ 71 h 481"/>
                  <a:gd name="T16" fmla="*/ 237 w 373"/>
                  <a:gd name="T17" fmla="*/ 78 h 481"/>
                  <a:gd name="T18" fmla="*/ 237 w 373"/>
                  <a:gd name="T19" fmla="*/ 74 h 481"/>
                  <a:gd name="T20" fmla="*/ 241 w 373"/>
                  <a:gd name="T21" fmla="*/ 49 h 481"/>
                  <a:gd name="T22" fmla="*/ 214 w 373"/>
                  <a:gd name="T23" fmla="*/ 11 h 481"/>
                  <a:gd name="T24" fmla="*/ 172 w 373"/>
                  <a:gd name="T25" fmla="*/ 3 h 481"/>
                  <a:gd name="T26" fmla="*/ 134 w 373"/>
                  <a:gd name="T27" fmla="*/ 24 h 481"/>
                  <a:gd name="T28" fmla="*/ 129 w 373"/>
                  <a:gd name="T29" fmla="*/ 48 h 481"/>
                  <a:gd name="T30" fmla="*/ 116 w 373"/>
                  <a:gd name="T31" fmla="*/ 118 h 481"/>
                  <a:gd name="T32" fmla="*/ 105 w 373"/>
                  <a:gd name="T33" fmla="*/ 177 h 481"/>
                  <a:gd name="T34" fmla="*/ 94 w 373"/>
                  <a:gd name="T35" fmla="*/ 184 h 481"/>
                  <a:gd name="T36" fmla="*/ 92 w 373"/>
                  <a:gd name="T37" fmla="*/ 184 h 481"/>
                  <a:gd name="T38" fmla="*/ 29 w 373"/>
                  <a:gd name="T39" fmla="*/ 178 h 481"/>
                  <a:gd name="T40" fmla="*/ 3 w 373"/>
                  <a:gd name="T41" fmla="*/ 176 h 481"/>
                  <a:gd name="T42" fmla="*/ 2 w 373"/>
                  <a:gd name="T43" fmla="*/ 187 h 481"/>
                  <a:gd name="T44" fmla="*/ 4 w 373"/>
                  <a:gd name="T45" fmla="*/ 199 h 481"/>
                  <a:gd name="T46" fmla="*/ 27 w 373"/>
                  <a:gd name="T47" fmla="*/ 240 h 481"/>
                  <a:gd name="T48" fmla="*/ 33 w 373"/>
                  <a:gd name="T49" fmla="*/ 295 h 481"/>
                  <a:gd name="T50" fmla="*/ 38 w 373"/>
                  <a:gd name="T51" fmla="*/ 300 h 481"/>
                  <a:gd name="T52" fmla="*/ 60 w 373"/>
                  <a:gd name="T53" fmla="*/ 302 h 481"/>
                  <a:gd name="T54" fmla="*/ 81 w 373"/>
                  <a:gd name="T55" fmla="*/ 304 h 481"/>
                  <a:gd name="T56" fmla="*/ 77 w 373"/>
                  <a:gd name="T57" fmla="*/ 322 h 481"/>
                  <a:gd name="T58" fmla="*/ 64 w 373"/>
                  <a:gd name="T59" fmla="*/ 391 h 481"/>
                  <a:gd name="T60" fmla="*/ 56 w 373"/>
                  <a:gd name="T61" fmla="*/ 435 h 481"/>
                  <a:gd name="T62" fmla="*/ 81 w 373"/>
                  <a:gd name="T63" fmla="*/ 469 h 481"/>
                  <a:gd name="T64" fmla="*/ 128 w 373"/>
                  <a:gd name="T65" fmla="*/ 478 h 481"/>
                  <a:gd name="T66" fmla="*/ 164 w 373"/>
                  <a:gd name="T67" fmla="*/ 456 h 481"/>
                  <a:gd name="T68" fmla="*/ 167 w 373"/>
                  <a:gd name="T69" fmla="*/ 441 h 481"/>
                  <a:gd name="T70" fmla="*/ 171 w 373"/>
                  <a:gd name="T71" fmla="*/ 425 h 481"/>
                  <a:gd name="T72" fmla="*/ 172 w 373"/>
                  <a:gd name="T73" fmla="*/ 427 h 481"/>
                  <a:gd name="T74" fmla="*/ 196 w 373"/>
                  <a:gd name="T75" fmla="*/ 450 h 481"/>
                  <a:gd name="T76" fmla="*/ 242 w 373"/>
                  <a:gd name="T77" fmla="*/ 459 h 481"/>
                  <a:gd name="T78" fmla="*/ 280 w 373"/>
                  <a:gd name="T79" fmla="*/ 436 h 481"/>
                  <a:gd name="T80" fmla="*/ 290 w 373"/>
                  <a:gd name="T81" fmla="*/ 385 h 481"/>
                  <a:gd name="T82" fmla="*/ 298 w 373"/>
                  <a:gd name="T83" fmla="*/ 337 h 481"/>
                  <a:gd name="T84" fmla="*/ 303 w 373"/>
                  <a:gd name="T85" fmla="*/ 338 h 481"/>
                  <a:gd name="T86" fmla="*/ 331 w 373"/>
                  <a:gd name="T87" fmla="*/ 343 h 481"/>
                  <a:gd name="T88" fmla="*/ 354 w 373"/>
                  <a:gd name="T89" fmla="*/ 327 h 481"/>
                  <a:gd name="T90" fmla="*/ 359 w 373"/>
                  <a:gd name="T91" fmla="*/ 308 h 481"/>
                  <a:gd name="T92" fmla="*/ 370 w 373"/>
                  <a:gd name="T93" fmla="*/ 254 h 481"/>
                  <a:gd name="T94" fmla="*/ 350 w 373"/>
                  <a:gd name="T95" fmla="*/ 224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73" h="481">
                    <a:moveTo>
                      <a:pt x="350" y="224"/>
                    </a:moveTo>
                    <a:cubicBezTo>
                      <a:pt x="341" y="223"/>
                      <a:pt x="331" y="220"/>
                      <a:pt x="321" y="218"/>
                    </a:cubicBezTo>
                    <a:cubicBezTo>
                      <a:pt x="322" y="211"/>
                      <a:pt x="324" y="204"/>
                      <a:pt x="325" y="197"/>
                    </a:cubicBezTo>
                    <a:cubicBezTo>
                      <a:pt x="328" y="182"/>
                      <a:pt x="330" y="167"/>
                      <a:pt x="333" y="153"/>
                    </a:cubicBezTo>
                    <a:cubicBezTo>
                      <a:pt x="336" y="139"/>
                      <a:pt x="339" y="126"/>
                      <a:pt x="341" y="113"/>
                    </a:cubicBezTo>
                    <a:cubicBezTo>
                      <a:pt x="345" y="91"/>
                      <a:pt x="333" y="75"/>
                      <a:pt x="313" y="72"/>
                    </a:cubicBezTo>
                    <a:cubicBezTo>
                      <a:pt x="299" y="70"/>
                      <a:pt x="286" y="67"/>
                      <a:pt x="273" y="64"/>
                    </a:cubicBezTo>
                    <a:cubicBezTo>
                      <a:pt x="262" y="62"/>
                      <a:pt x="252" y="64"/>
                      <a:pt x="244" y="71"/>
                    </a:cubicBezTo>
                    <a:cubicBezTo>
                      <a:pt x="242" y="73"/>
                      <a:pt x="239" y="75"/>
                      <a:pt x="237" y="78"/>
                    </a:cubicBezTo>
                    <a:cubicBezTo>
                      <a:pt x="237" y="76"/>
                      <a:pt x="236" y="75"/>
                      <a:pt x="237" y="74"/>
                    </a:cubicBezTo>
                    <a:cubicBezTo>
                      <a:pt x="238" y="66"/>
                      <a:pt x="240" y="57"/>
                      <a:pt x="241" y="49"/>
                    </a:cubicBezTo>
                    <a:cubicBezTo>
                      <a:pt x="245" y="30"/>
                      <a:pt x="232" y="14"/>
                      <a:pt x="214" y="11"/>
                    </a:cubicBezTo>
                    <a:cubicBezTo>
                      <a:pt x="200" y="9"/>
                      <a:pt x="186" y="7"/>
                      <a:pt x="172" y="3"/>
                    </a:cubicBezTo>
                    <a:cubicBezTo>
                      <a:pt x="156" y="0"/>
                      <a:pt x="139" y="9"/>
                      <a:pt x="134" y="24"/>
                    </a:cubicBezTo>
                    <a:cubicBezTo>
                      <a:pt x="132" y="32"/>
                      <a:pt x="130" y="40"/>
                      <a:pt x="129" y="48"/>
                    </a:cubicBezTo>
                    <a:cubicBezTo>
                      <a:pt x="125" y="71"/>
                      <a:pt x="120" y="95"/>
                      <a:pt x="116" y="118"/>
                    </a:cubicBezTo>
                    <a:cubicBezTo>
                      <a:pt x="112" y="138"/>
                      <a:pt x="109" y="157"/>
                      <a:pt x="105" y="177"/>
                    </a:cubicBezTo>
                    <a:cubicBezTo>
                      <a:pt x="103" y="186"/>
                      <a:pt x="103" y="186"/>
                      <a:pt x="94" y="184"/>
                    </a:cubicBezTo>
                    <a:cubicBezTo>
                      <a:pt x="94" y="184"/>
                      <a:pt x="93" y="184"/>
                      <a:pt x="92" y="184"/>
                    </a:cubicBezTo>
                    <a:cubicBezTo>
                      <a:pt x="71" y="182"/>
                      <a:pt x="50" y="180"/>
                      <a:pt x="29" y="178"/>
                    </a:cubicBezTo>
                    <a:cubicBezTo>
                      <a:pt x="20" y="177"/>
                      <a:pt x="11" y="177"/>
                      <a:pt x="3" y="176"/>
                    </a:cubicBezTo>
                    <a:cubicBezTo>
                      <a:pt x="2" y="180"/>
                      <a:pt x="1" y="183"/>
                      <a:pt x="2" y="187"/>
                    </a:cubicBezTo>
                    <a:cubicBezTo>
                      <a:pt x="2" y="191"/>
                      <a:pt x="0" y="195"/>
                      <a:pt x="4" y="199"/>
                    </a:cubicBezTo>
                    <a:cubicBezTo>
                      <a:pt x="17" y="210"/>
                      <a:pt x="25" y="223"/>
                      <a:pt x="27" y="240"/>
                    </a:cubicBezTo>
                    <a:cubicBezTo>
                      <a:pt x="28" y="259"/>
                      <a:pt x="31" y="277"/>
                      <a:pt x="33" y="295"/>
                    </a:cubicBezTo>
                    <a:cubicBezTo>
                      <a:pt x="33" y="298"/>
                      <a:pt x="34" y="300"/>
                      <a:pt x="38" y="300"/>
                    </a:cubicBezTo>
                    <a:cubicBezTo>
                      <a:pt x="45" y="301"/>
                      <a:pt x="53" y="301"/>
                      <a:pt x="60" y="302"/>
                    </a:cubicBezTo>
                    <a:cubicBezTo>
                      <a:pt x="67" y="303"/>
                      <a:pt x="73" y="304"/>
                      <a:pt x="81" y="304"/>
                    </a:cubicBezTo>
                    <a:cubicBezTo>
                      <a:pt x="79" y="311"/>
                      <a:pt x="78" y="316"/>
                      <a:pt x="77" y="322"/>
                    </a:cubicBezTo>
                    <a:cubicBezTo>
                      <a:pt x="73" y="345"/>
                      <a:pt x="69" y="368"/>
                      <a:pt x="64" y="391"/>
                    </a:cubicBezTo>
                    <a:cubicBezTo>
                      <a:pt x="62" y="405"/>
                      <a:pt x="59" y="420"/>
                      <a:pt x="56" y="435"/>
                    </a:cubicBezTo>
                    <a:cubicBezTo>
                      <a:pt x="54" y="451"/>
                      <a:pt x="65" y="466"/>
                      <a:pt x="81" y="469"/>
                    </a:cubicBezTo>
                    <a:cubicBezTo>
                      <a:pt x="97" y="472"/>
                      <a:pt x="112" y="475"/>
                      <a:pt x="128" y="478"/>
                    </a:cubicBezTo>
                    <a:cubicBezTo>
                      <a:pt x="144" y="481"/>
                      <a:pt x="160" y="472"/>
                      <a:pt x="164" y="456"/>
                    </a:cubicBezTo>
                    <a:cubicBezTo>
                      <a:pt x="166" y="451"/>
                      <a:pt x="166" y="446"/>
                      <a:pt x="167" y="441"/>
                    </a:cubicBezTo>
                    <a:cubicBezTo>
                      <a:pt x="168" y="436"/>
                      <a:pt x="169" y="431"/>
                      <a:pt x="171" y="425"/>
                    </a:cubicBezTo>
                    <a:cubicBezTo>
                      <a:pt x="171" y="426"/>
                      <a:pt x="172" y="427"/>
                      <a:pt x="172" y="427"/>
                    </a:cubicBezTo>
                    <a:cubicBezTo>
                      <a:pt x="176" y="439"/>
                      <a:pt x="183" y="448"/>
                      <a:pt x="196" y="450"/>
                    </a:cubicBezTo>
                    <a:cubicBezTo>
                      <a:pt x="211" y="453"/>
                      <a:pt x="227" y="455"/>
                      <a:pt x="242" y="459"/>
                    </a:cubicBezTo>
                    <a:cubicBezTo>
                      <a:pt x="256" y="463"/>
                      <a:pt x="276" y="453"/>
                      <a:pt x="280" y="436"/>
                    </a:cubicBezTo>
                    <a:cubicBezTo>
                      <a:pt x="283" y="419"/>
                      <a:pt x="286" y="402"/>
                      <a:pt x="290" y="385"/>
                    </a:cubicBezTo>
                    <a:cubicBezTo>
                      <a:pt x="293" y="369"/>
                      <a:pt x="295" y="354"/>
                      <a:pt x="298" y="337"/>
                    </a:cubicBezTo>
                    <a:cubicBezTo>
                      <a:pt x="301" y="337"/>
                      <a:pt x="302" y="337"/>
                      <a:pt x="303" y="338"/>
                    </a:cubicBezTo>
                    <a:cubicBezTo>
                      <a:pt x="312" y="339"/>
                      <a:pt x="322" y="341"/>
                      <a:pt x="331" y="343"/>
                    </a:cubicBezTo>
                    <a:cubicBezTo>
                      <a:pt x="341" y="345"/>
                      <a:pt x="352" y="338"/>
                      <a:pt x="354" y="327"/>
                    </a:cubicBezTo>
                    <a:cubicBezTo>
                      <a:pt x="356" y="321"/>
                      <a:pt x="357" y="314"/>
                      <a:pt x="359" y="308"/>
                    </a:cubicBezTo>
                    <a:cubicBezTo>
                      <a:pt x="363" y="290"/>
                      <a:pt x="366" y="272"/>
                      <a:pt x="370" y="254"/>
                    </a:cubicBezTo>
                    <a:cubicBezTo>
                      <a:pt x="373" y="239"/>
                      <a:pt x="366" y="227"/>
                      <a:pt x="35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20">
                <a:extLst>
                  <a:ext uri="{FF2B5EF4-FFF2-40B4-BE49-F238E27FC236}">
                    <a16:creationId xmlns:a16="http://schemas.microsoft.com/office/drawing/2014/main" id="{24DBC098-BF91-4613-B9F1-569E6F0E3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573" y="1796962"/>
                <a:ext cx="334963" cy="1047752"/>
              </a:xfrm>
              <a:custGeom>
                <a:avLst/>
                <a:gdLst>
                  <a:gd name="T0" fmla="*/ 24 w 109"/>
                  <a:gd name="T1" fmla="*/ 310 h 337"/>
                  <a:gd name="T2" fmla="*/ 40 w 109"/>
                  <a:gd name="T3" fmla="*/ 330 h 337"/>
                  <a:gd name="T4" fmla="*/ 90 w 109"/>
                  <a:gd name="T5" fmla="*/ 332 h 337"/>
                  <a:gd name="T6" fmla="*/ 109 w 109"/>
                  <a:gd name="T7" fmla="*/ 308 h 337"/>
                  <a:gd name="T8" fmla="*/ 108 w 109"/>
                  <a:gd name="T9" fmla="*/ 174 h 337"/>
                  <a:gd name="T10" fmla="*/ 107 w 109"/>
                  <a:gd name="T11" fmla="*/ 174 h 337"/>
                  <a:gd name="T12" fmla="*/ 107 w 109"/>
                  <a:gd name="T13" fmla="*/ 144 h 337"/>
                  <a:gd name="T14" fmla="*/ 107 w 109"/>
                  <a:gd name="T15" fmla="*/ 40 h 337"/>
                  <a:gd name="T16" fmla="*/ 84 w 109"/>
                  <a:gd name="T17" fmla="*/ 7 h 337"/>
                  <a:gd name="T18" fmla="*/ 36 w 109"/>
                  <a:gd name="T19" fmla="*/ 7 h 337"/>
                  <a:gd name="T20" fmla="*/ 11 w 109"/>
                  <a:gd name="T21" fmla="*/ 30 h 337"/>
                  <a:gd name="T22" fmla="*/ 6 w 109"/>
                  <a:gd name="T23" fmla="*/ 53 h 337"/>
                  <a:gd name="T24" fmla="*/ 1 w 109"/>
                  <a:gd name="T25" fmla="*/ 130 h 337"/>
                  <a:gd name="T26" fmla="*/ 8 w 109"/>
                  <a:gd name="T27" fmla="*/ 251 h 337"/>
                  <a:gd name="T28" fmla="*/ 24 w 109"/>
                  <a:gd name="T29" fmla="*/ 31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337">
                    <a:moveTo>
                      <a:pt x="24" y="310"/>
                    </a:moveTo>
                    <a:cubicBezTo>
                      <a:pt x="27" y="319"/>
                      <a:pt x="32" y="326"/>
                      <a:pt x="40" y="330"/>
                    </a:cubicBezTo>
                    <a:cubicBezTo>
                      <a:pt x="57" y="337"/>
                      <a:pt x="73" y="337"/>
                      <a:pt x="90" y="332"/>
                    </a:cubicBezTo>
                    <a:cubicBezTo>
                      <a:pt x="101" y="329"/>
                      <a:pt x="109" y="320"/>
                      <a:pt x="109" y="308"/>
                    </a:cubicBezTo>
                    <a:cubicBezTo>
                      <a:pt x="108" y="263"/>
                      <a:pt x="108" y="219"/>
                      <a:pt x="108" y="174"/>
                    </a:cubicBezTo>
                    <a:cubicBezTo>
                      <a:pt x="108" y="174"/>
                      <a:pt x="108" y="174"/>
                      <a:pt x="107" y="174"/>
                    </a:cubicBezTo>
                    <a:cubicBezTo>
                      <a:pt x="107" y="164"/>
                      <a:pt x="107" y="154"/>
                      <a:pt x="107" y="144"/>
                    </a:cubicBezTo>
                    <a:cubicBezTo>
                      <a:pt x="107" y="109"/>
                      <a:pt x="107" y="75"/>
                      <a:pt x="107" y="40"/>
                    </a:cubicBezTo>
                    <a:cubicBezTo>
                      <a:pt x="107" y="25"/>
                      <a:pt x="97" y="12"/>
                      <a:pt x="84" y="7"/>
                    </a:cubicBezTo>
                    <a:cubicBezTo>
                      <a:pt x="67" y="0"/>
                      <a:pt x="51" y="1"/>
                      <a:pt x="36" y="7"/>
                    </a:cubicBezTo>
                    <a:cubicBezTo>
                      <a:pt x="25" y="12"/>
                      <a:pt x="16" y="18"/>
                      <a:pt x="11" y="30"/>
                    </a:cubicBezTo>
                    <a:cubicBezTo>
                      <a:pt x="9" y="37"/>
                      <a:pt x="7" y="45"/>
                      <a:pt x="6" y="53"/>
                    </a:cubicBezTo>
                    <a:cubicBezTo>
                      <a:pt x="4" y="79"/>
                      <a:pt x="2" y="104"/>
                      <a:pt x="1" y="130"/>
                    </a:cubicBezTo>
                    <a:cubicBezTo>
                      <a:pt x="0" y="170"/>
                      <a:pt x="2" y="210"/>
                      <a:pt x="8" y="251"/>
                    </a:cubicBezTo>
                    <a:cubicBezTo>
                      <a:pt x="11" y="271"/>
                      <a:pt x="15" y="291"/>
                      <a:pt x="24" y="3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21">
                <a:extLst>
                  <a:ext uri="{FF2B5EF4-FFF2-40B4-BE49-F238E27FC236}">
                    <a16:creationId xmlns:a16="http://schemas.microsoft.com/office/drawing/2014/main" id="{E5E90B80-8A77-4BB3-8898-EDA1A9814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0373" y="1868400"/>
                <a:ext cx="327025" cy="982664"/>
              </a:xfrm>
              <a:custGeom>
                <a:avLst/>
                <a:gdLst>
                  <a:gd name="T0" fmla="*/ 0 w 106"/>
                  <a:gd name="T1" fmla="*/ 91 h 316"/>
                  <a:gd name="T2" fmla="*/ 6 w 106"/>
                  <a:gd name="T3" fmla="*/ 177 h 316"/>
                  <a:gd name="T4" fmla="*/ 17 w 106"/>
                  <a:gd name="T5" fmla="*/ 250 h 316"/>
                  <a:gd name="T6" fmla="*/ 33 w 106"/>
                  <a:gd name="T7" fmla="*/ 295 h 316"/>
                  <a:gd name="T8" fmla="*/ 54 w 106"/>
                  <a:gd name="T9" fmla="*/ 313 h 316"/>
                  <a:gd name="T10" fmla="*/ 88 w 106"/>
                  <a:gd name="T11" fmla="*/ 312 h 316"/>
                  <a:gd name="T12" fmla="*/ 105 w 106"/>
                  <a:gd name="T13" fmla="*/ 287 h 316"/>
                  <a:gd name="T14" fmla="*/ 103 w 106"/>
                  <a:gd name="T15" fmla="*/ 258 h 316"/>
                  <a:gd name="T16" fmla="*/ 97 w 106"/>
                  <a:gd name="T17" fmla="*/ 170 h 316"/>
                  <a:gd name="T18" fmla="*/ 91 w 106"/>
                  <a:gd name="T19" fmla="*/ 69 h 316"/>
                  <a:gd name="T20" fmla="*/ 88 w 106"/>
                  <a:gd name="T21" fmla="*/ 29 h 316"/>
                  <a:gd name="T22" fmla="*/ 64 w 106"/>
                  <a:gd name="T23" fmla="*/ 4 h 316"/>
                  <a:gd name="T24" fmla="*/ 1 w 106"/>
                  <a:gd name="T25" fmla="*/ 58 h 316"/>
                  <a:gd name="T26" fmla="*/ 1 w 106"/>
                  <a:gd name="T27" fmla="*/ 90 h 316"/>
                  <a:gd name="T28" fmla="*/ 0 w 106"/>
                  <a:gd name="T29" fmla="*/ 91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316">
                    <a:moveTo>
                      <a:pt x="0" y="91"/>
                    </a:moveTo>
                    <a:cubicBezTo>
                      <a:pt x="2" y="119"/>
                      <a:pt x="3" y="148"/>
                      <a:pt x="6" y="177"/>
                    </a:cubicBezTo>
                    <a:cubicBezTo>
                      <a:pt x="7" y="202"/>
                      <a:pt x="11" y="226"/>
                      <a:pt x="17" y="250"/>
                    </a:cubicBezTo>
                    <a:cubicBezTo>
                      <a:pt x="21" y="266"/>
                      <a:pt x="26" y="281"/>
                      <a:pt x="33" y="295"/>
                    </a:cubicBezTo>
                    <a:cubicBezTo>
                      <a:pt x="37" y="304"/>
                      <a:pt x="43" y="311"/>
                      <a:pt x="54" y="313"/>
                    </a:cubicBezTo>
                    <a:cubicBezTo>
                      <a:pt x="65" y="316"/>
                      <a:pt x="76" y="316"/>
                      <a:pt x="88" y="312"/>
                    </a:cubicBezTo>
                    <a:cubicBezTo>
                      <a:pt x="98" y="308"/>
                      <a:pt x="106" y="299"/>
                      <a:pt x="105" y="287"/>
                    </a:cubicBezTo>
                    <a:cubicBezTo>
                      <a:pt x="104" y="277"/>
                      <a:pt x="104" y="268"/>
                      <a:pt x="103" y="258"/>
                    </a:cubicBezTo>
                    <a:cubicBezTo>
                      <a:pt x="101" y="229"/>
                      <a:pt x="99" y="199"/>
                      <a:pt x="97" y="170"/>
                    </a:cubicBezTo>
                    <a:cubicBezTo>
                      <a:pt x="95" y="136"/>
                      <a:pt x="93" y="103"/>
                      <a:pt x="91" y="69"/>
                    </a:cubicBezTo>
                    <a:cubicBezTo>
                      <a:pt x="90" y="56"/>
                      <a:pt x="90" y="43"/>
                      <a:pt x="88" y="29"/>
                    </a:cubicBezTo>
                    <a:cubicBezTo>
                      <a:pt x="87" y="14"/>
                      <a:pt x="76" y="6"/>
                      <a:pt x="64" y="4"/>
                    </a:cubicBezTo>
                    <a:cubicBezTo>
                      <a:pt x="33" y="0"/>
                      <a:pt x="1" y="21"/>
                      <a:pt x="1" y="58"/>
                    </a:cubicBezTo>
                    <a:cubicBezTo>
                      <a:pt x="1" y="69"/>
                      <a:pt x="1" y="80"/>
                      <a:pt x="1" y="90"/>
                    </a:cubicBezTo>
                    <a:cubicBezTo>
                      <a:pt x="1" y="91"/>
                      <a:pt x="0" y="91"/>
                      <a:pt x="0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Freeform 22">
                <a:extLst>
                  <a:ext uri="{FF2B5EF4-FFF2-40B4-BE49-F238E27FC236}">
                    <a16:creationId xmlns:a16="http://schemas.microsoft.com/office/drawing/2014/main" id="{D9A4D370-A8BA-4488-AC3B-91506D300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6811" y="1749337"/>
                <a:ext cx="350838" cy="541338"/>
              </a:xfrm>
              <a:custGeom>
                <a:avLst/>
                <a:gdLst>
                  <a:gd name="T0" fmla="*/ 7 w 114"/>
                  <a:gd name="T1" fmla="*/ 160 h 174"/>
                  <a:gd name="T2" fmla="*/ 48 w 114"/>
                  <a:gd name="T3" fmla="*/ 164 h 174"/>
                  <a:gd name="T4" fmla="*/ 109 w 114"/>
                  <a:gd name="T5" fmla="*/ 174 h 174"/>
                  <a:gd name="T6" fmla="*/ 109 w 114"/>
                  <a:gd name="T7" fmla="*/ 171 h 174"/>
                  <a:gd name="T8" fmla="*/ 112 w 114"/>
                  <a:gd name="T9" fmla="*/ 107 h 174"/>
                  <a:gd name="T10" fmla="*/ 114 w 114"/>
                  <a:gd name="T11" fmla="*/ 45 h 174"/>
                  <a:gd name="T12" fmla="*/ 110 w 114"/>
                  <a:gd name="T13" fmla="*/ 28 h 174"/>
                  <a:gd name="T14" fmla="*/ 85 w 114"/>
                  <a:gd name="T15" fmla="*/ 6 h 174"/>
                  <a:gd name="T16" fmla="*/ 36 w 114"/>
                  <a:gd name="T17" fmla="*/ 6 h 174"/>
                  <a:gd name="T18" fmla="*/ 6 w 114"/>
                  <a:gd name="T19" fmla="*/ 49 h 174"/>
                  <a:gd name="T20" fmla="*/ 0 w 114"/>
                  <a:gd name="T21" fmla="*/ 152 h 174"/>
                  <a:gd name="T22" fmla="*/ 7 w 114"/>
                  <a:gd name="T23" fmla="*/ 16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4" h="174">
                    <a:moveTo>
                      <a:pt x="7" y="160"/>
                    </a:moveTo>
                    <a:cubicBezTo>
                      <a:pt x="20" y="161"/>
                      <a:pt x="34" y="162"/>
                      <a:pt x="48" y="164"/>
                    </a:cubicBezTo>
                    <a:cubicBezTo>
                      <a:pt x="68" y="167"/>
                      <a:pt x="88" y="170"/>
                      <a:pt x="109" y="174"/>
                    </a:cubicBezTo>
                    <a:cubicBezTo>
                      <a:pt x="109" y="173"/>
                      <a:pt x="109" y="172"/>
                      <a:pt x="109" y="171"/>
                    </a:cubicBezTo>
                    <a:cubicBezTo>
                      <a:pt x="110" y="150"/>
                      <a:pt x="111" y="128"/>
                      <a:pt x="112" y="107"/>
                    </a:cubicBezTo>
                    <a:cubicBezTo>
                      <a:pt x="113" y="86"/>
                      <a:pt x="114" y="65"/>
                      <a:pt x="114" y="45"/>
                    </a:cubicBezTo>
                    <a:cubicBezTo>
                      <a:pt x="114" y="39"/>
                      <a:pt x="112" y="33"/>
                      <a:pt x="110" y="28"/>
                    </a:cubicBezTo>
                    <a:cubicBezTo>
                      <a:pt x="105" y="17"/>
                      <a:pt x="96" y="10"/>
                      <a:pt x="85" y="6"/>
                    </a:cubicBezTo>
                    <a:cubicBezTo>
                      <a:pt x="69" y="0"/>
                      <a:pt x="52" y="0"/>
                      <a:pt x="36" y="6"/>
                    </a:cubicBezTo>
                    <a:cubicBezTo>
                      <a:pt x="17" y="14"/>
                      <a:pt x="7" y="29"/>
                      <a:pt x="6" y="49"/>
                    </a:cubicBezTo>
                    <a:cubicBezTo>
                      <a:pt x="3" y="83"/>
                      <a:pt x="2" y="118"/>
                      <a:pt x="0" y="152"/>
                    </a:cubicBezTo>
                    <a:cubicBezTo>
                      <a:pt x="0" y="159"/>
                      <a:pt x="0" y="159"/>
                      <a:pt x="7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 23">
                <a:extLst>
                  <a:ext uri="{FF2B5EF4-FFF2-40B4-BE49-F238E27FC236}">
                    <a16:creationId xmlns:a16="http://schemas.microsoft.com/office/drawing/2014/main" id="{B28B8ABE-CDC8-46A7-8764-9A1F10508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6699" y="1817600"/>
                <a:ext cx="341313" cy="547688"/>
              </a:xfrm>
              <a:custGeom>
                <a:avLst/>
                <a:gdLst>
                  <a:gd name="T0" fmla="*/ 4 w 111"/>
                  <a:gd name="T1" fmla="*/ 155 h 176"/>
                  <a:gd name="T2" fmla="*/ 19 w 111"/>
                  <a:gd name="T3" fmla="*/ 158 h 176"/>
                  <a:gd name="T4" fmla="*/ 81 w 111"/>
                  <a:gd name="T5" fmla="*/ 171 h 176"/>
                  <a:gd name="T6" fmla="*/ 105 w 111"/>
                  <a:gd name="T7" fmla="*/ 176 h 176"/>
                  <a:gd name="T8" fmla="*/ 107 w 111"/>
                  <a:gd name="T9" fmla="*/ 159 h 176"/>
                  <a:gd name="T10" fmla="*/ 108 w 111"/>
                  <a:gd name="T11" fmla="*/ 47 h 176"/>
                  <a:gd name="T12" fmla="*/ 99 w 111"/>
                  <a:gd name="T13" fmla="*/ 23 h 176"/>
                  <a:gd name="T14" fmla="*/ 38 w 111"/>
                  <a:gd name="T15" fmla="*/ 5 h 176"/>
                  <a:gd name="T16" fmla="*/ 10 w 111"/>
                  <a:gd name="T17" fmla="*/ 35 h 176"/>
                  <a:gd name="T18" fmla="*/ 4 w 111"/>
                  <a:gd name="T19" fmla="*/ 100 h 176"/>
                  <a:gd name="T20" fmla="*/ 0 w 111"/>
                  <a:gd name="T21" fmla="*/ 150 h 176"/>
                  <a:gd name="T22" fmla="*/ 4 w 111"/>
                  <a:gd name="T23" fmla="*/ 15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1" h="176">
                    <a:moveTo>
                      <a:pt x="4" y="155"/>
                    </a:moveTo>
                    <a:cubicBezTo>
                      <a:pt x="9" y="156"/>
                      <a:pt x="14" y="157"/>
                      <a:pt x="19" y="158"/>
                    </a:cubicBezTo>
                    <a:cubicBezTo>
                      <a:pt x="39" y="162"/>
                      <a:pt x="60" y="166"/>
                      <a:pt x="81" y="171"/>
                    </a:cubicBezTo>
                    <a:cubicBezTo>
                      <a:pt x="89" y="172"/>
                      <a:pt x="96" y="174"/>
                      <a:pt x="105" y="176"/>
                    </a:cubicBezTo>
                    <a:cubicBezTo>
                      <a:pt x="105" y="170"/>
                      <a:pt x="106" y="164"/>
                      <a:pt x="107" y="159"/>
                    </a:cubicBezTo>
                    <a:cubicBezTo>
                      <a:pt x="108" y="122"/>
                      <a:pt x="111" y="84"/>
                      <a:pt x="108" y="47"/>
                    </a:cubicBezTo>
                    <a:cubicBezTo>
                      <a:pt x="107" y="38"/>
                      <a:pt x="105" y="30"/>
                      <a:pt x="99" y="23"/>
                    </a:cubicBezTo>
                    <a:cubicBezTo>
                      <a:pt x="82" y="5"/>
                      <a:pt x="61" y="0"/>
                      <a:pt x="38" y="5"/>
                    </a:cubicBezTo>
                    <a:cubicBezTo>
                      <a:pt x="20" y="10"/>
                      <a:pt x="11" y="21"/>
                      <a:pt x="10" y="35"/>
                    </a:cubicBezTo>
                    <a:cubicBezTo>
                      <a:pt x="7" y="56"/>
                      <a:pt x="5" y="78"/>
                      <a:pt x="4" y="100"/>
                    </a:cubicBezTo>
                    <a:cubicBezTo>
                      <a:pt x="2" y="116"/>
                      <a:pt x="1" y="133"/>
                      <a:pt x="0" y="150"/>
                    </a:cubicBezTo>
                    <a:cubicBezTo>
                      <a:pt x="0" y="153"/>
                      <a:pt x="1" y="154"/>
                      <a:pt x="4" y="1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16">
            <a:extLst>
              <a:ext uri="{FF2B5EF4-FFF2-40B4-BE49-F238E27FC236}">
                <a16:creationId xmlns:a16="http://schemas.microsoft.com/office/drawing/2014/main" id="{9DB5E4FD-4FFB-406B-BBB0-41F17818B483}"/>
              </a:ext>
            </a:extLst>
          </p:cNvPr>
          <p:cNvGrpSpPr/>
          <p:nvPr/>
        </p:nvGrpSpPr>
        <p:grpSpPr>
          <a:xfrm>
            <a:off x="6170465" y="147231"/>
            <a:ext cx="774299" cy="774299"/>
            <a:chOff x="8308184" y="2111831"/>
            <a:chExt cx="774299" cy="774299"/>
          </a:xfrm>
        </p:grpSpPr>
        <p:sp>
          <p:nvSpPr>
            <p:cNvPr id="62" name="Oval 19">
              <a:extLst>
                <a:ext uri="{FF2B5EF4-FFF2-40B4-BE49-F238E27FC236}">
                  <a16:creationId xmlns:a16="http://schemas.microsoft.com/office/drawing/2014/main" id="{6AABEC87-E656-4E36-AF6D-A2AD6299661F}"/>
                </a:ext>
              </a:extLst>
            </p:cNvPr>
            <p:cNvSpPr/>
            <p:nvPr/>
          </p:nvSpPr>
          <p:spPr>
            <a:xfrm>
              <a:off x="8308184" y="2111831"/>
              <a:ext cx="774299" cy="774299"/>
            </a:xfrm>
            <a:prstGeom prst="ellipse">
              <a:avLst/>
            </a:prstGeom>
            <a:solidFill>
              <a:srgbClr val="CB1B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3" name="Group 59">
              <a:extLst>
                <a:ext uri="{FF2B5EF4-FFF2-40B4-BE49-F238E27FC236}">
                  <a16:creationId xmlns:a16="http://schemas.microsoft.com/office/drawing/2014/main" id="{47F0398E-8E92-4581-9BEF-BDCD7BE62AA4}"/>
                </a:ext>
              </a:extLst>
            </p:cNvPr>
            <p:cNvGrpSpPr/>
            <p:nvPr/>
          </p:nvGrpSpPr>
          <p:grpSpPr>
            <a:xfrm>
              <a:off x="8465726" y="2277513"/>
              <a:ext cx="465677" cy="470919"/>
              <a:chOff x="2010880" y="2246539"/>
              <a:chExt cx="3384551" cy="3422650"/>
            </a:xfrm>
            <a:solidFill>
              <a:schemeClr val="bg1"/>
            </a:solidFill>
          </p:grpSpPr>
          <p:sp>
            <p:nvSpPr>
              <p:cNvPr id="64" name="Freeform 5">
                <a:extLst>
                  <a:ext uri="{FF2B5EF4-FFF2-40B4-BE49-F238E27FC236}">
                    <a16:creationId xmlns:a16="http://schemas.microsoft.com/office/drawing/2014/main" id="{098847DE-B852-4D41-991B-29CFD87C60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10880" y="2246539"/>
                <a:ext cx="3384550" cy="3422650"/>
              </a:xfrm>
              <a:custGeom>
                <a:avLst/>
                <a:gdLst>
                  <a:gd name="T0" fmla="*/ 802 w 1098"/>
                  <a:gd name="T1" fmla="*/ 525 h 1101"/>
                  <a:gd name="T2" fmla="*/ 1063 w 1098"/>
                  <a:gd name="T3" fmla="*/ 294 h 1101"/>
                  <a:gd name="T4" fmla="*/ 1065 w 1098"/>
                  <a:gd name="T5" fmla="*/ 111 h 1101"/>
                  <a:gd name="T6" fmla="*/ 883 w 1098"/>
                  <a:gd name="T7" fmla="*/ 0 h 1101"/>
                  <a:gd name="T8" fmla="*/ 606 w 1098"/>
                  <a:gd name="T9" fmla="*/ 229 h 1101"/>
                  <a:gd name="T10" fmla="*/ 587 w 1098"/>
                  <a:gd name="T11" fmla="*/ 393 h 1101"/>
                  <a:gd name="T12" fmla="*/ 660 w 1098"/>
                  <a:gd name="T13" fmla="*/ 316 h 1101"/>
                  <a:gd name="T14" fmla="*/ 887 w 1098"/>
                  <a:gd name="T15" fmla="*/ 91 h 1101"/>
                  <a:gd name="T16" fmla="*/ 1005 w 1098"/>
                  <a:gd name="T17" fmla="*/ 216 h 1101"/>
                  <a:gd name="T18" fmla="*/ 780 w 1098"/>
                  <a:gd name="T19" fmla="*/ 436 h 1101"/>
                  <a:gd name="T20" fmla="*/ 704 w 1098"/>
                  <a:gd name="T21" fmla="*/ 507 h 1101"/>
                  <a:gd name="T22" fmla="*/ 439 w 1098"/>
                  <a:gd name="T23" fmla="*/ 773 h 1101"/>
                  <a:gd name="T24" fmla="*/ 231 w 1098"/>
                  <a:gd name="T25" fmla="*/ 997 h 1101"/>
                  <a:gd name="T26" fmla="*/ 97 w 1098"/>
                  <a:gd name="T27" fmla="*/ 914 h 1101"/>
                  <a:gd name="T28" fmla="*/ 296 w 1098"/>
                  <a:gd name="T29" fmla="*/ 668 h 1101"/>
                  <a:gd name="T30" fmla="*/ 374 w 1098"/>
                  <a:gd name="T31" fmla="*/ 606 h 1101"/>
                  <a:gd name="T32" fmla="*/ 388 w 1098"/>
                  <a:gd name="T33" fmla="*/ 586 h 1101"/>
                  <a:gd name="T34" fmla="*/ 142 w 1098"/>
                  <a:gd name="T35" fmla="*/ 693 h 1101"/>
                  <a:gd name="T36" fmla="*/ 27 w 1098"/>
                  <a:gd name="T37" fmla="*/ 979 h 1101"/>
                  <a:gd name="T38" fmla="*/ 289 w 1098"/>
                  <a:gd name="T39" fmla="*/ 1068 h 1101"/>
                  <a:gd name="T40" fmla="*/ 487 w 1098"/>
                  <a:gd name="T41" fmla="*/ 871 h 1101"/>
                  <a:gd name="T42" fmla="*/ 509 w 1098"/>
                  <a:gd name="T43" fmla="*/ 704 h 1101"/>
                  <a:gd name="T44" fmla="*/ 472 w 1098"/>
                  <a:gd name="T45" fmla="*/ 548 h 1101"/>
                  <a:gd name="T46" fmla="*/ 318 w 1098"/>
                  <a:gd name="T47" fmla="*/ 686 h 1101"/>
                  <a:gd name="T48" fmla="*/ 349 w 1098"/>
                  <a:gd name="T49" fmla="*/ 803 h 1101"/>
                  <a:gd name="T50" fmla="*/ 547 w 1098"/>
                  <a:gd name="T51" fmla="*/ 631 h 1101"/>
                  <a:gd name="T52" fmla="*/ 534 w 1098"/>
                  <a:gd name="T53" fmla="*/ 599 h 1101"/>
                  <a:gd name="T54" fmla="*/ 493 w 1098"/>
                  <a:gd name="T55" fmla="*/ 577 h 1101"/>
                  <a:gd name="T56" fmla="*/ 648 w 1098"/>
                  <a:gd name="T57" fmla="*/ 540 h 1101"/>
                  <a:gd name="T58" fmla="*/ 804 w 1098"/>
                  <a:gd name="T59" fmla="*/ 374 h 1101"/>
                  <a:gd name="T60" fmla="*/ 701 w 1098"/>
                  <a:gd name="T61" fmla="*/ 303 h 1101"/>
                  <a:gd name="T62" fmla="*/ 558 w 1098"/>
                  <a:gd name="T63" fmla="*/ 447 h 1101"/>
                  <a:gd name="T64" fmla="*/ 598 w 1098"/>
                  <a:gd name="T65" fmla="*/ 454 h 1101"/>
                  <a:gd name="T66" fmla="*/ 625 w 1098"/>
                  <a:gd name="T67" fmla="*/ 495 h 1101"/>
                  <a:gd name="T68" fmla="*/ 633 w 1098"/>
                  <a:gd name="T69" fmla="*/ 516 h 1101"/>
                  <a:gd name="T70" fmla="*/ 645 w 1098"/>
                  <a:gd name="T71" fmla="*/ 543 h 1101"/>
                  <a:gd name="T72" fmla="*/ 652 w 1098"/>
                  <a:gd name="T73" fmla="*/ 661 h 1101"/>
                  <a:gd name="T74" fmla="*/ 764 w 1098"/>
                  <a:gd name="T75" fmla="*/ 789 h 1101"/>
                  <a:gd name="T76" fmla="*/ 789 w 1098"/>
                  <a:gd name="T77" fmla="*/ 765 h 1101"/>
                  <a:gd name="T78" fmla="*/ 216 w 1098"/>
                  <a:gd name="T79" fmla="*/ 432 h 1101"/>
                  <a:gd name="T80" fmla="*/ 322 w 1098"/>
                  <a:gd name="T81" fmla="*/ 474 h 1101"/>
                  <a:gd name="T82" fmla="*/ 389 w 1098"/>
                  <a:gd name="T83" fmla="*/ 456 h 1101"/>
                  <a:gd name="T84" fmla="*/ 216 w 1098"/>
                  <a:gd name="T85" fmla="*/ 432 h 1101"/>
                  <a:gd name="T86" fmla="*/ 672 w 1098"/>
                  <a:gd name="T87" fmla="*/ 828 h 1101"/>
                  <a:gd name="T88" fmla="*/ 620 w 1098"/>
                  <a:gd name="T89" fmla="*/ 695 h 1101"/>
                  <a:gd name="T90" fmla="*/ 630 w 1098"/>
                  <a:gd name="T91" fmla="*/ 802 h 1101"/>
                  <a:gd name="T92" fmla="*/ 668 w 1098"/>
                  <a:gd name="T93" fmla="*/ 879 h 1101"/>
                  <a:gd name="T94" fmla="*/ 870 w 1098"/>
                  <a:gd name="T95" fmla="*/ 679 h 1101"/>
                  <a:gd name="T96" fmla="*/ 830 w 1098"/>
                  <a:gd name="T97" fmla="*/ 637 h 1101"/>
                  <a:gd name="T98" fmla="*/ 695 w 1098"/>
                  <a:gd name="T99" fmla="*/ 620 h 1101"/>
                  <a:gd name="T100" fmla="*/ 845 w 1098"/>
                  <a:gd name="T101" fmla="*/ 677 h 1101"/>
                  <a:gd name="T102" fmla="*/ 416 w 1098"/>
                  <a:gd name="T103" fmla="*/ 242 h 1101"/>
                  <a:gd name="T104" fmla="*/ 455 w 1098"/>
                  <a:gd name="T105" fmla="*/ 387 h 1101"/>
                  <a:gd name="T106" fmla="*/ 476 w 1098"/>
                  <a:gd name="T107" fmla="*/ 333 h 1101"/>
                  <a:gd name="T108" fmla="*/ 428 w 1098"/>
                  <a:gd name="T109" fmla="*/ 217 h 1101"/>
                  <a:gd name="T110" fmla="*/ 318 w 1098"/>
                  <a:gd name="T111" fmla="*/ 301 h 1101"/>
                  <a:gd name="T112" fmla="*/ 410 w 1098"/>
                  <a:gd name="T113" fmla="*/ 435 h 1101"/>
                  <a:gd name="T114" fmla="*/ 439 w 1098"/>
                  <a:gd name="T115" fmla="*/ 416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98" h="1101">
                    <a:moveTo>
                      <a:pt x="704" y="507"/>
                    </a:moveTo>
                    <a:cubicBezTo>
                      <a:pt x="706" y="509"/>
                      <a:pt x="706" y="510"/>
                      <a:pt x="707" y="510"/>
                    </a:cubicBezTo>
                    <a:cubicBezTo>
                      <a:pt x="737" y="523"/>
                      <a:pt x="769" y="530"/>
                      <a:pt x="802" y="525"/>
                    </a:cubicBezTo>
                    <a:cubicBezTo>
                      <a:pt x="824" y="522"/>
                      <a:pt x="843" y="514"/>
                      <a:pt x="858" y="499"/>
                    </a:cubicBezTo>
                    <a:cubicBezTo>
                      <a:pt x="875" y="483"/>
                      <a:pt x="892" y="466"/>
                      <a:pt x="908" y="449"/>
                    </a:cubicBezTo>
                    <a:cubicBezTo>
                      <a:pt x="960" y="397"/>
                      <a:pt x="1011" y="346"/>
                      <a:pt x="1063" y="294"/>
                    </a:cubicBezTo>
                    <a:cubicBezTo>
                      <a:pt x="1075" y="283"/>
                      <a:pt x="1084" y="269"/>
                      <a:pt x="1089" y="254"/>
                    </a:cubicBezTo>
                    <a:cubicBezTo>
                      <a:pt x="1098" y="228"/>
                      <a:pt x="1098" y="202"/>
                      <a:pt x="1092" y="175"/>
                    </a:cubicBezTo>
                    <a:cubicBezTo>
                      <a:pt x="1087" y="152"/>
                      <a:pt x="1077" y="131"/>
                      <a:pt x="1065" y="111"/>
                    </a:cubicBezTo>
                    <a:cubicBezTo>
                      <a:pt x="1046" y="81"/>
                      <a:pt x="1022" y="57"/>
                      <a:pt x="993" y="37"/>
                    </a:cubicBezTo>
                    <a:cubicBezTo>
                      <a:pt x="977" y="25"/>
                      <a:pt x="959" y="16"/>
                      <a:pt x="940" y="10"/>
                    </a:cubicBezTo>
                    <a:cubicBezTo>
                      <a:pt x="921" y="3"/>
                      <a:pt x="903" y="0"/>
                      <a:pt x="883" y="0"/>
                    </a:cubicBezTo>
                    <a:cubicBezTo>
                      <a:pt x="852" y="0"/>
                      <a:pt x="826" y="9"/>
                      <a:pt x="804" y="31"/>
                    </a:cubicBezTo>
                    <a:cubicBezTo>
                      <a:pt x="770" y="64"/>
                      <a:pt x="736" y="98"/>
                      <a:pt x="702" y="132"/>
                    </a:cubicBezTo>
                    <a:cubicBezTo>
                      <a:pt x="670" y="165"/>
                      <a:pt x="638" y="197"/>
                      <a:pt x="606" y="229"/>
                    </a:cubicBezTo>
                    <a:cubicBezTo>
                      <a:pt x="582" y="252"/>
                      <a:pt x="570" y="279"/>
                      <a:pt x="569" y="311"/>
                    </a:cubicBezTo>
                    <a:cubicBezTo>
                      <a:pt x="569" y="330"/>
                      <a:pt x="572" y="348"/>
                      <a:pt x="577" y="366"/>
                    </a:cubicBezTo>
                    <a:cubicBezTo>
                      <a:pt x="580" y="375"/>
                      <a:pt x="584" y="383"/>
                      <a:pt x="587" y="393"/>
                    </a:cubicBezTo>
                    <a:cubicBezTo>
                      <a:pt x="589" y="392"/>
                      <a:pt x="589" y="391"/>
                      <a:pt x="590" y="391"/>
                    </a:cubicBezTo>
                    <a:cubicBezTo>
                      <a:pt x="612" y="368"/>
                      <a:pt x="635" y="345"/>
                      <a:pt x="658" y="322"/>
                    </a:cubicBezTo>
                    <a:cubicBezTo>
                      <a:pt x="659" y="321"/>
                      <a:pt x="660" y="318"/>
                      <a:pt x="660" y="316"/>
                    </a:cubicBezTo>
                    <a:cubicBezTo>
                      <a:pt x="660" y="309"/>
                      <a:pt x="661" y="303"/>
                      <a:pt x="666" y="297"/>
                    </a:cubicBezTo>
                    <a:cubicBezTo>
                      <a:pt x="732" y="232"/>
                      <a:pt x="798" y="166"/>
                      <a:pt x="863" y="100"/>
                    </a:cubicBezTo>
                    <a:cubicBezTo>
                      <a:pt x="870" y="93"/>
                      <a:pt x="878" y="90"/>
                      <a:pt x="887" y="91"/>
                    </a:cubicBezTo>
                    <a:cubicBezTo>
                      <a:pt x="903" y="92"/>
                      <a:pt x="918" y="98"/>
                      <a:pt x="932" y="106"/>
                    </a:cubicBezTo>
                    <a:cubicBezTo>
                      <a:pt x="960" y="122"/>
                      <a:pt x="982" y="145"/>
                      <a:pt x="996" y="175"/>
                    </a:cubicBezTo>
                    <a:cubicBezTo>
                      <a:pt x="1002" y="188"/>
                      <a:pt x="1005" y="202"/>
                      <a:pt x="1005" y="216"/>
                    </a:cubicBezTo>
                    <a:cubicBezTo>
                      <a:pt x="1004" y="221"/>
                      <a:pt x="1002" y="225"/>
                      <a:pt x="998" y="229"/>
                    </a:cubicBezTo>
                    <a:cubicBezTo>
                      <a:pt x="933" y="295"/>
                      <a:pt x="867" y="361"/>
                      <a:pt x="802" y="427"/>
                    </a:cubicBezTo>
                    <a:cubicBezTo>
                      <a:pt x="796" y="433"/>
                      <a:pt x="789" y="436"/>
                      <a:pt x="780" y="436"/>
                    </a:cubicBezTo>
                    <a:cubicBezTo>
                      <a:pt x="778" y="436"/>
                      <a:pt x="776" y="437"/>
                      <a:pt x="775" y="438"/>
                    </a:cubicBezTo>
                    <a:cubicBezTo>
                      <a:pt x="760" y="452"/>
                      <a:pt x="747" y="466"/>
                      <a:pt x="732" y="480"/>
                    </a:cubicBezTo>
                    <a:cubicBezTo>
                      <a:pt x="723" y="489"/>
                      <a:pt x="714" y="498"/>
                      <a:pt x="704" y="507"/>
                    </a:cubicBezTo>
                    <a:close/>
                    <a:moveTo>
                      <a:pt x="509" y="704"/>
                    </a:moveTo>
                    <a:cubicBezTo>
                      <a:pt x="507" y="706"/>
                      <a:pt x="506" y="706"/>
                      <a:pt x="505" y="707"/>
                    </a:cubicBezTo>
                    <a:cubicBezTo>
                      <a:pt x="483" y="729"/>
                      <a:pt x="461" y="751"/>
                      <a:pt x="439" y="773"/>
                    </a:cubicBezTo>
                    <a:cubicBezTo>
                      <a:pt x="436" y="776"/>
                      <a:pt x="435" y="778"/>
                      <a:pt x="435" y="782"/>
                    </a:cubicBezTo>
                    <a:cubicBezTo>
                      <a:pt x="436" y="789"/>
                      <a:pt x="434" y="795"/>
                      <a:pt x="428" y="801"/>
                    </a:cubicBezTo>
                    <a:cubicBezTo>
                      <a:pt x="362" y="866"/>
                      <a:pt x="297" y="932"/>
                      <a:pt x="231" y="997"/>
                    </a:cubicBezTo>
                    <a:cubicBezTo>
                      <a:pt x="224" y="1004"/>
                      <a:pt x="217" y="1006"/>
                      <a:pt x="208" y="1005"/>
                    </a:cubicBezTo>
                    <a:cubicBezTo>
                      <a:pt x="194" y="1004"/>
                      <a:pt x="181" y="1000"/>
                      <a:pt x="169" y="993"/>
                    </a:cubicBezTo>
                    <a:cubicBezTo>
                      <a:pt x="136" y="975"/>
                      <a:pt x="111" y="949"/>
                      <a:pt x="97" y="914"/>
                    </a:cubicBezTo>
                    <a:cubicBezTo>
                      <a:pt x="93" y="903"/>
                      <a:pt x="90" y="891"/>
                      <a:pt x="91" y="880"/>
                    </a:cubicBezTo>
                    <a:cubicBezTo>
                      <a:pt x="92" y="875"/>
                      <a:pt x="94" y="871"/>
                      <a:pt x="97" y="868"/>
                    </a:cubicBezTo>
                    <a:cubicBezTo>
                      <a:pt x="163" y="801"/>
                      <a:pt x="230" y="735"/>
                      <a:pt x="296" y="668"/>
                    </a:cubicBezTo>
                    <a:cubicBezTo>
                      <a:pt x="301" y="663"/>
                      <a:pt x="307" y="660"/>
                      <a:pt x="315" y="661"/>
                    </a:cubicBezTo>
                    <a:cubicBezTo>
                      <a:pt x="318" y="661"/>
                      <a:pt x="321" y="659"/>
                      <a:pt x="323" y="657"/>
                    </a:cubicBezTo>
                    <a:cubicBezTo>
                      <a:pt x="340" y="640"/>
                      <a:pt x="357" y="623"/>
                      <a:pt x="374" y="606"/>
                    </a:cubicBezTo>
                    <a:cubicBezTo>
                      <a:pt x="380" y="600"/>
                      <a:pt x="386" y="594"/>
                      <a:pt x="391" y="589"/>
                    </a:cubicBezTo>
                    <a:cubicBezTo>
                      <a:pt x="391" y="588"/>
                      <a:pt x="390" y="587"/>
                      <a:pt x="390" y="587"/>
                    </a:cubicBezTo>
                    <a:cubicBezTo>
                      <a:pt x="389" y="587"/>
                      <a:pt x="388" y="586"/>
                      <a:pt x="388" y="586"/>
                    </a:cubicBezTo>
                    <a:cubicBezTo>
                      <a:pt x="359" y="574"/>
                      <a:pt x="329" y="567"/>
                      <a:pt x="298" y="571"/>
                    </a:cubicBezTo>
                    <a:cubicBezTo>
                      <a:pt x="274" y="574"/>
                      <a:pt x="253" y="582"/>
                      <a:pt x="237" y="599"/>
                    </a:cubicBezTo>
                    <a:cubicBezTo>
                      <a:pt x="205" y="630"/>
                      <a:pt x="173" y="661"/>
                      <a:pt x="142" y="693"/>
                    </a:cubicBezTo>
                    <a:cubicBezTo>
                      <a:pt x="107" y="728"/>
                      <a:pt x="72" y="764"/>
                      <a:pt x="36" y="799"/>
                    </a:cubicBezTo>
                    <a:cubicBezTo>
                      <a:pt x="11" y="823"/>
                      <a:pt x="0" y="852"/>
                      <a:pt x="0" y="886"/>
                    </a:cubicBezTo>
                    <a:cubicBezTo>
                      <a:pt x="0" y="920"/>
                      <a:pt x="11" y="951"/>
                      <a:pt x="27" y="979"/>
                    </a:cubicBezTo>
                    <a:cubicBezTo>
                      <a:pt x="49" y="1016"/>
                      <a:pt x="78" y="1046"/>
                      <a:pt x="115" y="1067"/>
                    </a:cubicBezTo>
                    <a:cubicBezTo>
                      <a:pt x="150" y="1088"/>
                      <a:pt x="188" y="1101"/>
                      <a:pt x="231" y="1095"/>
                    </a:cubicBezTo>
                    <a:cubicBezTo>
                      <a:pt x="253" y="1092"/>
                      <a:pt x="273" y="1084"/>
                      <a:pt x="289" y="1068"/>
                    </a:cubicBezTo>
                    <a:cubicBezTo>
                      <a:pt x="300" y="1058"/>
                      <a:pt x="310" y="1047"/>
                      <a:pt x="321" y="1037"/>
                    </a:cubicBezTo>
                    <a:cubicBezTo>
                      <a:pt x="344" y="1013"/>
                      <a:pt x="368" y="990"/>
                      <a:pt x="392" y="966"/>
                    </a:cubicBezTo>
                    <a:cubicBezTo>
                      <a:pt x="423" y="934"/>
                      <a:pt x="454" y="902"/>
                      <a:pt x="487" y="871"/>
                    </a:cubicBezTo>
                    <a:cubicBezTo>
                      <a:pt x="517" y="843"/>
                      <a:pt x="530" y="809"/>
                      <a:pt x="526" y="769"/>
                    </a:cubicBezTo>
                    <a:cubicBezTo>
                      <a:pt x="525" y="756"/>
                      <a:pt x="522" y="743"/>
                      <a:pt x="518" y="730"/>
                    </a:cubicBezTo>
                    <a:cubicBezTo>
                      <a:pt x="516" y="722"/>
                      <a:pt x="512" y="713"/>
                      <a:pt x="509" y="704"/>
                    </a:cubicBezTo>
                    <a:close/>
                    <a:moveTo>
                      <a:pt x="503" y="549"/>
                    </a:moveTo>
                    <a:cubicBezTo>
                      <a:pt x="498" y="550"/>
                      <a:pt x="494" y="551"/>
                      <a:pt x="490" y="552"/>
                    </a:cubicBezTo>
                    <a:cubicBezTo>
                      <a:pt x="483" y="555"/>
                      <a:pt x="477" y="555"/>
                      <a:pt x="472" y="548"/>
                    </a:cubicBezTo>
                    <a:cubicBezTo>
                      <a:pt x="472" y="547"/>
                      <a:pt x="470" y="547"/>
                      <a:pt x="470" y="546"/>
                    </a:cubicBezTo>
                    <a:cubicBezTo>
                      <a:pt x="464" y="543"/>
                      <a:pt x="462" y="543"/>
                      <a:pt x="458" y="547"/>
                    </a:cubicBezTo>
                    <a:cubicBezTo>
                      <a:pt x="411" y="593"/>
                      <a:pt x="365" y="640"/>
                      <a:pt x="318" y="686"/>
                    </a:cubicBezTo>
                    <a:cubicBezTo>
                      <a:pt x="311" y="693"/>
                      <a:pt x="303" y="700"/>
                      <a:pt x="298" y="708"/>
                    </a:cubicBezTo>
                    <a:cubicBezTo>
                      <a:pt x="288" y="723"/>
                      <a:pt x="289" y="739"/>
                      <a:pt x="296" y="755"/>
                    </a:cubicBezTo>
                    <a:cubicBezTo>
                      <a:pt x="306" y="779"/>
                      <a:pt x="324" y="796"/>
                      <a:pt x="349" y="803"/>
                    </a:cubicBezTo>
                    <a:cubicBezTo>
                      <a:pt x="367" y="808"/>
                      <a:pt x="383" y="805"/>
                      <a:pt x="397" y="791"/>
                    </a:cubicBezTo>
                    <a:cubicBezTo>
                      <a:pt x="446" y="741"/>
                      <a:pt x="496" y="692"/>
                      <a:pt x="546" y="642"/>
                    </a:cubicBezTo>
                    <a:cubicBezTo>
                      <a:pt x="549" y="638"/>
                      <a:pt x="550" y="635"/>
                      <a:pt x="547" y="631"/>
                    </a:cubicBezTo>
                    <a:cubicBezTo>
                      <a:pt x="541" y="632"/>
                      <a:pt x="535" y="632"/>
                      <a:pt x="528" y="633"/>
                    </a:cubicBezTo>
                    <a:cubicBezTo>
                      <a:pt x="532" y="624"/>
                      <a:pt x="535" y="617"/>
                      <a:pt x="538" y="609"/>
                    </a:cubicBezTo>
                    <a:cubicBezTo>
                      <a:pt x="540" y="603"/>
                      <a:pt x="541" y="603"/>
                      <a:pt x="534" y="599"/>
                    </a:cubicBezTo>
                    <a:cubicBezTo>
                      <a:pt x="530" y="597"/>
                      <a:pt x="528" y="595"/>
                      <a:pt x="529" y="590"/>
                    </a:cubicBezTo>
                    <a:cubicBezTo>
                      <a:pt x="530" y="586"/>
                      <a:pt x="530" y="581"/>
                      <a:pt x="531" y="577"/>
                    </a:cubicBezTo>
                    <a:cubicBezTo>
                      <a:pt x="518" y="577"/>
                      <a:pt x="506" y="577"/>
                      <a:pt x="493" y="577"/>
                    </a:cubicBezTo>
                    <a:cubicBezTo>
                      <a:pt x="497" y="567"/>
                      <a:pt x="500" y="559"/>
                      <a:pt x="503" y="549"/>
                    </a:cubicBezTo>
                    <a:close/>
                    <a:moveTo>
                      <a:pt x="645" y="543"/>
                    </a:moveTo>
                    <a:cubicBezTo>
                      <a:pt x="647" y="542"/>
                      <a:pt x="648" y="541"/>
                      <a:pt x="648" y="540"/>
                    </a:cubicBezTo>
                    <a:cubicBezTo>
                      <a:pt x="665" y="523"/>
                      <a:pt x="682" y="507"/>
                      <a:pt x="698" y="490"/>
                    </a:cubicBezTo>
                    <a:cubicBezTo>
                      <a:pt x="730" y="458"/>
                      <a:pt x="761" y="427"/>
                      <a:pt x="793" y="395"/>
                    </a:cubicBezTo>
                    <a:cubicBezTo>
                      <a:pt x="799" y="389"/>
                      <a:pt x="803" y="382"/>
                      <a:pt x="804" y="374"/>
                    </a:cubicBezTo>
                    <a:cubicBezTo>
                      <a:pt x="807" y="353"/>
                      <a:pt x="800" y="335"/>
                      <a:pt x="786" y="319"/>
                    </a:cubicBezTo>
                    <a:cubicBezTo>
                      <a:pt x="776" y="307"/>
                      <a:pt x="762" y="298"/>
                      <a:pt x="746" y="293"/>
                    </a:cubicBezTo>
                    <a:cubicBezTo>
                      <a:pt x="730" y="289"/>
                      <a:pt x="714" y="291"/>
                      <a:pt x="701" y="303"/>
                    </a:cubicBezTo>
                    <a:cubicBezTo>
                      <a:pt x="692" y="312"/>
                      <a:pt x="683" y="321"/>
                      <a:pt x="674" y="330"/>
                    </a:cubicBezTo>
                    <a:cubicBezTo>
                      <a:pt x="641" y="364"/>
                      <a:pt x="607" y="398"/>
                      <a:pt x="573" y="433"/>
                    </a:cubicBezTo>
                    <a:cubicBezTo>
                      <a:pt x="568" y="438"/>
                      <a:pt x="563" y="442"/>
                      <a:pt x="558" y="447"/>
                    </a:cubicBezTo>
                    <a:cubicBezTo>
                      <a:pt x="562" y="450"/>
                      <a:pt x="566" y="452"/>
                      <a:pt x="570" y="455"/>
                    </a:cubicBezTo>
                    <a:cubicBezTo>
                      <a:pt x="574" y="459"/>
                      <a:pt x="578" y="459"/>
                      <a:pt x="583" y="458"/>
                    </a:cubicBezTo>
                    <a:cubicBezTo>
                      <a:pt x="588" y="456"/>
                      <a:pt x="593" y="456"/>
                      <a:pt x="598" y="454"/>
                    </a:cubicBezTo>
                    <a:cubicBezTo>
                      <a:pt x="595" y="464"/>
                      <a:pt x="592" y="472"/>
                      <a:pt x="589" y="482"/>
                    </a:cubicBezTo>
                    <a:cubicBezTo>
                      <a:pt x="602" y="482"/>
                      <a:pt x="614" y="482"/>
                      <a:pt x="626" y="482"/>
                    </a:cubicBezTo>
                    <a:cubicBezTo>
                      <a:pt x="626" y="486"/>
                      <a:pt x="626" y="491"/>
                      <a:pt x="625" y="495"/>
                    </a:cubicBezTo>
                    <a:cubicBezTo>
                      <a:pt x="624" y="500"/>
                      <a:pt x="625" y="502"/>
                      <a:pt x="629" y="504"/>
                    </a:cubicBezTo>
                    <a:cubicBezTo>
                      <a:pt x="636" y="508"/>
                      <a:pt x="636" y="508"/>
                      <a:pt x="633" y="515"/>
                    </a:cubicBezTo>
                    <a:cubicBezTo>
                      <a:pt x="633" y="516"/>
                      <a:pt x="633" y="516"/>
                      <a:pt x="633" y="516"/>
                    </a:cubicBezTo>
                    <a:cubicBezTo>
                      <a:pt x="630" y="523"/>
                      <a:pt x="627" y="530"/>
                      <a:pt x="624" y="538"/>
                    </a:cubicBezTo>
                    <a:cubicBezTo>
                      <a:pt x="631" y="537"/>
                      <a:pt x="638" y="537"/>
                      <a:pt x="644" y="536"/>
                    </a:cubicBezTo>
                    <a:cubicBezTo>
                      <a:pt x="644" y="538"/>
                      <a:pt x="645" y="540"/>
                      <a:pt x="645" y="543"/>
                    </a:cubicBezTo>
                    <a:close/>
                    <a:moveTo>
                      <a:pt x="668" y="650"/>
                    </a:moveTo>
                    <a:cubicBezTo>
                      <a:pt x="668" y="650"/>
                      <a:pt x="668" y="651"/>
                      <a:pt x="668" y="651"/>
                    </a:cubicBezTo>
                    <a:cubicBezTo>
                      <a:pt x="660" y="651"/>
                      <a:pt x="655" y="654"/>
                      <a:pt x="652" y="661"/>
                    </a:cubicBezTo>
                    <a:cubicBezTo>
                      <a:pt x="649" y="668"/>
                      <a:pt x="650" y="674"/>
                      <a:pt x="655" y="680"/>
                    </a:cubicBezTo>
                    <a:cubicBezTo>
                      <a:pt x="659" y="684"/>
                      <a:pt x="663" y="688"/>
                      <a:pt x="667" y="692"/>
                    </a:cubicBezTo>
                    <a:cubicBezTo>
                      <a:pt x="700" y="724"/>
                      <a:pt x="732" y="757"/>
                      <a:pt x="764" y="789"/>
                    </a:cubicBezTo>
                    <a:cubicBezTo>
                      <a:pt x="769" y="793"/>
                      <a:pt x="774" y="796"/>
                      <a:pt x="781" y="795"/>
                    </a:cubicBezTo>
                    <a:cubicBezTo>
                      <a:pt x="787" y="793"/>
                      <a:pt x="792" y="789"/>
                      <a:pt x="794" y="783"/>
                    </a:cubicBezTo>
                    <a:cubicBezTo>
                      <a:pt x="796" y="776"/>
                      <a:pt x="794" y="770"/>
                      <a:pt x="789" y="765"/>
                    </a:cubicBezTo>
                    <a:cubicBezTo>
                      <a:pt x="753" y="729"/>
                      <a:pt x="716" y="692"/>
                      <a:pt x="680" y="656"/>
                    </a:cubicBezTo>
                    <a:cubicBezTo>
                      <a:pt x="677" y="653"/>
                      <a:pt x="672" y="652"/>
                      <a:pt x="668" y="650"/>
                    </a:cubicBezTo>
                    <a:close/>
                    <a:moveTo>
                      <a:pt x="216" y="432"/>
                    </a:moveTo>
                    <a:cubicBezTo>
                      <a:pt x="217" y="435"/>
                      <a:pt x="217" y="438"/>
                      <a:pt x="219" y="440"/>
                    </a:cubicBezTo>
                    <a:cubicBezTo>
                      <a:pt x="222" y="447"/>
                      <a:pt x="228" y="449"/>
                      <a:pt x="235" y="450"/>
                    </a:cubicBezTo>
                    <a:cubicBezTo>
                      <a:pt x="264" y="458"/>
                      <a:pt x="293" y="466"/>
                      <a:pt x="322" y="474"/>
                    </a:cubicBezTo>
                    <a:cubicBezTo>
                      <a:pt x="341" y="479"/>
                      <a:pt x="361" y="484"/>
                      <a:pt x="380" y="489"/>
                    </a:cubicBezTo>
                    <a:cubicBezTo>
                      <a:pt x="389" y="492"/>
                      <a:pt x="398" y="486"/>
                      <a:pt x="401" y="476"/>
                    </a:cubicBezTo>
                    <a:cubicBezTo>
                      <a:pt x="403" y="468"/>
                      <a:pt x="397" y="458"/>
                      <a:pt x="389" y="456"/>
                    </a:cubicBezTo>
                    <a:cubicBezTo>
                      <a:pt x="367" y="450"/>
                      <a:pt x="346" y="445"/>
                      <a:pt x="324" y="439"/>
                    </a:cubicBezTo>
                    <a:cubicBezTo>
                      <a:pt x="296" y="431"/>
                      <a:pt x="268" y="424"/>
                      <a:pt x="239" y="416"/>
                    </a:cubicBezTo>
                    <a:cubicBezTo>
                      <a:pt x="228" y="413"/>
                      <a:pt x="217" y="421"/>
                      <a:pt x="216" y="432"/>
                    </a:cubicBezTo>
                    <a:close/>
                    <a:moveTo>
                      <a:pt x="681" y="863"/>
                    </a:moveTo>
                    <a:cubicBezTo>
                      <a:pt x="680" y="860"/>
                      <a:pt x="680" y="858"/>
                      <a:pt x="679" y="855"/>
                    </a:cubicBezTo>
                    <a:cubicBezTo>
                      <a:pt x="677" y="846"/>
                      <a:pt x="674" y="837"/>
                      <a:pt x="672" y="828"/>
                    </a:cubicBezTo>
                    <a:cubicBezTo>
                      <a:pt x="666" y="805"/>
                      <a:pt x="660" y="782"/>
                      <a:pt x="654" y="759"/>
                    </a:cubicBezTo>
                    <a:cubicBezTo>
                      <a:pt x="649" y="743"/>
                      <a:pt x="644" y="726"/>
                      <a:pt x="640" y="710"/>
                    </a:cubicBezTo>
                    <a:cubicBezTo>
                      <a:pt x="638" y="699"/>
                      <a:pt x="627" y="693"/>
                      <a:pt x="620" y="695"/>
                    </a:cubicBezTo>
                    <a:cubicBezTo>
                      <a:pt x="609" y="698"/>
                      <a:pt x="604" y="708"/>
                      <a:pt x="607" y="719"/>
                    </a:cubicBezTo>
                    <a:cubicBezTo>
                      <a:pt x="609" y="723"/>
                      <a:pt x="610" y="727"/>
                      <a:pt x="611" y="732"/>
                    </a:cubicBezTo>
                    <a:cubicBezTo>
                      <a:pt x="617" y="755"/>
                      <a:pt x="624" y="779"/>
                      <a:pt x="630" y="802"/>
                    </a:cubicBezTo>
                    <a:cubicBezTo>
                      <a:pt x="633" y="816"/>
                      <a:pt x="637" y="829"/>
                      <a:pt x="640" y="842"/>
                    </a:cubicBezTo>
                    <a:cubicBezTo>
                      <a:pt x="643" y="851"/>
                      <a:pt x="645" y="860"/>
                      <a:pt x="648" y="869"/>
                    </a:cubicBezTo>
                    <a:cubicBezTo>
                      <a:pt x="651" y="877"/>
                      <a:pt x="660" y="881"/>
                      <a:pt x="668" y="879"/>
                    </a:cubicBezTo>
                    <a:cubicBezTo>
                      <a:pt x="675" y="878"/>
                      <a:pt x="680" y="870"/>
                      <a:pt x="681" y="863"/>
                    </a:cubicBezTo>
                    <a:close/>
                    <a:moveTo>
                      <a:pt x="862" y="681"/>
                    </a:moveTo>
                    <a:cubicBezTo>
                      <a:pt x="864" y="681"/>
                      <a:pt x="867" y="680"/>
                      <a:pt x="870" y="679"/>
                    </a:cubicBezTo>
                    <a:cubicBezTo>
                      <a:pt x="877" y="675"/>
                      <a:pt x="880" y="669"/>
                      <a:pt x="879" y="661"/>
                    </a:cubicBezTo>
                    <a:cubicBezTo>
                      <a:pt x="878" y="654"/>
                      <a:pt x="874" y="650"/>
                      <a:pt x="867" y="648"/>
                    </a:cubicBezTo>
                    <a:cubicBezTo>
                      <a:pt x="855" y="644"/>
                      <a:pt x="842" y="641"/>
                      <a:pt x="830" y="637"/>
                    </a:cubicBezTo>
                    <a:cubicBezTo>
                      <a:pt x="807" y="631"/>
                      <a:pt x="784" y="625"/>
                      <a:pt x="761" y="619"/>
                    </a:cubicBezTo>
                    <a:cubicBezTo>
                      <a:pt x="746" y="615"/>
                      <a:pt x="731" y="611"/>
                      <a:pt x="716" y="607"/>
                    </a:cubicBezTo>
                    <a:cubicBezTo>
                      <a:pt x="707" y="605"/>
                      <a:pt x="697" y="611"/>
                      <a:pt x="695" y="620"/>
                    </a:cubicBezTo>
                    <a:cubicBezTo>
                      <a:pt x="693" y="628"/>
                      <a:pt x="699" y="638"/>
                      <a:pt x="707" y="640"/>
                    </a:cubicBezTo>
                    <a:cubicBezTo>
                      <a:pt x="733" y="647"/>
                      <a:pt x="759" y="654"/>
                      <a:pt x="785" y="661"/>
                    </a:cubicBezTo>
                    <a:cubicBezTo>
                      <a:pt x="805" y="666"/>
                      <a:pt x="825" y="672"/>
                      <a:pt x="845" y="677"/>
                    </a:cubicBezTo>
                    <a:cubicBezTo>
                      <a:pt x="851" y="679"/>
                      <a:pt x="856" y="680"/>
                      <a:pt x="862" y="681"/>
                    </a:cubicBezTo>
                    <a:close/>
                    <a:moveTo>
                      <a:pt x="415" y="234"/>
                    </a:moveTo>
                    <a:cubicBezTo>
                      <a:pt x="415" y="236"/>
                      <a:pt x="416" y="239"/>
                      <a:pt x="416" y="242"/>
                    </a:cubicBezTo>
                    <a:cubicBezTo>
                      <a:pt x="420" y="254"/>
                      <a:pt x="423" y="267"/>
                      <a:pt x="427" y="279"/>
                    </a:cubicBezTo>
                    <a:cubicBezTo>
                      <a:pt x="432" y="299"/>
                      <a:pt x="437" y="318"/>
                      <a:pt x="442" y="338"/>
                    </a:cubicBezTo>
                    <a:cubicBezTo>
                      <a:pt x="446" y="354"/>
                      <a:pt x="451" y="370"/>
                      <a:pt x="455" y="387"/>
                    </a:cubicBezTo>
                    <a:cubicBezTo>
                      <a:pt x="458" y="397"/>
                      <a:pt x="467" y="403"/>
                      <a:pt x="477" y="401"/>
                    </a:cubicBezTo>
                    <a:cubicBezTo>
                      <a:pt x="486" y="398"/>
                      <a:pt x="491" y="388"/>
                      <a:pt x="488" y="378"/>
                    </a:cubicBezTo>
                    <a:cubicBezTo>
                      <a:pt x="484" y="363"/>
                      <a:pt x="480" y="348"/>
                      <a:pt x="476" y="333"/>
                    </a:cubicBezTo>
                    <a:cubicBezTo>
                      <a:pt x="470" y="308"/>
                      <a:pt x="463" y="284"/>
                      <a:pt x="457" y="260"/>
                    </a:cubicBezTo>
                    <a:cubicBezTo>
                      <a:pt x="454" y="249"/>
                      <a:pt x="451" y="238"/>
                      <a:pt x="447" y="227"/>
                    </a:cubicBezTo>
                    <a:cubicBezTo>
                      <a:pt x="445" y="219"/>
                      <a:pt x="436" y="215"/>
                      <a:pt x="428" y="217"/>
                    </a:cubicBezTo>
                    <a:cubicBezTo>
                      <a:pt x="421" y="219"/>
                      <a:pt x="415" y="226"/>
                      <a:pt x="415" y="234"/>
                    </a:cubicBezTo>
                    <a:close/>
                    <a:moveTo>
                      <a:pt x="319" y="300"/>
                    </a:moveTo>
                    <a:cubicBezTo>
                      <a:pt x="318" y="300"/>
                      <a:pt x="318" y="301"/>
                      <a:pt x="318" y="301"/>
                    </a:cubicBezTo>
                    <a:cubicBezTo>
                      <a:pt x="311" y="301"/>
                      <a:pt x="305" y="306"/>
                      <a:pt x="302" y="312"/>
                    </a:cubicBezTo>
                    <a:cubicBezTo>
                      <a:pt x="299" y="320"/>
                      <a:pt x="302" y="326"/>
                      <a:pt x="307" y="332"/>
                    </a:cubicBezTo>
                    <a:cubicBezTo>
                      <a:pt x="341" y="366"/>
                      <a:pt x="376" y="400"/>
                      <a:pt x="410" y="435"/>
                    </a:cubicBezTo>
                    <a:cubicBezTo>
                      <a:pt x="414" y="438"/>
                      <a:pt x="417" y="442"/>
                      <a:pt x="422" y="444"/>
                    </a:cubicBezTo>
                    <a:cubicBezTo>
                      <a:pt x="430" y="448"/>
                      <a:pt x="438" y="444"/>
                      <a:pt x="443" y="437"/>
                    </a:cubicBezTo>
                    <a:cubicBezTo>
                      <a:pt x="446" y="432"/>
                      <a:pt x="446" y="422"/>
                      <a:pt x="439" y="416"/>
                    </a:cubicBezTo>
                    <a:cubicBezTo>
                      <a:pt x="403" y="379"/>
                      <a:pt x="367" y="343"/>
                      <a:pt x="331" y="307"/>
                    </a:cubicBezTo>
                    <a:cubicBezTo>
                      <a:pt x="328" y="304"/>
                      <a:pt x="323" y="302"/>
                      <a:pt x="319" y="3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Freeform 6">
                <a:extLst>
                  <a:ext uri="{FF2B5EF4-FFF2-40B4-BE49-F238E27FC236}">
                    <a16:creationId xmlns:a16="http://schemas.microsoft.com/office/drawing/2014/main" id="{35846CCE-2618-43B7-9658-B406ED61C0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068" y="2246539"/>
                <a:ext cx="1630363" cy="1647825"/>
              </a:xfrm>
              <a:custGeom>
                <a:avLst/>
                <a:gdLst>
                  <a:gd name="T0" fmla="*/ 135 w 529"/>
                  <a:gd name="T1" fmla="*/ 507 h 530"/>
                  <a:gd name="T2" fmla="*/ 163 w 529"/>
                  <a:gd name="T3" fmla="*/ 480 h 530"/>
                  <a:gd name="T4" fmla="*/ 206 w 529"/>
                  <a:gd name="T5" fmla="*/ 438 h 530"/>
                  <a:gd name="T6" fmla="*/ 211 w 529"/>
                  <a:gd name="T7" fmla="*/ 436 h 530"/>
                  <a:gd name="T8" fmla="*/ 233 w 529"/>
                  <a:gd name="T9" fmla="*/ 427 h 530"/>
                  <a:gd name="T10" fmla="*/ 429 w 529"/>
                  <a:gd name="T11" fmla="*/ 229 h 530"/>
                  <a:gd name="T12" fmla="*/ 436 w 529"/>
                  <a:gd name="T13" fmla="*/ 216 h 530"/>
                  <a:gd name="T14" fmla="*/ 427 w 529"/>
                  <a:gd name="T15" fmla="*/ 175 h 530"/>
                  <a:gd name="T16" fmla="*/ 363 w 529"/>
                  <a:gd name="T17" fmla="*/ 106 h 530"/>
                  <a:gd name="T18" fmla="*/ 318 w 529"/>
                  <a:gd name="T19" fmla="*/ 91 h 530"/>
                  <a:gd name="T20" fmla="*/ 294 w 529"/>
                  <a:gd name="T21" fmla="*/ 100 h 530"/>
                  <a:gd name="T22" fmla="*/ 97 w 529"/>
                  <a:gd name="T23" fmla="*/ 297 h 530"/>
                  <a:gd name="T24" fmla="*/ 91 w 529"/>
                  <a:gd name="T25" fmla="*/ 316 h 530"/>
                  <a:gd name="T26" fmla="*/ 89 w 529"/>
                  <a:gd name="T27" fmla="*/ 322 h 530"/>
                  <a:gd name="T28" fmla="*/ 21 w 529"/>
                  <a:gd name="T29" fmla="*/ 391 h 530"/>
                  <a:gd name="T30" fmla="*/ 18 w 529"/>
                  <a:gd name="T31" fmla="*/ 393 h 530"/>
                  <a:gd name="T32" fmla="*/ 8 w 529"/>
                  <a:gd name="T33" fmla="*/ 366 h 530"/>
                  <a:gd name="T34" fmla="*/ 0 w 529"/>
                  <a:gd name="T35" fmla="*/ 311 h 530"/>
                  <a:gd name="T36" fmla="*/ 37 w 529"/>
                  <a:gd name="T37" fmla="*/ 229 h 530"/>
                  <a:gd name="T38" fmla="*/ 133 w 529"/>
                  <a:gd name="T39" fmla="*/ 132 h 530"/>
                  <a:gd name="T40" fmla="*/ 235 w 529"/>
                  <a:gd name="T41" fmla="*/ 31 h 530"/>
                  <a:gd name="T42" fmla="*/ 314 w 529"/>
                  <a:gd name="T43" fmla="*/ 0 h 530"/>
                  <a:gd name="T44" fmla="*/ 371 w 529"/>
                  <a:gd name="T45" fmla="*/ 10 h 530"/>
                  <a:gd name="T46" fmla="*/ 424 w 529"/>
                  <a:gd name="T47" fmla="*/ 37 h 530"/>
                  <a:gd name="T48" fmla="*/ 496 w 529"/>
                  <a:gd name="T49" fmla="*/ 111 h 530"/>
                  <a:gd name="T50" fmla="*/ 523 w 529"/>
                  <a:gd name="T51" fmla="*/ 175 h 530"/>
                  <a:gd name="T52" fmla="*/ 520 w 529"/>
                  <a:gd name="T53" fmla="*/ 254 h 530"/>
                  <a:gd name="T54" fmla="*/ 494 w 529"/>
                  <a:gd name="T55" fmla="*/ 294 h 530"/>
                  <a:gd name="T56" fmla="*/ 339 w 529"/>
                  <a:gd name="T57" fmla="*/ 449 h 530"/>
                  <a:gd name="T58" fmla="*/ 289 w 529"/>
                  <a:gd name="T59" fmla="*/ 499 h 530"/>
                  <a:gd name="T60" fmla="*/ 233 w 529"/>
                  <a:gd name="T61" fmla="*/ 525 h 530"/>
                  <a:gd name="T62" fmla="*/ 138 w 529"/>
                  <a:gd name="T63" fmla="*/ 510 h 530"/>
                  <a:gd name="T64" fmla="*/ 135 w 529"/>
                  <a:gd name="T65" fmla="*/ 507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9" h="530">
                    <a:moveTo>
                      <a:pt x="135" y="507"/>
                    </a:moveTo>
                    <a:cubicBezTo>
                      <a:pt x="145" y="498"/>
                      <a:pt x="154" y="489"/>
                      <a:pt x="163" y="480"/>
                    </a:cubicBezTo>
                    <a:cubicBezTo>
                      <a:pt x="178" y="466"/>
                      <a:pt x="191" y="452"/>
                      <a:pt x="206" y="438"/>
                    </a:cubicBezTo>
                    <a:cubicBezTo>
                      <a:pt x="207" y="437"/>
                      <a:pt x="209" y="436"/>
                      <a:pt x="211" y="436"/>
                    </a:cubicBezTo>
                    <a:cubicBezTo>
                      <a:pt x="220" y="436"/>
                      <a:pt x="227" y="433"/>
                      <a:pt x="233" y="427"/>
                    </a:cubicBezTo>
                    <a:cubicBezTo>
                      <a:pt x="298" y="361"/>
                      <a:pt x="364" y="295"/>
                      <a:pt x="429" y="229"/>
                    </a:cubicBezTo>
                    <a:cubicBezTo>
                      <a:pt x="433" y="225"/>
                      <a:pt x="435" y="221"/>
                      <a:pt x="436" y="216"/>
                    </a:cubicBezTo>
                    <a:cubicBezTo>
                      <a:pt x="436" y="202"/>
                      <a:pt x="433" y="188"/>
                      <a:pt x="427" y="175"/>
                    </a:cubicBezTo>
                    <a:cubicBezTo>
                      <a:pt x="413" y="145"/>
                      <a:pt x="391" y="122"/>
                      <a:pt x="363" y="106"/>
                    </a:cubicBezTo>
                    <a:cubicBezTo>
                      <a:pt x="349" y="98"/>
                      <a:pt x="334" y="92"/>
                      <a:pt x="318" y="91"/>
                    </a:cubicBezTo>
                    <a:cubicBezTo>
                      <a:pt x="309" y="90"/>
                      <a:pt x="301" y="93"/>
                      <a:pt x="294" y="100"/>
                    </a:cubicBezTo>
                    <a:cubicBezTo>
                      <a:pt x="229" y="166"/>
                      <a:pt x="163" y="232"/>
                      <a:pt x="97" y="297"/>
                    </a:cubicBezTo>
                    <a:cubicBezTo>
                      <a:pt x="92" y="303"/>
                      <a:pt x="91" y="309"/>
                      <a:pt x="91" y="316"/>
                    </a:cubicBezTo>
                    <a:cubicBezTo>
                      <a:pt x="91" y="318"/>
                      <a:pt x="90" y="321"/>
                      <a:pt x="89" y="322"/>
                    </a:cubicBezTo>
                    <a:cubicBezTo>
                      <a:pt x="66" y="345"/>
                      <a:pt x="43" y="368"/>
                      <a:pt x="21" y="391"/>
                    </a:cubicBezTo>
                    <a:cubicBezTo>
                      <a:pt x="20" y="391"/>
                      <a:pt x="20" y="392"/>
                      <a:pt x="18" y="393"/>
                    </a:cubicBezTo>
                    <a:cubicBezTo>
                      <a:pt x="15" y="383"/>
                      <a:pt x="11" y="375"/>
                      <a:pt x="8" y="366"/>
                    </a:cubicBezTo>
                    <a:cubicBezTo>
                      <a:pt x="3" y="348"/>
                      <a:pt x="0" y="330"/>
                      <a:pt x="0" y="311"/>
                    </a:cubicBezTo>
                    <a:cubicBezTo>
                      <a:pt x="1" y="279"/>
                      <a:pt x="13" y="252"/>
                      <a:pt x="37" y="229"/>
                    </a:cubicBezTo>
                    <a:cubicBezTo>
                      <a:pt x="69" y="197"/>
                      <a:pt x="101" y="165"/>
                      <a:pt x="133" y="132"/>
                    </a:cubicBezTo>
                    <a:cubicBezTo>
                      <a:pt x="167" y="98"/>
                      <a:pt x="201" y="64"/>
                      <a:pt x="235" y="31"/>
                    </a:cubicBezTo>
                    <a:cubicBezTo>
                      <a:pt x="257" y="9"/>
                      <a:pt x="283" y="0"/>
                      <a:pt x="314" y="0"/>
                    </a:cubicBezTo>
                    <a:cubicBezTo>
                      <a:pt x="334" y="0"/>
                      <a:pt x="352" y="3"/>
                      <a:pt x="371" y="10"/>
                    </a:cubicBezTo>
                    <a:cubicBezTo>
                      <a:pt x="390" y="16"/>
                      <a:pt x="408" y="25"/>
                      <a:pt x="424" y="37"/>
                    </a:cubicBezTo>
                    <a:cubicBezTo>
                      <a:pt x="453" y="57"/>
                      <a:pt x="477" y="81"/>
                      <a:pt x="496" y="111"/>
                    </a:cubicBezTo>
                    <a:cubicBezTo>
                      <a:pt x="508" y="131"/>
                      <a:pt x="518" y="152"/>
                      <a:pt x="523" y="175"/>
                    </a:cubicBezTo>
                    <a:cubicBezTo>
                      <a:pt x="529" y="202"/>
                      <a:pt x="529" y="228"/>
                      <a:pt x="520" y="254"/>
                    </a:cubicBezTo>
                    <a:cubicBezTo>
                      <a:pt x="515" y="269"/>
                      <a:pt x="506" y="283"/>
                      <a:pt x="494" y="294"/>
                    </a:cubicBezTo>
                    <a:cubicBezTo>
                      <a:pt x="442" y="346"/>
                      <a:pt x="391" y="397"/>
                      <a:pt x="339" y="449"/>
                    </a:cubicBezTo>
                    <a:cubicBezTo>
                      <a:pt x="323" y="466"/>
                      <a:pt x="306" y="483"/>
                      <a:pt x="289" y="499"/>
                    </a:cubicBezTo>
                    <a:cubicBezTo>
                      <a:pt x="274" y="514"/>
                      <a:pt x="255" y="522"/>
                      <a:pt x="233" y="525"/>
                    </a:cubicBezTo>
                    <a:cubicBezTo>
                      <a:pt x="200" y="530"/>
                      <a:pt x="168" y="523"/>
                      <a:pt x="138" y="510"/>
                    </a:cubicBezTo>
                    <a:cubicBezTo>
                      <a:pt x="137" y="510"/>
                      <a:pt x="137" y="509"/>
                      <a:pt x="135" y="5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7">
                <a:extLst>
                  <a:ext uri="{FF2B5EF4-FFF2-40B4-BE49-F238E27FC236}">
                    <a16:creationId xmlns:a16="http://schemas.microsoft.com/office/drawing/2014/main" id="{77F36245-9721-4A5C-AD86-873DB27E7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880" y="4008664"/>
                <a:ext cx="1633538" cy="1660525"/>
              </a:xfrm>
              <a:custGeom>
                <a:avLst/>
                <a:gdLst>
                  <a:gd name="T0" fmla="*/ 509 w 530"/>
                  <a:gd name="T1" fmla="*/ 137 h 534"/>
                  <a:gd name="T2" fmla="*/ 518 w 530"/>
                  <a:gd name="T3" fmla="*/ 163 h 534"/>
                  <a:gd name="T4" fmla="*/ 526 w 530"/>
                  <a:gd name="T5" fmla="*/ 202 h 534"/>
                  <a:gd name="T6" fmla="*/ 487 w 530"/>
                  <a:gd name="T7" fmla="*/ 304 h 534"/>
                  <a:gd name="T8" fmla="*/ 392 w 530"/>
                  <a:gd name="T9" fmla="*/ 399 h 534"/>
                  <a:gd name="T10" fmla="*/ 321 w 530"/>
                  <a:gd name="T11" fmla="*/ 470 h 534"/>
                  <a:gd name="T12" fmla="*/ 289 w 530"/>
                  <a:gd name="T13" fmla="*/ 501 h 534"/>
                  <a:gd name="T14" fmla="*/ 231 w 530"/>
                  <a:gd name="T15" fmla="*/ 528 h 534"/>
                  <a:gd name="T16" fmla="*/ 115 w 530"/>
                  <a:gd name="T17" fmla="*/ 500 h 534"/>
                  <a:gd name="T18" fmla="*/ 27 w 530"/>
                  <a:gd name="T19" fmla="*/ 412 h 534"/>
                  <a:gd name="T20" fmla="*/ 0 w 530"/>
                  <a:gd name="T21" fmla="*/ 319 h 534"/>
                  <a:gd name="T22" fmla="*/ 36 w 530"/>
                  <a:gd name="T23" fmla="*/ 232 h 534"/>
                  <a:gd name="T24" fmla="*/ 142 w 530"/>
                  <a:gd name="T25" fmla="*/ 126 h 534"/>
                  <a:gd name="T26" fmla="*/ 237 w 530"/>
                  <a:gd name="T27" fmla="*/ 32 h 534"/>
                  <a:gd name="T28" fmla="*/ 298 w 530"/>
                  <a:gd name="T29" fmla="*/ 4 h 534"/>
                  <a:gd name="T30" fmla="*/ 388 w 530"/>
                  <a:gd name="T31" fmla="*/ 19 h 534"/>
                  <a:gd name="T32" fmla="*/ 390 w 530"/>
                  <a:gd name="T33" fmla="*/ 20 h 534"/>
                  <a:gd name="T34" fmla="*/ 391 w 530"/>
                  <a:gd name="T35" fmla="*/ 22 h 534"/>
                  <a:gd name="T36" fmla="*/ 374 w 530"/>
                  <a:gd name="T37" fmla="*/ 39 h 534"/>
                  <a:gd name="T38" fmla="*/ 323 w 530"/>
                  <a:gd name="T39" fmla="*/ 90 h 534"/>
                  <a:gd name="T40" fmla="*/ 315 w 530"/>
                  <a:gd name="T41" fmla="*/ 94 h 534"/>
                  <a:gd name="T42" fmla="*/ 296 w 530"/>
                  <a:gd name="T43" fmla="*/ 101 h 534"/>
                  <a:gd name="T44" fmla="*/ 97 w 530"/>
                  <a:gd name="T45" fmla="*/ 301 h 534"/>
                  <a:gd name="T46" fmla="*/ 91 w 530"/>
                  <a:gd name="T47" fmla="*/ 313 h 534"/>
                  <a:gd name="T48" fmla="*/ 97 w 530"/>
                  <a:gd name="T49" fmla="*/ 347 h 534"/>
                  <a:gd name="T50" fmla="*/ 169 w 530"/>
                  <a:gd name="T51" fmla="*/ 426 h 534"/>
                  <a:gd name="T52" fmla="*/ 208 w 530"/>
                  <a:gd name="T53" fmla="*/ 438 h 534"/>
                  <a:gd name="T54" fmla="*/ 231 w 530"/>
                  <a:gd name="T55" fmla="*/ 430 h 534"/>
                  <a:gd name="T56" fmla="*/ 428 w 530"/>
                  <a:gd name="T57" fmla="*/ 234 h 534"/>
                  <a:gd name="T58" fmla="*/ 435 w 530"/>
                  <a:gd name="T59" fmla="*/ 215 h 534"/>
                  <a:gd name="T60" fmla="*/ 439 w 530"/>
                  <a:gd name="T61" fmla="*/ 206 h 534"/>
                  <a:gd name="T62" fmla="*/ 505 w 530"/>
                  <a:gd name="T63" fmla="*/ 140 h 534"/>
                  <a:gd name="T64" fmla="*/ 509 w 530"/>
                  <a:gd name="T65" fmla="*/ 137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0" h="534">
                    <a:moveTo>
                      <a:pt x="509" y="137"/>
                    </a:moveTo>
                    <a:cubicBezTo>
                      <a:pt x="512" y="146"/>
                      <a:pt x="516" y="155"/>
                      <a:pt x="518" y="163"/>
                    </a:cubicBezTo>
                    <a:cubicBezTo>
                      <a:pt x="522" y="176"/>
                      <a:pt x="525" y="189"/>
                      <a:pt x="526" y="202"/>
                    </a:cubicBezTo>
                    <a:cubicBezTo>
                      <a:pt x="530" y="242"/>
                      <a:pt x="517" y="276"/>
                      <a:pt x="487" y="304"/>
                    </a:cubicBezTo>
                    <a:cubicBezTo>
                      <a:pt x="454" y="335"/>
                      <a:pt x="423" y="367"/>
                      <a:pt x="392" y="399"/>
                    </a:cubicBezTo>
                    <a:cubicBezTo>
                      <a:pt x="368" y="423"/>
                      <a:pt x="344" y="446"/>
                      <a:pt x="321" y="470"/>
                    </a:cubicBezTo>
                    <a:cubicBezTo>
                      <a:pt x="310" y="480"/>
                      <a:pt x="300" y="491"/>
                      <a:pt x="289" y="501"/>
                    </a:cubicBezTo>
                    <a:cubicBezTo>
                      <a:pt x="273" y="517"/>
                      <a:pt x="253" y="525"/>
                      <a:pt x="231" y="528"/>
                    </a:cubicBezTo>
                    <a:cubicBezTo>
                      <a:pt x="188" y="534"/>
                      <a:pt x="150" y="521"/>
                      <a:pt x="115" y="500"/>
                    </a:cubicBezTo>
                    <a:cubicBezTo>
                      <a:pt x="78" y="479"/>
                      <a:pt x="49" y="449"/>
                      <a:pt x="27" y="412"/>
                    </a:cubicBezTo>
                    <a:cubicBezTo>
                      <a:pt x="11" y="384"/>
                      <a:pt x="0" y="353"/>
                      <a:pt x="0" y="319"/>
                    </a:cubicBezTo>
                    <a:cubicBezTo>
                      <a:pt x="0" y="285"/>
                      <a:pt x="11" y="256"/>
                      <a:pt x="36" y="232"/>
                    </a:cubicBezTo>
                    <a:cubicBezTo>
                      <a:pt x="72" y="197"/>
                      <a:pt x="107" y="161"/>
                      <a:pt x="142" y="126"/>
                    </a:cubicBezTo>
                    <a:cubicBezTo>
                      <a:pt x="173" y="94"/>
                      <a:pt x="205" y="63"/>
                      <a:pt x="237" y="32"/>
                    </a:cubicBezTo>
                    <a:cubicBezTo>
                      <a:pt x="253" y="15"/>
                      <a:pt x="274" y="7"/>
                      <a:pt x="298" y="4"/>
                    </a:cubicBezTo>
                    <a:cubicBezTo>
                      <a:pt x="329" y="0"/>
                      <a:pt x="359" y="7"/>
                      <a:pt x="388" y="19"/>
                    </a:cubicBezTo>
                    <a:cubicBezTo>
                      <a:pt x="388" y="19"/>
                      <a:pt x="389" y="20"/>
                      <a:pt x="390" y="20"/>
                    </a:cubicBezTo>
                    <a:cubicBezTo>
                      <a:pt x="390" y="20"/>
                      <a:pt x="391" y="21"/>
                      <a:pt x="391" y="22"/>
                    </a:cubicBezTo>
                    <a:cubicBezTo>
                      <a:pt x="386" y="27"/>
                      <a:pt x="380" y="33"/>
                      <a:pt x="374" y="39"/>
                    </a:cubicBezTo>
                    <a:cubicBezTo>
                      <a:pt x="357" y="56"/>
                      <a:pt x="340" y="73"/>
                      <a:pt x="323" y="90"/>
                    </a:cubicBezTo>
                    <a:cubicBezTo>
                      <a:pt x="321" y="92"/>
                      <a:pt x="318" y="94"/>
                      <a:pt x="315" y="94"/>
                    </a:cubicBezTo>
                    <a:cubicBezTo>
                      <a:pt x="307" y="93"/>
                      <a:pt x="301" y="96"/>
                      <a:pt x="296" y="101"/>
                    </a:cubicBezTo>
                    <a:cubicBezTo>
                      <a:pt x="230" y="168"/>
                      <a:pt x="163" y="234"/>
                      <a:pt x="97" y="301"/>
                    </a:cubicBezTo>
                    <a:cubicBezTo>
                      <a:pt x="94" y="304"/>
                      <a:pt x="92" y="308"/>
                      <a:pt x="91" y="313"/>
                    </a:cubicBezTo>
                    <a:cubicBezTo>
                      <a:pt x="90" y="324"/>
                      <a:pt x="93" y="336"/>
                      <a:pt x="97" y="347"/>
                    </a:cubicBezTo>
                    <a:cubicBezTo>
                      <a:pt x="111" y="382"/>
                      <a:pt x="136" y="408"/>
                      <a:pt x="169" y="426"/>
                    </a:cubicBezTo>
                    <a:cubicBezTo>
                      <a:pt x="181" y="433"/>
                      <a:pt x="194" y="437"/>
                      <a:pt x="208" y="438"/>
                    </a:cubicBezTo>
                    <a:cubicBezTo>
                      <a:pt x="217" y="439"/>
                      <a:pt x="224" y="437"/>
                      <a:pt x="231" y="430"/>
                    </a:cubicBezTo>
                    <a:cubicBezTo>
                      <a:pt x="297" y="365"/>
                      <a:pt x="362" y="299"/>
                      <a:pt x="428" y="234"/>
                    </a:cubicBezTo>
                    <a:cubicBezTo>
                      <a:pt x="434" y="228"/>
                      <a:pt x="436" y="222"/>
                      <a:pt x="435" y="215"/>
                    </a:cubicBezTo>
                    <a:cubicBezTo>
                      <a:pt x="435" y="211"/>
                      <a:pt x="436" y="209"/>
                      <a:pt x="439" y="206"/>
                    </a:cubicBezTo>
                    <a:cubicBezTo>
                      <a:pt x="461" y="184"/>
                      <a:pt x="483" y="162"/>
                      <a:pt x="505" y="140"/>
                    </a:cubicBezTo>
                    <a:cubicBezTo>
                      <a:pt x="506" y="139"/>
                      <a:pt x="507" y="139"/>
                      <a:pt x="509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 8">
                <a:extLst>
                  <a:ext uri="{FF2B5EF4-FFF2-40B4-BE49-F238E27FC236}">
                    <a16:creationId xmlns:a16="http://schemas.microsoft.com/office/drawing/2014/main" id="{0F6207EB-4557-4C1E-BFE8-B59557AF7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293" y="3934052"/>
                <a:ext cx="808038" cy="823913"/>
              </a:xfrm>
              <a:custGeom>
                <a:avLst/>
                <a:gdLst>
                  <a:gd name="T0" fmla="*/ 215 w 262"/>
                  <a:gd name="T1" fmla="*/ 6 h 265"/>
                  <a:gd name="T2" fmla="*/ 205 w 262"/>
                  <a:gd name="T3" fmla="*/ 34 h 265"/>
                  <a:gd name="T4" fmla="*/ 243 w 262"/>
                  <a:gd name="T5" fmla="*/ 34 h 265"/>
                  <a:gd name="T6" fmla="*/ 241 w 262"/>
                  <a:gd name="T7" fmla="*/ 47 h 265"/>
                  <a:gd name="T8" fmla="*/ 246 w 262"/>
                  <a:gd name="T9" fmla="*/ 56 h 265"/>
                  <a:gd name="T10" fmla="*/ 250 w 262"/>
                  <a:gd name="T11" fmla="*/ 66 h 265"/>
                  <a:gd name="T12" fmla="*/ 240 w 262"/>
                  <a:gd name="T13" fmla="*/ 90 h 265"/>
                  <a:gd name="T14" fmla="*/ 259 w 262"/>
                  <a:gd name="T15" fmla="*/ 88 h 265"/>
                  <a:gd name="T16" fmla="*/ 258 w 262"/>
                  <a:gd name="T17" fmla="*/ 99 h 265"/>
                  <a:gd name="T18" fmla="*/ 109 w 262"/>
                  <a:gd name="T19" fmla="*/ 248 h 265"/>
                  <a:gd name="T20" fmla="*/ 61 w 262"/>
                  <a:gd name="T21" fmla="*/ 260 h 265"/>
                  <a:gd name="T22" fmla="*/ 8 w 262"/>
                  <a:gd name="T23" fmla="*/ 212 h 265"/>
                  <a:gd name="T24" fmla="*/ 10 w 262"/>
                  <a:gd name="T25" fmla="*/ 165 h 265"/>
                  <a:gd name="T26" fmla="*/ 30 w 262"/>
                  <a:gd name="T27" fmla="*/ 143 h 265"/>
                  <a:gd name="T28" fmla="*/ 170 w 262"/>
                  <a:gd name="T29" fmla="*/ 4 h 265"/>
                  <a:gd name="T30" fmla="*/ 182 w 262"/>
                  <a:gd name="T31" fmla="*/ 3 h 265"/>
                  <a:gd name="T32" fmla="*/ 184 w 262"/>
                  <a:gd name="T33" fmla="*/ 5 h 265"/>
                  <a:gd name="T34" fmla="*/ 202 w 262"/>
                  <a:gd name="T35" fmla="*/ 9 h 265"/>
                  <a:gd name="T36" fmla="*/ 215 w 262"/>
                  <a:gd name="T37" fmla="*/ 6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2" h="265">
                    <a:moveTo>
                      <a:pt x="215" y="6"/>
                    </a:moveTo>
                    <a:cubicBezTo>
                      <a:pt x="212" y="16"/>
                      <a:pt x="209" y="24"/>
                      <a:pt x="205" y="34"/>
                    </a:cubicBezTo>
                    <a:cubicBezTo>
                      <a:pt x="218" y="34"/>
                      <a:pt x="230" y="34"/>
                      <a:pt x="243" y="34"/>
                    </a:cubicBezTo>
                    <a:cubicBezTo>
                      <a:pt x="242" y="38"/>
                      <a:pt x="242" y="43"/>
                      <a:pt x="241" y="47"/>
                    </a:cubicBezTo>
                    <a:cubicBezTo>
                      <a:pt x="240" y="52"/>
                      <a:pt x="242" y="54"/>
                      <a:pt x="246" y="56"/>
                    </a:cubicBezTo>
                    <a:cubicBezTo>
                      <a:pt x="253" y="60"/>
                      <a:pt x="252" y="60"/>
                      <a:pt x="250" y="66"/>
                    </a:cubicBezTo>
                    <a:cubicBezTo>
                      <a:pt x="247" y="74"/>
                      <a:pt x="244" y="81"/>
                      <a:pt x="240" y="90"/>
                    </a:cubicBezTo>
                    <a:cubicBezTo>
                      <a:pt x="247" y="89"/>
                      <a:pt x="253" y="89"/>
                      <a:pt x="259" y="88"/>
                    </a:cubicBezTo>
                    <a:cubicBezTo>
                      <a:pt x="262" y="92"/>
                      <a:pt x="261" y="95"/>
                      <a:pt x="258" y="99"/>
                    </a:cubicBezTo>
                    <a:cubicBezTo>
                      <a:pt x="208" y="149"/>
                      <a:pt x="158" y="198"/>
                      <a:pt x="109" y="248"/>
                    </a:cubicBezTo>
                    <a:cubicBezTo>
                      <a:pt x="95" y="262"/>
                      <a:pt x="79" y="265"/>
                      <a:pt x="61" y="260"/>
                    </a:cubicBezTo>
                    <a:cubicBezTo>
                      <a:pt x="36" y="253"/>
                      <a:pt x="18" y="236"/>
                      <a:pt x="8" y="212"/>
                    </a:cubicBezTo>
                    <a:cubicBezTo>
                      <a:pt x="1" y="196"/>
                      <a:pt x="0" y="180"/>
                      <a:pt x="10" y="165"/>
                    </a:cubicBezTo>
                    <a:cubicBezTo>
                      <a:pt x="15" y="157"/>
                      <a:pt x="23" y="150"/>
                      <a:pt x="30" y="143"/>
                    </a:cubicBezTo>
                    <a:cubicBezTo>
                      <a:pt x="77" y="97"/>
                      <a:pt x="123" y="50"/>
                      <a:pt x="170" y="4"/>
                    </a:cubicBezTo>
                    <a:cubicBezTo>
                      <a:pt x="174" y="0"/>
                      <a:pt x="176" y="0"/>
                      <a:pt x="182" y="3"/>
                    </a:cubicBezTo>
                    <a:cubicBezTo>
                      <a:pt x="182" y="4"/>
                      <a:pt x="184" y="4"/>
                      <a:pt x="184" y="5"/>
                    </a:cubicBezTo>
                    <a:cubicBezTo>
                      <a:pt x="189" y="12"/>
                      <a:pt x="195" y="12"/>
                      <a:pt x="202" y="9"/>
                    </a:cubicBezTo>
                    <a:cubicBezTo>
                      <a:pt x="206" y="8"/>
                      <a:pt x="210" y="7"/>
                      <a:pt x="2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 9">
                <a:extLst>
                  <a:ext uri="{FF2B5EF4-FFF2-40B4-BE49-F238E27FC236}">
                    <a16:creationId xmlns:a16="http://schemas.microsoft.com/office/drawing/2014/main" id="{EBEF28AF-CFEA-47CD-B2CB-E274F1713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143" y="3145064"/>
                <a:ext cx="768350" cy="788988"/>
              </a:xfrm>
              <a:custGeom>
                <a:avLst/>
                <a:gdLst>
                  <a:gd name="T0" fmla="*/ 87 w 249"/>
                  <a:gd name="T1" fmla="*/ 254 h 254"/>
                  <a:gd name="T2" fmla="*/ 86 w 249"/>
                  <a:gd name="T3" fmla="*/ 247 h 254"/>
                  <a:gd name="T4" fmla="*/ 66 w 249"/>
                  <a:gd name="T5" fmla="*/ 249 h 254"/>
                  <a:gd name="T6" fmla="*/ 75 w 249"/>
                  <a:gd name="T7" fmla="*/ 227 h 254"/>
                  <a:gd name="T8" fmla="*/ 75 w 249"/>
                  <a:gd name="T9" fmla="*/ 226 h 254"/>
                  <a:gd name="T10" fmla="*/ 71 w 249"/>
                  <a:gd name="T11" fmla="*/ 215 h 254"/>
                  <a:gd name="T12" fmla="*/ 67 w 249"/>
                  <a:gd name="T13" fmla="*/ 206 h 254"/>
                  <a:gd name="T14" fmla="*/ 68 w 249"/>
                  <a:gd name="T15" fmla="*/ 193 h 254"/>
                  <a:gd name="T16" fmla="*/ 31 w 249"/>
                  <a:gd name="T17" fmla="*/ 193 h 254"/>
                  <a:gd name="T18" fmla="*/ 40 w 249"/>
                  <a:gd name="T19" fmla="*/ 165 h 254"/>
                  <a:gd name="T20" fmla="*/ 25 w 249"/>
                  <a:gd name="T21" fmla="*/ 169 h 254"/>
                  <a:gd name="T22" fmla="*/ 12 w 249"/>
                  <a:gd name="T23" fmla="*/ 166 h 254"/>
                  <a:gd name="T24" fmla="*/ 0 w 249"/>
                  <a:gd name="T25" fmla="*/ 158 h 254"/>
                  <a:gd name="T26" fmla="*/ 15 w 249"/>
                  <a:gd name="T27" fmla="*/ 144 h 254"/>
                  <a:gd name="T28" fmla="*/ 116 w 249"/>
                  <a:gd name="T29" fmla="*/ 41 h 254"/>
                  <a:gd name="T30" fmla="*/ 143 w 249"/>
                  <a:gd name="T31" fmla="*/ 14 h 254"/>
                  <a:gd name="T32" fmla="*/ 188 w 249"/>
                  <a:gd name="T33" fmla="*/ 4 h 254"/>
                  <a:gd name="T34" fmla="*/ 228 w 249"/>
                  <a:gd name="T35" fmla="*/ 30 h 254"/>
                  <a:gd name="T36" fmla="*/ 246 w 249"/>
                  <a:gd name="T37" fmla="*/ 85 h 254"/>
                  <a:gd name="T38" fmla="*/ 235 w 249"/>
                  <a:gd name="T39" fmla="*/ 106 h 254"/>
                  <a:gd name="T40" fmla="*/ 140 w 249"/>
                  <a:gd name="T41" fmla="*/ 201 h 254"/>
                  <a:gd name="T42" fmla="*/ 90 w 249"/>
                  <a:gd name="T43" fmla="*/ 251 h 254"/>
                  <a:gd name="T44" fmla="*/ 87 w 249"/>
                  <a:gd name="T4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9" h="254">
                    <a:moveTo>
                      <a:pt x="87" y="254"/>
                    </a:moveTo>
                    <a:cubicBezTo>
                      <a:pt x="87" y="251"/>
                      <a:pt x="86" y="249"/>
                      <a:pt x="86" y="247"/>
                    </a:cubicBezTo>
                    <a:cubicBezTo>
                      <a:pt x="80" y="248"/>
                      <a:pt x="73" y="248"/>
                      <a:pt x="66" y="249"/>
                    </a:cubicBezTo>
                    <a:cubicBezTo>
                      <a:pt x="69" y="241"/>
                      <a:pt x="72" y="234"/>
                      <a:pt x="75" y="227"/>
                    </a:cubicBezTo>
                    <a:cubicBezTo>
                      <a:pt x="75" y="227"/>
                      <a:pt x="75" y="227"/>
                      <a:pt x="75" y="226"/>
                    </a:cubicBezTo>
                    <a:cubicBezTo>
                      <a:pt x="78" y="219"/>
                      <a:pt x="78" y="219"/>
                      <a:pt x="71" y="215"/>
                    </a:cubicBezTo>
                    <a:cubicBezTo>
                      <a:pt x="67" y="213"/>
                      <a:pt x="66" y="211"/>
                      <a:pt x="67" y="206"/>
                    </a:cubicBezTo>
                    <a:cubicBezTo>
                      <a:pt x="68" y="202"/>
                      <a:pt x="68" y="197"/>
                      <a:pt x="68" y="193"/>
                    </a:cubicBezTo>
                    <a:cubicBezTo>
                      <a:pt x="56" y="193"/>
                      <a:pt x="44" y="193"/>
                      <a:pt x="31" y="193"/>
                    </a:cubicBezTo>
                    <a:cubicBezTo>
                      <a:pt x="34" y="183"/>
                      <a:pt x="37" y="175"/>
                      <a:pt x="40" y="165"/>
                    </a:cubicBezTo>
                    <a:cubicBezTo>
                      <a:pt x="35" y="167"/>
                      <a:pt x="30" y="167"/>
                      <a:pt x="25" y="169"/>
                    </a:cubicBezTo>
                    <a:cubicBezTo>
                      <a:pt x="20" y="170"/>
                      <a:pt x="16" y="170"/>
                      <a:pt x="12" y="166"/>
                    </a:cubicBezTo>
                    <a:cubicBezTo>
                      <a:pt x="8" y="163"/>
                      <a:pt x="4" y="161"/>
                      <a:pt x="0" y="158"/>
                    </a:cubicBezTo>
                    <a:cubicBezTo>
                      <a:pt x="5" y="153"/>
                      <a:pt x="10" y="149"/>
                      <a:pt x="15" y="144"/>
                    </a:cubicBezTo>
                    <a:cubicBezTo>
                      <a:pt x="49" y="109"/>
                      <a:pt x="83" y="75"/>
                      <a:pt x="116" y="41"/>
                    </a:cubicBezTo>
                    <a:cubicBezTo>
                      <a:pt x="125" y="32"/>
                      <a:pt x="134" y="23"/>
                      <a:pt x="143" y="14"/>
                    </a:cubicBezTo>
                    <a:cubicBezTo>
                      <a:pt x="156" y="2"/>
                      <a:pt x="172" y="0"/>
                      <a:pt x="188" y="4"/>
                    </a:cubicBezTo>
                    <a:cubicBezTo>
                      <a:pt x="204" y="9"/>
                      <a:pt x="218" y="18"/>
                      <a:pt x="228" y="30"/>
                    </a:cubicBezTo>
                    <a:cubicBezTo>
                      <a:pt x="242" y="46"/>
                      <a:pt x="249" y="64"/>
                      <a:pt x="246" y="85"/>
                    </a:cubicBezTo>
                    <a:cubicBezTo>
                      <a:pt x="245" y="93"/>
                      <a:pt x="241" y="100"/>
                      <a:pt x="235" y="106"/>
                    </a:cubicBezTo>
                    <a:cubicBezTo>
                      <a:pt x="203" y="138"/>
                      <a:pt x="172" y="169"/>
                      <a:pt x="140" y="201"/>
                    </a:cubicBezTo>
                    <a:cubicBezTo>
                      <a:pt x="124" y="218"/>
                      <a:pt x="107" y="234"/>
                      <a:pt x="90" y="251"/>
                    </a:cubicBezTo>
                    <a:cubicBezTo>
                      <a:pt x="90" y="252"/>
                      <a:pt x="89" y="253"/>
                      <a:pt x="87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 10">
                <a:extLst>
                  <a:ext uri="{FF2B5EF4-FFF2-40B4-BE49-F238E27FC236}">
                    <a16:creationId xmlns:a16="http://schemas.microsoft.com/office/drawing/2014/main" id="{38519E02-3653-4B58-920B-A8D9017AF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130" y="4267427"/>
                <a:ext cx="454025" cy="454025"/>
              </a:xfrm>
              <a:custGeom>
                <a:avLst/>
                <a:gdLst>
                  <a:gd name="T0" fmla="*/ 19 w 147"/>
                  <a:gd name="T1" fmla="*/ 0 h 146"/>
                  <a:gd name="T2" fmla="*/ 31 w 147"/>
                  <a:gd name="T3" fmla="*/ 6 h 146"/>
                  <a:gd name="T4" fmla="*/ 140 w 147"/>
                  <a:gd name="T5" fmla="*/ 115 h 146"/>
                  <a:gd name="T6" fmla="*/ 145 w 147"/>
                  <a:gd name="T7" fmla="*/ 133 h 146"/>
                  <a:gd name="T8" fmla="*/ 132 w 147"/>
                  <a:gd name="T9" fmla="*/ 145 h 146"/>
                  <a:gd name="T10" fmla="*/ 115 w 147"/>
                  <a:gd name="T11" fmla="*/ 139 h 146"/>
                  <a:gd name="T12" fmla="*/ 18 w 147"/>
                  <a:gd name="T13" fmla="*/ 42 h 146"/>
                  <a:gd name="T14" fmla="*/ 6 w 147"/>
                  <a:gd name="T15" fmla="*/ 30 h 146"/>
                  <a:gd name="T16" fmla="*/ 3 w 147"/>
                  <a:gd name="T17" fmla="*/ 11 h 146"/>
                  <a:gd name="T18" fmla="*/ 19 w 147"/>
                  <a:gd name="T19" fmla="*/ 1 h 146"/>
                  <a:gd name="T20" fmla="*/ 19 w 147"/>
                  <a:gd name="T2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7" h="146">
                    <a:moveTo>
                      <a:pt x="19" y="0"/>
                    </a:moveTo>
                    <a:cubicBezTo>
                      <a:pt x="23" y="2"/>
                      <a:pt x="28" y="3"/>
                      <a:pt x="31" y="6"/>
                    </a:cubicBezTo>
                    <a:cubicBezTo>
                      <a:pt x="67" y="42"/>
                      <a:pt x="104" y="79"/>
                      <a:pt x="140" y="115"/>
                    </a:cubicBezTo>
                    <a:cubicBezTo>
                      <a:pt x="145" y="120"/>
                      <a:pt x="147" y="126"/>
                      <a:pt x="145" y="133"/>
                    </a:cubicBezTo>
                    <a:cubicBezTo>
                      <a:pt x="143" y="139"/>
                      <a:pt x="138" y="143"/>
                      <a:pt x="132" y="145"/>
                    </a:cubicBezTo>
                    <a:cubicBezTo>
                      <a:pt x="125" y="146"/>
                      <a:pt x="120" y="143"/>
                      <a:pt x="115" y="139"/>
                    </a:cubicBezTo>
                    <a:cubicBezTo>
                      <a:pt x="83" y="107"/>
                      <a:pt x="51" y="74"/>
                      <a:pt x="18" y="42"/>
                    </a:cubicBezTo>
                    <a:cubicBezTo>
                      <a:pt x="14" y="38"/>
                      <a:pt x="10" y="34"/>
                      <a:pt x="6" y="30"/>
                    </a:cubicBezTo>
                    <a:cubicBezTo>
                      <a:pt x="1" y="24"/>
                      <a:pt x="0" y="18"/>
                      <a:pt x="3" y="11"/>
                    </a:cubicBezTo>
                    <a:cubicBezTo>
                      <a:pt x="6" y="4"/>
                      <a:pt x="11" y="1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reeform 11">
                <a:extLst>
                  <a:ext uri="{FF2B5EF4-FFF2-40B4-BE49-F238E27FC236}">
                    <a16:creationId xmlns:a16="http://schemas.microsoft.com/office/drawing/2014/main" id="{8C23A0B5-02CC-46C1-93A3-4C415E9DA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043" y="3530827"/>
                <a:ext cx="576263" cy="244475"/>
              </a:xfrm>
              <a:custGeom>
                <a:avLst/>
                <a:gdLst>
                  <a:gd name="T0" fmla="*/ 0 w 187"/>
                  <a:gd name="T1" fmla="*/ 19 h 79"/>
                  <a:gd name="T2" fmla="*/ 23 w 187"/>
                  <a:gd name="T3" fmla="*/ 3 h 79"/>
                  <a:gd name="T4" fmla="*/ 108 w 187"/>
                  <a:gd name="T5" fmla="*/ 26 h 79"/>
                  <a:gd name="T6" fmla="*/ 173 w 187"/>
                  <a:gd name="T7" fmla="*/ 43 h 79"/>
                  <a:gd name="T8" fmla="*/ 185 w 187"/>
                  <a:gd name="T9" fmla="*/ 63 h 79"/>
                  <a:gd name="T10" fmla="*/ 164 w 187"/>
                  <a:gd name="T11" fmla="*/ 76 h 79"/>
                  <a:gd name="T12" fmla="*/ 106 w 187"/>
                  <a:gd name="T13" fmla="*/ 61 h 79"/>
                  <a:gd name="T14" fmla="*/ 19 w 187"/>
                  <a:gd name="T15" fmla="*/ 37 h 79"/>
                  <a:gd name="T16" fmla="*/ 3 w 187"/>
                  <a:gd name="T17" fmla="*/ 27 h 79"/>
                  <a:gd name="T18" fmla="*/ 0 w 187"/>
                  <a:gd name="T19" fmla="*/ 1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7" h="79">
                    <a:moveTo>
                      <a:pt x="0" y="19"/>
                    </a:moveTo>
                    <a:cubicBezTo>
                      <a:pt x="1" y="8"/>
                      <a:pt x="12" y="0"/>
                      <a:pt x="23" y="3"/>
                    </a:cubicBezTo>
                    <a:cubicBezTo>
                      <a:pt x="52" y="11"/>
                      <a:pt x="80" y="18"/>
                      <a:pt x="108" y="26"/>
                    </a:cubicBezTo>
                    <a:cubicBezTo>
                      <a:pt x="130" y="32"/>
                      <a:pt x="151" y="37"/>
                      <a:pt x="173" y="43"/>
                    </a:cubicBezTo>
                    <a:cubicBezTo>
                      <a:pt x="181" y="45"/>
                      <a:pt x="187" y="55"/>
                      <a:pt x="185" y="63"/>
                    </a:cubicBezTo>
                    <a:cubicBezTo>
                      <a:pt x="182" y="73"/>
                      <a:pt x="173" y="79"/>
                      <a:pt x="164" y="76"/>
                    </a:cubicBezTo>
                    <a:cubicBezTo>
                      <a:pt x="145" y="71"/>
                      <a:pt x="125" y="66"/>
                      <a:pt x="106" y="61"/>
                    </a:cubicBezTo>
                    <a:cubicBezTo>
                      <a:pt x="77" y="53"/>
                      <a:pt x="48" y="45"/>
                      <a:pt x="19" y="37"/>
                    </a:cubicBezTo>
                    <a:cubicBezTo>
                      <a:pt x="12" y="36"/>
                      <a:pt x="6" y="34"/>
                      <a:pt x="3" y="27"/>
                    </a:cubicBezTo>
                    <a:cubicBezTo>
                      <a:pt x="1" y="25"/>
                      <a:pt x="1" y="2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Freeform 12">
                <a:extLst>
                  <a:ext uri="{FF2B5EF4-FFF2-40B4-BE49-F238E27FC236}">
                    <a16:creationId xmlns:a16="http://schemas.microsoft.com/office/drawing/2014/main" id="{700B5E77-9895-41A7-B85D-9F6628BF0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3018" y="4400777"/>
                <a:ext cx="236538" cy="584200"/>
              </a:xfrm>
              <a:custGeom>
                <a:avLst/>
                <a:gdLst>
                  <a:gd name="T0" fmla="*/ 77 w 77"/>
                  <a:gd name="T1" fmla="*/ 170 h 188"/>
                  <a:gd name="T2" fmla="*/ 64 w 77"/>
                  <a:gd name="T3" fmla="*/ 186 h 188"/>
                  <a:gd name="T4" fmla="*/ 44 w 77"/>
                  <a:gd name="T5" fmla="*/ 176 h 188"/>
                  <a:gd name="T6" fmla="*/ 36 w 77"/>
                  <a:gd name="T7" fmla="*/ 149 h 188"/>
                  <a:gd name="T8" fmla="*/ 26 w 77"/>
                  <a:gd name="T9" fmla="*/ 109 h 188"/>
                  <a:gd name="T10" fmla="*/ 7 w 77"/>
                  <a:gd name="T11" fmla="*/ 39 h 188"/>
                  <a:gd name="T12" fmla="*/ 3 w 77"/>
                  <a:gd name="T13" fmla="*/ 26 h 188"/>
                  <a:gd name="T14" fmla="*/ 16 w 77"/>
                  <a:gd name="T15" fmla="*/ 2 h 188"/>
                  <a:gd name="T16" fmla="*/ 36 w 77"/>
                  <a:gd name="T17" fmla="*/ 17 h 188"/>
                  <a:gd name="T18" fmla="*/ 50 w 77"/>
                  <a:gd name="T19" fmla="*/ 66 h 188"/>
                  <a:gd name="T20" fmla="*/ 68 w 77"/>
                  <a:gd name="T21" fmla="*/ 135 h 188"/>
                  <a:gd name="T22" fmla="*/ 75 w 77"/>
                  <a:gd name="T23" fmla="*/ 162 h 188"/>
                  <a:gd name="T24" fmla="*/ 77 w 77"/>
                  <a:gd name="T25" fmla="*/ 17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88">
                    <a:moveTo>
                      <a:pt x="77" y="170"/>
                    </a:moveTo>
                    <a:cubicBezTo>
                      <a:pt x="76" y="177"/>
                      <a:pt x="71" y="185"/>
                      <a:pt x="64" y="186"/>
                    </a:cubicBezTo>
                    <a:cubicBezTo>
                      <a:pt x="56" y="188"/>
                      <a:pt x="47" y="184"/>
                      <a:pt x="44" y="176"/>
                    </a:cubicBezTo>
                    <a:cubicBezTo>
                      <a:pt x="41" y="167"/>
                      <a:pt x="39" y="158"/>
                      <a:pt x="36" y="149"/>
                    </a:cubicBezTo>
                    <a:cubicBezTo>
                      <a:pt x="33" y="136"/>
                      <a:pt x="29" y="123"/>
                      <a:pt x="26" y="109"/>
                    </a:cubicBezTo>
                    <a:cubicBezTo>
                      <a:pt x="20" y="86"/>
                      <a:pt x="13" y="62"/>
                      <a:pt x="7" y="39"/>
                    </a:cubicBezTo>
                    <a:cubicBezTo>
                      <a:pt x="6" y="34"/>
                      <a:pt x="5" y="30"/>
                      <a:pt x="3" y="26"/>
                    </a:cubicBezTo>
                    <a:cubicBezTo>
                      <a:pt x="0" y="15"/>
                      <a:pt x="5" y="5"/>
                      <a:pt x="16" y="2"/>
                    </a:cubicBezTo>
                    <a:cubicBezTo>
                      <a:pt x="23" y="0"/>
                      <a:pt x="34" y="6"/>
                      <a:pt x="36" y="17"/>
                    </a:cubicBezTo>
                    <a:cubicBezTo>
                      <a:pt x="40" y="33"/>
                      <a:pt x="45" y="50"/>
                      <a:pt x="50" y="66"/>
                    </a:cubicBezTo>
                    <a:cubicBezTo>
                      <a:pt x="56" y="89"/>
                      <a:pt x="62" y="112"/>
                      <a:pt x="68" y="135"/>
                    </a:cubicBezTo>
                    <a:cubicBezTo>
                      <a:pt x="70" y="144"/>
                      <a:pt x="73" y="153"/>
                      <a:pt x="75" y="162"/>
                    </a:cubicBezTo>
                    <a:cubicBezTo>
                      <a:pt x="76" y="165"/>
                      <a:pt x="76" y="167"/>
                      <a:pt x="77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 13">
                <a:extLst>
                  <a:ext uri="{FF2B5EF4-FFF2-40B4-BE49-F238E27FC236}">
                    <a16:creationId xmlns:a16="http://schemas.microsoft.com/office/drawing/2014/main" id="{157FEB31-CD4C-4994-AABE-9ED9DA0BA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655" y="4127727"/>
                <a:ext cx="576263" cy="234950"/>
              </a:xfrm>
              <a:custGeom>
                <a:avLst/>
                <a:gdLst>
                  <a:gd name="T0" fmla="*/ 169 w 187"/>
                  <a:gd name="T1" fmla="*/ 76 h 76"/>
                  <a:gd name="T2" fmla="*/ 152 w 187"/>
                  <a:gd name="T3" fmla="*/ 72 h 76"/>
                  <a:gd name="T4" fmla="*/ 92 w 187"/>
                  <a:gd name="T5" fmla="*/ 56 h 76"/>
                  <a:gd name="T6" fmla="*/ 14 w 187"/>
                  <a:gd name="T7" fmla="*/ 35 h 76"/>
                  <a:gd name="T8" fmla="*/ 2 w 187"/>
                  <a:gd name="T9" fmla="*/ 15 h 76"/>
                  <a:gd name="T10" fmla="*/ 23 w 187"/>
                  <a:gd name="T11" fmla="*/ 2 h 76"/>
                  <a:gd name="T12" fmla="*/ 68 w 187"/>
                  <a:gd name="T13" fmla="*/ 14 h 76"/>
                  <a:gd name="T14" fmla="*/ 137 w 187"/>
                  <a:gd name="T15" fmla="*/ 32 h 76"/>
                  <a:gd name="T16" fmla="*/ 174 w 187"/>
                  <a:gd name="T17" fmla="*/ 43 h 76"/>
                  <a:gd name="T18" fmla="*/ 186 w 187"/>
                  <a:gd name="T19" fmla="*/ 56 h 76"/>
                  <a:gd name="T20" fmla="*/ 177 w 187"/>
                  <a:gd name="T21" fmla="*/ 74 h 76"/>
                  <a:gd name="T22" fmla="*/ 169 w 187"/>
                  <a:gd name="T2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7" h="76">
                    <a:moveTo>
                      <a:pt x="169" y="76"/>
                    </a:moveTo>
                    <a:cubicBezTo>
                      <a:pt x="163" y="75"/>
                      <a:pt x="158" y="74"/>
                      <a:pt x="152" y="72"/>
                    </a:cubicBezTo>
                    <a:cubicBezTo>
                      <a:pt x="132" y="67"/>
                      <a:pt x="112" y="61"/>
                      <a:pt x="92" y="56"/>
                    </a:cubicBezTo>
                    <a:cubicBezTo>
                      <a:pt x="66" y="49"/>
                      <a:pt x="40" y="42"/>
                      <a:pt x="14" y="35"/>
                    </a:cubicBezTo>
                    <a:cubicBezTo>
                      <a:pt x="6" y="33"/>
                      <a:pt x="0" y="23"/>
                      <a:pt x="2" y="15"/>
                    </a:cubicBezTo>
                    <a:cubicBezTo>
                      <a:pt x="4" y="6"/>
                      <a:pt x="14" y="0"/>
                      <a:pt x="23" y="2"/>
                    </a:cubicBezTo>
                    <a:cubicBezTo>
                      <a:pt x="38" y="6"/>
                      <a:pt x="53" y="10"/>
                      <a:pt x="68" y="14"/>
                    </a:cubicBezTo>
                    <a:cubicBezTo>
                      <a:pt x="91" y="20"/>
                      <a:pt x="114" y="26"/>
                      <a:pt x="137" y="32"/>
                    </a:cubicBezTo>
                    <a:cubicBezTo>
                      <a:pt x="149" y="36"/>
                      <a:pt x="162" y="39"/>
                      <a:pt x="174" y="43"/>
                    </a:cubicBezTo>
                    <a:cubicBezTo>
                      <a:pt x="181" y="45"/>
                      <a:pt x="185" y="49"/>
                      <a:pt x="186" y="56"/>
                    </a:cubicBezTo>
                    <a:cubicBezTo>
                      <a:pt x="187" y="64"/>
                      <a:pt x="184" y="70"/>
                      <a:pt x="177" y="74"/>
                    </a:cubicBezTo>
                    <a:cubicBezTo>
                      <a:pt x="174" y="75"/>
                      <a:pt x="171" y="76"/>
                      <a:pt x="169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 14">
                <a:extLst>
                  <a:ext uri="{FF2B5EF4-FFF2-40B4-BE49-F238E27FC236}">
                    <a16:creationId xmlns:a16="http://schemas.microsoft.com/office/drawing/2014/main" id="{66E29811-C3A0-4C15-B39F-3B0B9C5A2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405" y="2914877"/>
                <a:ext cx="233363" cy="584200"/>
              </a:xfrm>
              <a:custGeom>
                <a:avLst/>
                <a:gdLst>
                  <a:gd name="T0" fmla="*/ 0 w 76"/>
                  <a:gd name="T1" fmla="*/ 19 h 188"/>
                  <a:gd name="T2" fmla="*/ 13 w 76"/>
                  <a:gd name="T3" fmla="*/ 2 h 188"/>
                  <a:gd name="T4" fmla="*/ 32 w 76"/>
                  <a:gd name="T5" fmla="*/ 12 h 188"/>
                  <a:gd name="T6" fmla="*/ 42 w 76"/>
                  <a:gd name="T7" fmla="*/ 45 h 188"/>
                  <a:gd name="T8" fmla="*/ 61 w 76"/>
                  <a:gd name="T9" fmla="*/ 118 h 188"/>
                  <a:gd name="T10" fmla="*/ 73 w 76"/>
                  <a:gd name="T11" fmla="*/ 163 h 188"/>
                  <a:gd name="T12" fmla="*/ 62 w 76"/>
                  <a:gd name="T13" fmla="*/ 186 h 188"/>
                  <a:gd name="T14" fmla="*/ 40 w 76"/>
                  <a:gd name="T15" fmla="*/ 172 h 188"/>
                  <a:gd name="T16" fmla="*/ 27 w 76"/>
                  <a:gd name="T17" fmla="*/ 123 h 188"/>
                  <a:gd name="T18" fmla="*/ 12 w 76"/>
                  <a:gd name="T19" fmla="*/ 64 h 188"/>
                  <a:gd name="T20" fmla="*/ 1 w 76"/>
                  <a:gd name="T21" fmla="*/ 27 h 188"/>
                  <a:gd name="T22" fmla="*/ 0 w 76"/>
                  <a:gd name="T23" fmla="*/ 1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188">
                    <a:moveTo>
                      <a:pt x="0" y="19"/>
                    </a:moveTo>
                    <a:cubicBezTo>
                      <a:pt x="0" y="11"/>
                      <a:pt x="6" y="4"/>
                      <a:pt x="13" y="2"/>
                    </a:cubicBezTo>
                    <a:cubicBezTo>
                      <a:pt x="21" y="0"/>
                      <a:pt x="30" y="4"/>
                      <a:pt x="32" y="12"/>
                    </a:cubicBezTo>
                    <a:cubicBezTo>
                      <a:pt x="36" y="23"/>
                      <a:pt x="39" y="34"/>
                      <a:pt x="42" y="45"/>
                    </a:cubicBezTo>
                    <a:cubicBezTo>
                      <a:pt x="48" y="69"/>
                      <a:pt x="55" y="93"/>
                      <a:pt x="61" y="118"/>
                    </a:cubicBezTo>
                    <a:cubicBezTo>
                      <a:pt x="65" y="133"/>
                      <a:pt x="69" y="148"/>
                      <a:pt x="73" y="163"/>
                    </a:cubicBezTo>
                    <a:cubicBezTo>
                      <a:pt x="76" y="173"/>
                      <a:pt x="71" y="183"/>
                      <a:pt x="62" y="186"/>
                    </a:cubicBezTo>
                    <a:cubicBezTo>
                      <a:pt x="52" y="188"/>
                      <a:pt x="43" y="182"/>
                      <a:pt x="40" y="172"/>
                    </a:cubicBezTo>
                    <a:cubicBezTo>
                      <a:pt x="36" y="155"/>
                      <a:pt x="31" y="139"/>
                      <a:pt x="27" y="123"/>
                    </a:cubicBezTo>
                    <a:cubicBezTo>
                      <a:pt x="22" y="103"/>
                      <a:pt x="17" y="84"/>
                      <a:pt x="12" y="64"/>
                    </a:cubicBezTo>
                    <a:cubicBezTo>
                      <a:pt x="8" y="52"/>
                      <a:pt x="5" y="39"/>
                      <a:pt x="1" y="27"/>
                    </a:cubicBezTo>
                    <a:cubicBezTo>
                      <a:pt x="1" y="24"/>
                      <a:pt x="0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15">
                <a:extLst>
                  <a:ext uri="{FF2B5EF4-FFF2-40B4-BE49-F238E27FC236}">
                    <a16:creationId xmlns:a16="http://schemas.microsoft.com/office/drawing/2014/main" id="{71CD4A39-EAE7-4012-90AB-B19C3A135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3218" y="3179989"/>
                <a:ext cx="452438" cy="458788"/>
              </a:xfrm>
              <a:custGeom>
                <a:avLst/>
                <a:gdLst>
                  <a:gd name="T0" fmla="*/ 20 w 147"/>
                  <a:gd name="T1" fmla="*/ 0 h 148"/>
                  <a:gd name="T2" fmla="*/ 32 w 147"/>
                  <a:gd name="T3" fmla="*/ 7 h 148"/>
                  <a:gd name="T4" fmla="*/ 140 w 147"/>
                  <a:gd name="T5" fmla="*/ 116 h 148"/>
                  <a:gd name="T6" fmla="*/ 144 w 147"/>
                  <a:gd name="T7" fmla="*/ 137 h 148"/>
                  <a:gd name="T8" fmla="*/ 123 w 147"/>
                  <a:gd name="T9" fmla="*/ 144 h 148"/>
                  <a:gd name="T10" fmla="*/ 111 w 147"/>
                  <a:gd name="T11" fmla="*/ 135 h 148"/>
                  <a:gd name="T12" fmla="*/ 8 w 147"/>
                  <a:gd name="T13" fmla="*/ 32 h 148"/>
                  <a:gd name="T14" fmla="*/ 3 w 147"/>
                  <a:gd name="T15" fmla="*/ 12 h 148"/>
                  <a:gd name="T16" fmla="*/ 19 w 147"/>
                  <a:gd name="T17" fmla="*/ 1 h 148"/>
                  <a:gd name="T18" fmla="*/ 20 w 147"/>
                  <a:gd name="T19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7" h="148">
                    <a:moveTo>
                      <a:pt x="20" y="0"/>
                    </a:moveTo>
                    <a:cubicBezTo>
                      <a:pt x="24" y="2"/>
                      <a:pt x="29" y="4"/>
                      <a:pt x="32" y="7"/>
                    </a:cubicBezTo>
                    <a:cubicBezTo>
                      <a:pt x="68" y="43"/>
                      <a:pt x="104" y="79"/>
                      <a:pt x="140" y="116"/>
                    </a:cubicBezTo>
                    <a:cubicBezTo>
                      <a:pt x="147" y="122"/>
                      <a:pt x="147" y="132"/>
                      <a:pt x="144" y="137"/>
                    </a:cubicBezTo>
                    <a:cubicBezTo>
                      <a:pt x="139" y="144"/>
                      <a:pt x="131" y="148"/>
                      <a:pt x="123" y="144"/>
                    </a:cubicBezTo>
                    <a:cubicBezTo>
                      <a:pt x="118" y="142"/>
                      <a:pt x="115" y="138"/>
                      <a:pt x="111" y="135"/>
                    </a:cubicBezTo>
                    <a:cubicBezTo>
                      <a:pt x="77" y="100"/>
                      <a:pt x="42" y="66"/>
                      <a:pt x="8" y="32"/>
                    </a:cubicBezTo>
                    <a:cubicBezTo>
                      <a:pt x="3" y="26"/>
                      <a:pt x="0" y="20"/>
                      <a:pt x="3" y="12"/>
                    </a:cubicBezTo>
                    <a:cubicBezTo>
                      <a:pt x="6" y="6"/>
                      <a:pt x="12" y="1"/>
                      <a:pt x="19" y="1"/>
                    </a:cubicBezTo>
                    <a:cubicBezTo>
                      <a:pt x="19" y="1"/>
                      <a:pt x="19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642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" grpId="0" animBg="1"/>
      <p:bldP spid="10" grpId="0" animBg="1"/>
      <p:bldP spid="11" grpId="0" animBg="1"/>
      <p:bldP spid="12" grpId="0"/>
      <p:bldP spid="18" grpId="0"/>
      <p:bldP spid="19" grpId="0" animBg="1"/>
      <p:bldP spid="20" grpId="0" animBg="1"/>
      <p:bldP spid="24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809E0-EEBE-4DEB-8C61-2E1A5676AA41}"/>
              </a:ext>
            </a:extLst>
          </p:cNvPr>
          <p:cNvSpPr/>
          <p:nvPr/>
        </p:nvSpPr>
        <p:spPr>
          <a:xfrm>
            <a:off x="2268859" y="4927140"/>
            <a:ext cx="957513" cy="9734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3FF01-07DD-4B15-B6DF-8922E4349A5B}"/>
              </a:ext>
            </a:extLst>
          </p:cNvPr>
          <p:cNvSpPr/>
          <p:nvPr/>
        </p:nvSpPr>
        <p:spPr>
          <a:xfrm>
            <a:off x="6567630" y="4946729"/>
            <a:ext cx="957513" cy="9734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165990-C3F5-4E11-82E4-892A8FBD24F1}"/>
              </a:ext>
            </a:extLst>
          </p:cNvPr>
          <p:cNvSpPr/>
          <p:nvPr/>
        </p:nvSpPr>
        <p:spPr>
          <a:xfrm>
            <a:off x="4407443" y="4946729"/>
            <a:ext cx="957513" cy="97347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AE418-DDA0-47D5-A32D-5448EDC70633}"/>
              </a:ext>
            </a:extLst>
          </p:cNvPr>
          <p:cNvSpPr/>
          <p:nvPr/>
        </p:nvSpPr>
        <p:spPr>
          <a:xfrm>
            <a:off x="8692651" y="4927065"/>
            <a:ext cx="957513" cy="9734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2198802" y="301741"/>
            <a:ext cx="72336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SWOT </a:t>
            </a:r>
            <a:r>
              <a:rPr lang="ru-RU" sz="45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</a:t>
            </a:r>
            <a:r>
              <a:rPr kumimoji="0" lang="ru-RU" sz="45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нализ</a:t>
            </a:r>
            <a:endParaRPr kumimoji="0" lang="en-GB" sz="4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C4E630-C7D0-4E76-9F9B-F9556870249C}"/>
              </a:ext>
            </a:extLst>
          </p:cNvPr>
          <p:cNvSpPr/>
          <p:nvPr/>
        </p:nvSpPr>
        <p:spPr>
          <a:xfrm>
            <a:off x="2268859" y="4097708"/>
            <a:ext cx="957513" cy="857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19%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2B9146-5540-41D2-BE37-EC502FB559EE}"/>
              </a:ext>
            </a:extLst>
          </p:cNvPr>
          <p:cNvSpPr/>
          <p:nvPr/>
        </p:nvSpPr>
        <p:spPr>
          <a:xfrm>
            <a:off x="4407443" y="2943481"/>
            <a:ext cx="957513" cy="20119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b="1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35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7E6389-2364-4A75-979B-9C91E3483363}"/>
              </a:ext>
            </a:extLst>
          </p:cNvPr>
          <p:cNvSpPr/>
          <p:nvPr/>
        </p:nvSpPr>
        <p:spPr>
          <a:xfrm>
            <a:off x="6567630" y="3565133"/>
            <a:ext cx="957513" cy="13815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27%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EB1C23-D81E-4033-824F-1A3DDB5588CF}"/>
              </a:ext>
            </a:extLst>
          </p:cNvPr>
          <p:cNvSpPr/>
          <p:nvPr/>
        </p:nvSpPr>
        <p:spPr>
          <a:xfrm>
            <a:off x="8692651" y="4386609"/>
            <a:ext cx="957513" cy="540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17%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6FB58A-4DD2-4522-A7E5-633F205FDCD4}"/>
              </a:ext>
            </a:extLst>
          </p:cNvPr>
          <p:cNvGrpSpPr/>
          <p:nvPr/>
        </p:nvGrpSpPr>
        <p:grpSpPr>
          <a:xfrm>
            <a:off x="1859490" y="2516614"/>
            <a:ext cx="1816270" cy="1228203"/>
            <a:chOff x="2715309" y="1749337"/>
            <a:chExt cx="3765554" cy="2546354"/>
          </a:xfrm>
          <a:solidFill>
            <a:schemeClr val="tx1"/>
          </a:solidFill>
        </p:grpSpPr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EFFA6610-0FC3-47A6-88E5-96CADB1153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8935" y="2300200"/>
              <a:ext cx="1641477" cy="1995491"/>
            </a:xfrm>
            <a:custGeom>
              <a:avLst/>
              <a:gdLst>
                <a:gd name="T0" fmla="*/ 512 w 532"/>
                <a:gd name="T1" fmla="*/ 93 h 641"/>
                <a:gd name="T2" fmla="*/ 490 w 532"/>
                <a:gd name="T3" fmla="*/ 42 h 641"/>
                <a:gd name="T4" fmla="*/ 404 w 532"/>
                <a:gd name="T5" fmla="*/ 29 h 641"/>
                <a:gd name="T6" fmla="*/ 282 w 532"/>
                <a:gd name="T7" fmla="*/ 4 h 641"/>
                <a:gd name="T8" fmla="*/ 263 w 532"/>
                <a:gd name="T9" fmla="*/ 11 h 641"/>
                <a:gd name="T10" fmla="*/ 325 w 532"/>
                <a:gd name="T11" fmla="*/ 139 h 641"/>
                <a:gd name="T12" fmla="*/ 374 w 532"/>
                <a:gd name="T13" fmla="*/ 150 h 641"/>
                <a:gd name="T14" fmla="*/ 362 w 532"/>
                <a:gd name="T15" fmla="*/ 179 h 641"/>
                <a:gd name="T16" fmla="*/ 260 w 532"/>
                <a:gd name="T17" fmla="*/ 244 h 641"/>
                <a:gd name="T18" fmla="*/ 210 w 532"/>
                <a:gd name="T19" fmla="*/ 304 h 641"/>
                <a:gd name="T20" fmla="*/ 216 w 532"/>
                <a:gd name="T21" fmla="*/ 282 h 641"/>
                <a:gd name="T22" fmla="*/ 277 w 532"/>
                <a:gd name="T23" fmla="*/ 168 h 641"/>
                <a:gd name="T24" fmla="*/ 264 w 532"/>
                <a:gd name="T25" fmla="*/ 165 h 641"/>
                <a:gd name="T26" fmla="*/ 211 w 532"/>
                <a:gd name="T27" fmla="*/ 198 h 641"/>
                <a:gd name="T28" fmla="*/ 143 w 532"/>
                <a:gd name="T29" fmla="*/ 189 h 641"/>
                <a:gd name="T30" fmla="*/ 59 w 532"/>
                <a:gd name="T31" fmla="*/ 195 h 641"/>
                <a:gd name="T32" fmla="*/ 23 w 532"/>
                <a:gd name="T33" fmla="*/ 132 h 641"/>
                <a:gd name="T34" fmla="*/ 7 w 532"/>
                <a:gd name="T35" fmla="*/ 222 h 641"/>
                <a:gd name="T36" fmla="*/ 2 w 532"/>
                <a:gd name="T37" fmla="*/ 310 h 641"/>
                <a:gd name="T38" fmla="*/ 112 w 532"/>
                <a:gd name="T39" fmla="*/ 392 h 641"/>
                <a:gd name="T40" fmla="*/ 145 w 532"/>
                <a:gd name="T41" fmla="*/ 405 h 641"/>
                <a:gd name="T42" fmla="*/ 91 w 532"/>
                <a:gd name="T43" fmla="*/ 421 h 641"/>
                <a:gd name="T44" fmla="*/ 68 w 532"/>
                <a:gd name="T45" fmla="*/ 480 h 641"/>
                <a:gd name="T46" fmla="*/ 47 w 532"/>
                <a:gd name="T47" fmla="*/ 590 h 641"/>
                <a:gd name="T48" fmla="*/ 82 w 532"/>
                <a:gd name="T49" fmla="*/ 613 h 641"/>
                <a:gd name="T50" fmla="*/ 216 w 532"/>
                <a:gd name="T51" fmla="*/ 639 h 641"/>
                <a:gd name="T52" fmla="*/ 419 w 532"/>
                <a:gd name="T53" fmla="*/ 616 h 641"/>
                <a:gd name="T54" fmla="*/ 422 w 532"/>
                <a:gd name="T55" fmla="*/ 530 h 641"/>
                <a:gd name="T56" fmla="*/ 410 w 532"/>
                <a:gd name="T57" fmla="*/ 397 h 641"/>
                <a:gd name="T58" fmla="*/ 410 w 532"/>
                <a:gd name="T59" fmla="*/ 376 h 641"/>
                <a:gd name="T60" fmla="*/ 481 w 532"/>
                <a:gd name="T61" fmla="*/ 314 h 641"/>
                <a:gd name="T62" fmla="*/ 531 w 532"/>
                <a:gd name="T63" fmla="*/ 241 h 641"/>
                <a:gd name="T64" fmla="*/ 229 w 532"/>
                <a:gd name="T65" fmla="*/ 568 h 641"/>
                <a:gd name="T66" fmla="*/ 287 w 532"/>
                <a:gd name="T67" fmla="*/ 4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2" h="641">
                  <a:moveTo>
                    <a:pt x="523" y="170"/>
                  </a:moveTo>
                  <a:cubicBezTo>
                    <a:pt x="520" y="144"/>
                    <a:pt x="516" y="119"/>
                    <a:pt x="512" y="93"/>
                  </a:cubicBezTo>
                  <a:cubicBezTo>
                    <a:pt x="509" y="80"/>
                    <a:pt x="505" y="67"/>
                    <a:pt x="502" y="55"/>
                  </a:cubicBezTo>
                  <a:cubicBezTo>
                    <a:pt x="500" y="48"/>
                    <a:pt x="497" y="43"/>
                    <a:pt x="490" y="42"/>
                  </a:cubicBezTo>
                  <a:cubicBezTo>
                    <a:pt x="477" y="40"/>
                    <a:pt x="464" y="37"/>
                    <a:pt x="451" y="35"/>
                  </a:cubicBezTo>
                  <a:cubicBezTo>
                    <a:pt x="435" y="33"/>
                    <a:pt x="419" y="31"/>
                    <a:pt x="404" y="29"/>
                  </a:cubicBezTo>
                  <a:cubicBezTo>
                    <a:pt x="383" y="25"/>
                    <a:pt x="363" y="22"/>
                    <a:pt x="342" y="18"/>
                  </a:cubicBezTo>
                  <a:cubicBezTo>
                    <a:pt x="322" y="14"/>
                    <a:pt x="302" y="8"/>
                    <a:pt x="282" y="4"/>
                  </a:cubicBezTo>
                  <a:cubicBezTo>
                    <a:pt x="278" y="3"/>
                    <a:pt x="273" y="0"/>
                    <a:pt x="269" y="4"/>
                  </a:cubicBezTo>
                  <a:cubicBezTo>
                    <a:pt x="267" y="6"/>
                    <a:pt x="265" y="8"/>
                    <a:pt x="263" y="11"/>
                  </a:cubicBezTo>
                  <a:cubicBezTo>
                    <a:pt x="248" y="35"/>
                    <a:pt x="248" y="60"/>
                    <a:pt x="258" y="85"/>
                  </a:cubicBezTo>
                  <a:cubicBezTo>
                    <a:pt x="271" y="114"/>
                    <a:pt x="295" y="130"/>
                    <a:pt x="325" y="139"/>
                  </a:cubicBezTo>
                  <a:cubicBezTo>
                    <a:pt x="339" y="143"/>
                    <a:pt x="355" y="145"/>
                    <a:pt x="370" y="145"/>
                  </a:cubicBezTo>
                  <a:cubicBezTo>
                    <a:pt x="373" y="146"/>
                    <a:pt x="375" y="147"/>
                    <a:pt x="374" y="150"/>
                  </a:cubicBezTo>
                  <a:cubicBezTo>
                    <a:pt x="373" y="156"/>
                    <a:pt x="373" y="161"/>
                    <a:pt x="372" y="167"/>
                  </a:cubicBezTo>
                  <a:cubicBezTo>
                    <a:pt x="371" y="172"/>
                    <a:pt x="368" y="176"/>
                    <a:pt x="362" y="179"/>
                  </a:cubicBezTo>
                  <a:cubicBezTo>
                    <a:pt x="352" y="183"/>
                    <a:pt x="341" y="188"/>
                    <a:pt x="331" y="193"/>
                  </a:cubicBezTo>
                  <a:cubicBezTo>
                    <a:pt x="305" y="207"/>
                    <a:pt x="281" y="223"/>
                    <a:pt x="260" y="244"/>
                  </a:cubicBezTo>
                  <a:cubicBezTo>
                    <a:pt x="242" y="262"/>
                    <a:pt x="226" y="280"/>
                    <a:pt x="213" y="301"/>
                  </a:cubicBezTo>
                  <a:cubicBezTo>
                    <a:pt x="212" y="302"/>
                    <a:pt x="211" y="303"/>
                    <a:pt x="210" y="304"/>
                  </a:cubicBezTo>
                  <a:cubicBezTo>
                    <a:pt x="209" y="304"/>
                    <a:pt x="209" y="304"/>
                    <a:pt x="208" y="303"/>
                  </a:cubicBezTo>
                  <a:cubicBezTo>
                    <a:pt x="211" y="296"/>
                    <a:pt x="212" y="288"/>
                    <a:pt x="216" y="282"/>
                  </a:cubicBezTo>
                  <a:cubicBezTo>
                    <a:pt x="230" y="254"/>
                    <a:pt x="244" y="226"/>
                    <a:pt x="259" y="199"/>
                  </a:cubicBezTo>
                  <a:cubicBezTo>
                    <a:pt x="265" y="189"/>
                    <a:pt x="271" y="179"/>
                    <a:pt x="277" y="168"/>
                  </a:cubicBezTo>
                  <a:cubicBezTo>
                    <a:pt x="273" y="166"/>
                    <a:pt x="270" y="164"/>
                    <a:pt x="266" y="161"/>
                  </a:cubicBezTo>
                  <a:cubicBezTo>
                    <a:pt x="265" y="163"/>
                    <a:pt x="265" y="164"/>
                    <a:pt x="264" y="165"/>
                  </a:cubicBezTo>
                  <a:cubicBezTo>
                    <a:pt x="263" y="166"/>
                    <a:pt x="262" y="168"/>
                    <a:pt x="261" y="169"/>
                  </a:cubicBezTo>
                  <a:cubicBezTo>
                    <a:pt x="249" y="186"/>
                    <a:pt x="232" y="195"/>
                    <a:pt x="211" y="198"/>
                  </a:cubicBezTo>
                  <a:cubicBezTo>
                    <a:pt x="189" y="202"/>
                    <a:pt x="168" y="197"/>
                    <a:pt x="147" y="189"/>
                  </a:cubicBezTo>
                  <a:cubicBezTo>
                    <a:pt x="146" y="188"/>
                    <a:pt x="144" y="188"/>
                    <a:pt x="143" y="189"/>
                  </a:cubicBezTo>
                  <a:cubicBezTo>
                    <a:pt x="130" y="199"/>
                    <a:pt x="116" y="204"/>
                    <a:pt x="100" y="206"/>
                  </a:cubicBezTo>
                  <a:cubicBezTo>
                    <a:pt x="85" y="208"/>
                    <a:pt x="71" y="206"/>
                    <a:pt x="59" y="195"/>
                  </a:cubicBezTo>
                  <a:cubicBezTo>
                    <a:pt x="49" y="186"/>
                    <a:pt x="41" y="175"/>
                    <a:pt x="36" y="163"/>
                  </a:cubicBezTo>
                  <a:cubicBezTo>
                    <a:pt x="31" y="153"/>
                    <a:pt x="27" y="143"/>
                    <a:pt x="23" y="132"/>
                  </a:cubicBezTo>
                  <a:cubicBezTo>
                    <a:pt x="20" y="142"/>
                    <a:pt x="17" y="152"/>
                    <a:pt x="16" y="162"/>
                  </a:cubicBezTo>
                  <a:cubicBezTo>
                    <a:pt x="12" y="182"/>
                    <a:pt x="9" y="202"/>
                    <a:pt x="7" y="222"/>
                  </a:cubicBezTo>
                  <a:cubicBezTo>
                    <a:pt x="4" y="247"/>
                    <a:pt x="2" y="273"/>
                    <a:pt x="0" y="298"/>
                  </a:cubicBezTo>
                  <a:cubicBezTo>
                    <a:pt x="0" y="302"/>
                    <a:pt x="1" y="306"/>
                    <a:pt x="2" y="310"/>
                  </a:cubicBezTo>
                  <a:cubicBezTo>
                    <a:pt x="6" y="321"/>
                    <a:pt x="12" y="329"/>
                    <a:pt x="20" y="337"/>
                  </a:cubicBezTo>
                  <a:cubicBezTo>
                    <a:pt x="46" y="363"/>
                    <a:pt x="78" y="379"/>
                    <a:pt x="112" y="392"/>
                  </a:cubicBezTo>
                  <a:cubicBezTo>
                    <a:pt x="123" y="396"/>
                    <a:pt x="134" y="400"/>
                    <a:pt x="145" y="404"/>
                  </a:cubicBezTo>
                  <a:cubicBezTo>
                    <a:pt x="145" y="404"/>
                    <a:pt x="145" y="405"/>
                    <a:pt x="145" y="405"/>
                  </a:cubicBezTo>
                  <a:cubicBezTo>
                    <a:pt x="140" y="406"/>
                    <a:pt x="135" y="408"/>
                    <a:pt x="130" y="409"/>
                  </a:cubicBezTo>
                  <a:cubicBezTo>
                    <a:pt x="117" y="413"/>
                    <a:pt x="104" y="417"/>
                    <a:pt x="91" y="421"/>
                  </a:cubicBezTo>
                  <a:cubicBezTo>
                    <a:pt x="88" y="423"/>
                    <a:pt x="85" y="424"/>
                    <a:pt x="84" y="428"/>
                  </a:cubicBezTo>
                  <a:cubicBezTo>
                    <a:pt x="78" y="446"/>
                    <a:pt x="72" y="463"/>
                    <a:pt x="68" y="480"/>
                  </a:cubicBezTo>
                  <a:cubicBezTo>
                    <a:pt x="63" y="501"/>
                    <a:pt x="59" y="522"/>
                    <a:pt x="55" y="543"/>
                  </a:cubicBezTo>
                  <a:cubicBezTo>
                    <a:pt x="52" y="559"/>
                    <a:pt x="50" y="574"/>
                    <a:pt x="47" y="590"/>
                  </a:cubicBezTo>
                  <a:cubicBezTo>
                    <a:pt x="47" y="594"/>
                    <a:pt x="47" y="597"/>
                    <a:pt x="51" y="599"/>
                  </a:cubicBezTo>
                  <a:cubicBezTo>
                    <a:pt x="61" y="604"/>
                    <a:pt x="71" y="609"/>
                    <a:pt x="82" y="613"/>
                  </a:cubicBezTo>
                  <a:cubicBezTo>
                    <a:pt x="104" y="622"/>
                    <a:pt x="127" y="628"/>
                    <a:pt x="150" y="631"/>
                  </a:cubicBezTo>
                  <a:cubicBezTo>
                    <a:pt x="172" y="634"/>
                    <a:pt x="194" y="638"/>
                    <a:pt x="216" y="639"/>
                  </a:cubicBezTo>
                  <a:cubicBezTo>
                    <a:pt x="263" y="641"/>
                    <a:pt x="310" y="641"/>
                    <a:pt x="357" y="632"/>
                  </a:cubicBezTo>
                  <a:cubicBezTo>
                    <a:pt x="378" y="629"/>
                    <a:pt x="399" y="624"/>
                    <a:pt x="419" y="616"/>
                  </a:cubicBezTo>
                  <a:cubicBezTo>
                    <a:pt x="431" y="612"/>
                    <a:pt x="431" y="611"/>
                    <a:pt x="430" y="600"/>
                  </a:cubicBezTo>
                  <a:cubicBezTo>
                    <a:pt x="427" y="576"/>
                    <a:pt x="425" y="553"/>
                    <a:pt x="422" y="530"/>
                  </a:cubicBezTo>
                  <a:cubicBezTo>
                    <a:pt x="421" y="514"/>
                    <a:pt x="420" y="497"/>
                    <a:pt x="418" y="481"/>
                  </a:cubicBezTo>
                  <a:cubicBezTo>
                    <a:pt x="415" y="453"/>
                    <a:pt x="413" y="425"/>
                    <a:pt x="410" y="397"/>
                  </a:cubicBezTo>
                  <a:cubicBezTo>
                    <a:pt x="409" y="392"/>
                    <a:pt x="408" y="387"/>
                    <a:pt x="407" y="382"/>
                  </a:cubicBezTo>
                  <a:cubicBezTo>
                    <a:pt x="407" y="380"/>
                    <a:pt x="409" y="378"/>
                    <a:pt x="410" y="376"/>
                  </a:cubicBezTo>
                  <a:cubicBezTo>
                    <a:pt x="416" y="371"/>
                    <a:pt x="423" y="367"/>
                    <a:pt x="428" y="362"/>
                  </a:cubicBezTo>
                  <a:cubicBezTo>
                    <a:pt x="446" y="346"/>
                    <a:pt x="464" y="330"/>
                    <a:pt x="481" y="314"/>
                  </a:cubicBezTo>
                  <a:cubicBezTo>
                    <a:pt x="496" y="302"/>
                    <a:pt x="510" y="288"/>
                    <a:pt x="521" y="272"/>
                  </a:cubicBezTo>
                  <a:cubicBezTo>
                    <a:pt x="527" y="263"/>
                    <a:pt x="532" y="253"/>
                    <a:pt x="531" y="241"/>
                  </a:cubicBezTo>
                  <a:cubicBezTo>
                    <a:pt x="529" y="217"/>
                    <a:pt x="527" y="193"/>
                    <a:pt x="523" y="170"/>
                  </a:cubicBezTo>
                  <a:close/>
                  <a:moveTo>
                    <a:pt x="229" y="568"/>
                  </a:moveTo>
                  <a:cubicBezTo>
                    <a:pt x="224" y="513"/>
                    <a:pt x="215" y="459"/>
                    <a:pt x="195" y="406"/>
                  </a:cubicBezTo>
                  <a:cubicBezTo>
                    <a:pt x="226" y="415"/>
                    <a:pt x="256" y="415"/>
                    <a:pt x="287" y="406"/>
                  </a:cubicBezTo>
                  <a:cubicBezTo>
                    <a:pt x="258" y="457"/>
                    <a:pt x="238" y="511"/>
                    <a:pt x="229" y="5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609EEED9-22CE-46DC-B317-4AA4CDA62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309" y="1752512"/>
              <a:ext cx="1128714" cy="1503365"/>
            </a:xfrm>
            <a:custGeom>
              <a:avLst/>
              <a:gdLst>
                <a:gd name="T0" fmla="*/ 308 w 366"/>
                <a:gd name="T1" fmla="*/ 384 h 483"/>
                <a:gd name="T2" fmla="*/ 298 w 366"/>
                <a:gd name="T3" fmla="*/ 334 h 483"/>
                <a:gd name="T4" fmla="*/ 294 w 366"/>
                <a:gd name="T5" fmla="*/ 309 h 483"/>
                <a:gd name="T6" fmla="*/ 298 w 366"/>
                <a:gd name="T7" fmla="*/ 305 h 483"/>
                <a:gd name="T8" fmla="*/ 346 w 366"/>
                <a:gd name="T9" fmla="*/ 300 h 483"/>
                <a:gd name="T10" fmla="*/ 366 w 366"/>
                <a:gd name="T11" fmla="*/ 298 h 483"/>
                <a:gd name="T12" fmla="*/ 349 w 366"/>
                <a:gd name="T13" fmla="*/ 179 h 483"/>
                <a:gd name="T14" fmla="*/ 324 w 366"/>
                <a:gd name="T15" fmla="*/ 181 h 483"/>
                <a:gd name="T16" fmla="*/ 276 w 366"/>
                <a:gd name="T17" fmla="*/ 186 h 483"/>
                <a:gd name="T18" fmla="*/ 269 w 366"/>
                <a:gd name="T19" fmla="*/ 181 h 483"/>
                <a:gd name="T20" fmla="*/ 262 w 366"/>
                <a:gd name="T21" fmla="*/ 141 h 483"/>
                <a:gd name="T22" fmla="*/ 249 w 366"/>
                <a:gd name="T23" fmla="*/ 72 h 483"/>
                <a:gd name="T24" fmla="*/ 240 w 366"/>
                <a:gd name="T25" fmla="*/ 29 h 483"/>
                <a:gd name="T26" fmla="*/ 201 w 366"/>
                <a:gd name="T27" fmla="*/ 5 h 483"/>
                <a:gd name="T28" fmla="*/ 160 w 366"/>
                <a:gd name="T29" fmla="*/ 12 h 483"/>
                <a:gd name="T30" fmla="*/ 132 w 366"/>
                <a:gd name="T31" fmla="*/ 49 h 483"/>
                <a:gd name="T32" fmla="*/ 137 w 366"/>
                <a:gd name="T33" fmla="*/ 75 h 483"/>
                <a:gd name="T34" fmla="*/ 137 w 366"/>
                <a:gd name="T35" fmla="*/ 79 h 483"/>
                <a:gd name="T36" fmla="*/ 133 w 366"/>
                <a:gd name="T37" fmla="*/ 75 h 483"/>
                <a:gd name="T38" fmla="*/ 102 w 366"/>
                <a:gd name="T39" fmla="*/ 65 h 483"/>
                <a:gd name="T40" fmla="*/ 61 w 366"/>
                <a:gd name="T41" fmla="*/ 73 h 483"/>
                <a:gd name="T42" fmla="*/ 32 w 366"/>
                <a:gd name="T43" fmla="*/ 109 h 483"/>
                <a:gd name="T44" fmla="*/ 37 w 366"/>
                <a:gd name="T45" fmla="*/ 134 h 483"/>
                <a:gd name="T46" fmla="*/ 45 w 366"/>
                <a:gd name="T47" fmla="*/ 180 h 483"/>
                <a:gd name="T48" fmla="*/ 52 w 366"/>
                <a:gd name="T49" fmla="*/ 215 h 483"/>
                <a:gd name="T50" fmla="*/ 48 w 366"/>
                <a:gd name="T51" fmla="*/ 220 h 483"/>
                <a:gd name="T52" fmla="*/ 18 w 366"/>
                <a:gd name="T53" fmla="*/ 226 h 483"/>
                <a:gd name="T54" fmla="*/ 6 w 366"/>
                <a:gd name="T55" fmla="*/ 233 h 483"/>
                <a:gd name="T56" fmla="*/ 2 w 366"/>
                <a:gd name="T57" fmla="*/ 256 h 483"/>
                <a:gd name="T58" fmla="*/ 16 w 366"/>
                <a:gd name="T59" fmla="*/ 326 h 483"/>
                <a:gd name="T60" fmla="*/ 42 w 366"/>
                <a:gd name="T61" fmla="*/ 344 h 483"/>
                <a:gd name="T62" fmla="*/ 71 w 366"/>
                <a:gd name="T63" fmla="*/ 339 h 483"/>
                <a:gd name="T64" fmla="*/ 76 w 366"/>
                <a:gd name="T65" fmla="*/ 342 h 483"/>
                <a:gd name="T66" fmla="*/ 89 w 366"/>
                <a:gd name="T67" fmla="*/ 409 h 483"/>
                <a:gd name="T68" fmla="*/ 95 w 366"/>
                <a:gd name="T69" fmla="*/ 440 h 483"/>
                <a:gd name="T70" fmla="*/ 131 w 366"/>
                <a:gd name="T71" fmla="*/ 460 h 483"/>
                <a:gd name="T72" fmla="*/ 172 w 366"/>
                <a:gd name="T73" fmla="*/ 453 h 483"/>
                <a:gd name="T74" fmla="*/ 198 w 366"/>
                <a:gd name="T75" fmla="*/ 437 h 483"/>
                <a:gd name="T76" fmla="*/ 203 w 366"/>
                <a:gd name="T77" fmla="*/ 425 h 483"/>
                <a:gd name="T78" fmla="*/ 208 w 366"/>
                <a:gd name="T79" fmla="*/ 450 h 483"/>
                <a:gd name="T80" fmla="*/ 247 w 366"/>
                <a:gd name="T81" fmla="*/ 479 h 483"/>
                <a:gd name="T82" fmla="*/ 275 w 366"/>
                <a:gd name="T83" fmla="*/ 474 h 483"/>
                <a:gd name="T84" fmla="*/ 297 w 366"/>
                <a:gd name="T85" fmla="*/ 469 h 483"/>
                <a:gd name="T86" fmla="*/ 317 w 366"/>
                <a:gd name="T87" fmla="*/ 429 h 483"/>
                <a:gd name="T88" fmla="*/ 308 w 366"/>
                <a:gd name="T89" fmla="*/ 38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6" h="483">
                  <a:moveTo>
                    <a:pt x="308" y="384"/>
                  </a:moveTo>
                  <a:cubicBezTo>
                    <a:pt x="305" y="367"/>
                    <a:pt x="301" y="351"/>
                    <a:pt x="298" y="334"/>
                  </a:cubicBezTo>
                  <a:cubicBezTo>
                    <a:pt x="297" y="326"/>
                    <a:pt x="295" y="318"/>
                    <a:pt x="294" y="309"/>
                  </a:cubicBezTo>
                  <a:cubicBezTo>
                    <a:pt x="293" y="306"/>
                    <a:pt x="294" y="305"/>
                    <a:pt x="298" y="305"/>
                  </a:cubicBezTo>
                  <a:cubicBezTo>
                    <a:pt x="314" y="303"/>
                    <a:pt x="330" y="302"/>
                    <a:pt x="346" y="300"/>
                  </a:cubicBezTo>
                  <a:cubicBezTo>
                    <a:pt x="353" y="299"/>
                    <a:pt x="359" y="299"/>
                    <a:pt x="366" y="298"/>
                  </a:cubicBezTo>
                  <a:cubicBezTo>
                    <a:pt x="356" y="259"/>
                    <a:pt x="352" y="219"/>
                    <a:pt x="349" y="179"/>
                  </a:cubicBezTo>
                  <a:cubicBezTo>
                    <a:pt x="340" y="180"/>
                    <a:pt x="332" y="180"/>
                    <a:pt x="324" y="181"/>
                  </a:cubicBezTo>
                  <a:cubicBezTo>
                    <a:pt x="308" y="183"/>
                    <a:pt x="292" y="184"/>
                    <a:pt x="276" y="186"/>
                  </a:cubicBezTo>
                  <a:cubicBezTo>
                    <a:pt x="271" y="186"/>
                    <a:pt x="270" y="185"/>
                    <a:pt x="269" y="181"/>
                  </a:cubicBezTo>
                  <a:cubicBezTo>
                    <a:pt x="267" y="168"/>
                    <a:pt x="265" y="154"/>
                    <a:pt x="262" y="141"/>
                  </a:cubicBezTo>
                  <a:cubicBezTo>
                    <a:pt x="258" y="118"/>
                    <a:pt x="253" y="95"/>
                    <a:pt x="249" y="72"/>
                  </a:cubicBezTo>
                  <a:cubicBezTo>
                    <a:pt x="246" y="58"/>
                    <a:pt x="243" y="43"/>
                    <a:pt x="240" y="29"/>
                  </a:cubicBezTo>
                  <a:cubicBezTo>
                    <a:pt x="237" y="11"/>
                    <a:pt x="219" y="0"/>
                    <a:pt x="201" y="5"/>
                  </a:cubicBezTo>
                  <a:cubicBezTo>
                    <a:pt x="187" y="8"/>
                    <a:pt x="174" y="10"/>
                    <a:pt x="160" y="12"/>
                  </a:cubicBezTo>
                  <a:cubicBezTo>
                    <a:pt x="142" y="15"/>
                    <a:pt x="129" y="31"/>
                    <a:pt x="132" y="49"/>
                  </a:cubicBezTo>
                  <a:cubicBezTo>
                    <a:pt x="133" y="58"/>
                    <a:pt x="135" y="66"/>
                    <a:pt x="137" y="75"/>
                  </a:cubicBezTo>
                  <a:cubicBezTo>
                    <a:pt x="137" y="76"/>
                    <a:pt x="137" y="77"/>
                    <a:pt x="137" y="79"/>
                  </a:cubicBezTo>
                  <a:cubicBezTo>
                    <a:pt x="135" y="77"/>
                    <a:pt x="134" y="76"/>
                    <a:pt x="133" y="75"/>
                  </a:cubicBezTo>
                  <a:cubicBezTo>
                    <a:pt x="125" y="66"/>
                    <a:pt x="114" y="63"/>
                    <a:pt x="102" y="65"/>
                  </a:cubicBezTo>
                  <a:cubicBezTo>
                    <a:pt x="88" y="67"/>
                    <a:pt x="75" y="71"/>
                    <a:pt x="61" y="73"/>
                  </a:cubicBezTo>
                  <a:cubicBezTo>
                    <a:pt x="43" y="75"/>
                    <a:pt x="29" y="90"/>
                    <a:pt x="32" y="109"/>
                  </a:cubicBezTo>
                  <a:cubicBezTo>
                    <a:pt x="33" y="117"/>
                    <a:pt x="35" y="126"/>
                    <a:pt x="37" y="134"/>
                  </a:cubicBezTo>
                  <a:cubicBezTo>
                    <a:pt x="39" y="149"/>
                    <a:pt x="42" y="165"/>
                    <a:pt x="45" y="180"/>
                  </a:cubicBezTo>
                  <a:cubicBezTo>
                    <a:pt x="47" y="191"/>
                    <a:pt x="50" y="203"/>
                    <a:pt x="52" y="215"/>
                  </a:cubicBezTo>
                  <a:cubicBezTo>
                    <a:pt x="52" y="218"/>
                    <a:pt x="52" y="219"/>
                    <a:pt x="48" y="220"/>
                  </a:cubicBezTo>
                  <a:cubicBezTo>
                    <a:pt x="38" y="222"/>
                    <a:pt x="28" y="223"/>
                    <a:pt x="18" y="226"/>
                  </a:cubicBezTo>
                  <a:cubicBezTo>
                    <a:pt x="14" y="227"/>
                    <a:pt x="9" y="230"/>
                    <a:pt x="6" y="233"/>
                  </a:cubicBezTo>
                  <a:cubicBezTo>
                    <a:pt x="0" y="240"/>
                    <a:pt x="0" y="248"/>
                    <a:pt x="2" y="256"/>
                  </a:cubicBezTo>
                  <a:cubicBezTo>
                    <a:pt x="7" y="279"/>
                    <a:pt x="12" y="303"/>
                    <a:pt x="16" y="326"/>
                  </a:cubicBezTo>
                  <a:cubicBezTo>
                    <a:pt x="19" y="338"/>
                    <a:pt x="29" y="346"/>
                    <a:pt x="42" y="344"/>
                  </a:cubicBezTo>
                  <a:cubicBezTo>
                    <a:pt x="52" y="342"/>
                    <a:pt x="61" y="340"/>
                    <a:pt x="71" y="339"/>
                  </a:cubicBezTo>
                  <a:cubicBezTo>
                    <a:pt x="74" y="338"/>
                    <a:pt x="75" y="339"/>
                    <a:pt x="76" y="342"/>
                  </a:cubicBezTo>
                  <a:cubicBezTo>
                    <a:pt x="80" y="364"/>
                    <a:pt x="84" y="387"/>
                    <a:pt x="89" y="409"/>
                  </a:cubicBezTo>
                  <a:cubicBezTo>
                    <a:pt x="91" y="420"/>
                    <a:pt x="92" y="430"/>
                    <a:pt x="95" y="440"/>
                  </a:cubicBezTo>
                  <a:cubicBezTo>
                    <a:pt x="99" y="454"/>
                    <a:pt x="116" y="463"/>
                    <a:pt x="131" y="460"/>
                  </a:cubicBezTo>
                  <a:cubicBezTo>
                    <a:pt x="144" y="457"/>
                    <a:pt x="158" y="455"/>
                    <a:pt x="172" y="453"/>
                  </a:cubicBezTo>
                  <a:cubicBezTo>
                    <a:pt x="183" y="451"/>
                    <a:pt x="192" y="447"/>
                    <a:pt x="198" y="437"/>
                  </a:cubicBezTo>
                  <a:cubicBezTo>
                    <a:pt x="200" y="434"/>
                    <a:pt x="201" y="430"/>
                    <a:pt x="203" y="425"/>
                  </a:cubicBezTo>
                  <a:cubicBezTo>
                    <a:pt x="205" y="434"/>
                    <a:pt x="207" y="442"/>
                    <a:pt x="208" y="450"/>
                  </a:cubicBezTo>
                  <a:cubicBezTo>
                    <a:pt x="210" y="470"/>
                    <a:pt x="227" y="483"/>
                    <a:pt x="247" y="479"/>
                  </a:cubicBezTo>
                  <a:cubicBezTo>
                    <a:pt x="256" y="477"/>
                    <a:pt x="266" y="476"/>
                    <a:pt x="275" y="474"/>
                  </a:cubicBezTo>
                  <a:cubicBezTo>
                    <a:pt x="282" y="472"/>
                    <a:pt x="290" y="472"/>
                    <a:pt x="297" y="469"/>
                  </a:cubicBezTo>
                  <a:cubicBezTo>
                    <a:pt x="314" y="462"/>
                    <a:pt x="320" y="448"/>
                    <a:pt x="317" y="429"/>
                  </a:cubicBezTo>
                  <a:cubicBezTo>
                    <a:pt x="314" y="414"/>
                    <a:pt x="311" y="399"/>
                    <a:pt x="308" y="3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4844BBAB-D717-4778-B60F-1CC6987F6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924" y="1755687"/>
              <a:ext cx="1150939" cy="1497015"/>
            </a:xfrm>
            <a:custGeom>
              <a:avLst/>
              <a:gdLst>
                <a:gd name="T0" fmla="*/ 350 w 373"/>
                <a:gd name="T1" fmla="*/ 224 h 481"/>
                <a:gd name="T2" fmla="*/ 321 w 373"/>
                <a:gd name="T3" fmla="*/ 218 h 481"/>
                <a:gd name="T4" fmla="*/ 325 w 373"/>
                <a:gd name="T5" fmla="*/ 197 h 481"/>
                <a:gd name="T6" fmla="*/ 333 w 373"/>
                <a:gd name="T7" fmla="*/ 153 h 481"/>
                <a:gd name="T8" fmla="*/ 341 w 373"/>
                <a:gd name="T9" fmla="*/ 113 h 481"/>
                <a:gd name="T10" fmla="*/ 313 w 373"/>
                <a:gd name="T11" fmla="*/ 72 h 481"/>
                <a:gd name="T12" fmla="*/ 273 w 373"/>
                <a:gd name="T13" fmla="*/ 64 h 481"/>
                <a:gd name="T14" fmla="*/ 244 w 373"/>
                <a:gd name="T15" fmla="*/ 71 h 481"/>
                <a:gd name="T16" fmla="*/ 237 w 373"/>
                <a:gd name="T17" fmla="*/ 78 h 481"/>
                <a:gd name="T18" fmla="*/ 237 w 373"/>
                <a:gd name="T19" fmla="*/ 74 h 481"/>
                <a:gd name="T20" fmla="*/ 241 w 373"/>
                <a:gd name="T21" fmla="*/ 49 h 481"/>
                <a:gd name="T22" fmla="*/ 214 w 373"/>
                <a:gd name="T23" fmla="*/ 11 h 481"/>
                <a:gd name="T24" fmla="*/ 172 w 373"/>
                <a:gd name="T25" fmla="*/ 3 h 481"/>
                <a:gd name="T26" fmla="*/ 134 w 373"/>
                <a:gd name="T27" fmla="*/ 24 h 481"/>
                <a:gd name="T28" fmla="*/ 129 w 373"/>
                <a:gd name="T29" fmla="*/ 48 h 481"/>
                <a:gd name="T30" fmla="*/ 116 w 373"/>
                <a:gd name="T31" fmla="*/ 118 h 481"/>
                <a:gd name="T32" fmla="*/ 105 w 373"/>
                <a:gd name="T33" fmla="*/ 177 h 481"/>
                <a:gd name="T34" fmla="*/ 94 w 373"/>
                <a:gd name="T35" fmla="*/ 184 h 481"/>
                <a:gd name="T36" fmla="*/ 92 w 373"/>
                <a:gd name="T37" fmla="*/ 184 h 481"/>
                <a:gd name="T38" fmla="*/ 29 w 373"/>
                <a:gd name="T39" fmla="*/ 178 h 481"/>
                <a:gd name="T40" fmla="*/ 3 w 373"/>
                <a:gd name="T41" fmla="*/ 176 h 481"/>
                <a:gd name="T42" fmla="*/ 2 w 373"/>
                <a:gd name="T43" fmla="*/ 187 h 481"/>
                <a:gd name="T44" fmla="*/ 4 w 373"/>
                <a:gd name="T45" fmla="*/ 199 h 481"/>
                <a:gd name="T46" fmla="*/ 27 w 373"/>
                <a:gd name="T47" fmla="*/ 240 h 481"/>
                <a:gd name="T48" fmla="*/ 33 w 373"/>
                <a:gd name="T49" fmla="*/ 295 h 481"/>
                <a:gd name="T50" fmla="*/ 38 w 373"/>
                <a:gd name="T51" fmla="*/ 300 h 481"/>
                <a:gd name="T52" fmla="*/ 60 w 373"/>
                <a:gd name="T53" fmla="*/ 302 h 481"/>
                <a:gd name="T54" fmla="*/ 81 w 373"/>
                <a:gd name="T55" fmla="*/ 304 h 481"/>
                <a:gd name="T56" fmla="*/ 77 w 373"/>
                <a:gd name="T57" fmla="*/ 322 h 481"/>
                <a:gd name="T58" fmla="*/ 64 w 373"/>
                <a:gd name="T59" fmla="*/ 391 h 481"/>
                <a:gd name="T60" fmla="*/ 56 w 373"/>
                <a:gd name="T61" fmla="*/ 435 h 481"/>
                <a:gd name="T62" fmla="*/ 81 w 373"/>
                <a:gd name="T63" fmla="*/ 469 h 481"/>
                <a:gd name="T64" fmla="*/ 128 w 373"/>
                <a:gd name="T65" fmla="*/ 478 h 481"/>
                <a:gd name="T66" fmla="*/ 164 w 373"/>
                <a:gd name="T67" fmla="*/ 456 h 481"/>
                <a:gd name="T68" fmla="*/ 167 w 373"/>
                <a:gd name="T69" fmla="*/ 441 h 481"/>
                <a:gd name="T70" fmla="*/ 171 w 373"/>
                <a:gd name="T71" fmla="*/ 425 h 481"/>
                <a:gd name="T72" fmla="*/ 172 w 373"/>
                <a:gd name="T73" fmla="*/ 427 h 481"/>
                <a:gd name="T74" fmla="*/ 196 w 373"/>
                <a:gd name="T75" fmla="*/ 450 h 481"/>
                <a:gd name="T76" fmla="*/ 242 w 373"/>
                <a:gd name="T77" fmla="*/ 459 h 481"/>
                <a:gd name="T78" fmla="*/ 280 w 373"/>
                <a:gd name="T79" fmla="*/ 436 h 481"/>
                <a:gd name="T80" fmla="*/ 290 w 373"/>
                <a:gd name="T81" fmla="*/ 385 h 481"/>
                <a:gd name="T82" fmla="*/ 298 w 373"/>
                <a:gd name="T83" fmla="*/ 337 h 481"/>
                <a:gd name="T84" fmla="*/ 303 w 373"/>
                <a:gd name="T85" fmla="*/ 338 h 481"/>
                <a:gd name="T86" fmla="*/ 331 w 373"/>
                <a:gd name="T87" fmla="*/ 343 h 481"/>
                <a:gd name="T88" fmla="*/ 354 w 373"/>
                <a:gd name="T89" fmla="*/ 327 h 481"/>
                <a:gd name="T90" fmla="*/ 359 w 373"/>
                <a:gd name="T91" fmla="*/ 308 h 481"/>
                <a:gd name="T92" fmla="*/ 370 w 373"/>
                <a:gd name="T93" fmla="*/ 254 h 481"/>
                <a:gd name="T94" fmla="*/ 350 w 373"/>
                <a:gd name="T95" fmla="*/ 224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481">
                  <a:moveTo>
                    <a:pt x="350" y="224"/>
                  </a:moveTo>
                  <a:cubicBezTo>
                    <a:pt x="341" y="223"/>
                    <a:pt x="331" y="220"/>
                    <a:pt x="321" y="218"/>
                  </a:cubicBezTo>
                  <a:cubicBezTo>
                    <a:pt x="322" y="211"/>
                    <a:pt x="324" y="204"/>
                    <a:pt x="325" y="197"/>
                  </a:cubicBezTo>
                  <a:cubicBezTo>
                    <a:pt x="328" y="182"/>
                    <a:pt x="330" y="167"/>
                    <a:pt x="333" y="153"/>
                  </a:cubicBezTo>
                  <a:cubicBezTo>
                    <a:pt x="336" y="139"/>
                    <a:pt x="339" y="126"/>
                    <a:pt x="341" y="113"/>
                  </a:cubicBezTo>
                  <a:cubicBezTo>
                    <a:pt x="345" y="91"/>
                    <a:pt x="333" y="75"/>
                    <a:pt x="313" y="72"/>
                  </a:cubicBezTo>
                  <a:cubicBezTo>
                    <a:pt x="299" y="70"/>
                    <a:pt x="286" y="67"/>
                    <a:pt x="273" y="64"/>
                  </a:cubicBezTo>
                  <a:cubicBezTo>
                    <a:pt x="262" y="62"/>
                    <a:pt x="252" y="64"/>
                    <a:pt x="244" y="71"/>
                  </a:cubicBezTo>
                  <a:cubicBezTo>
                    <a:pt x="242" y="73"/>
                    <a:pt x="239" y="75"/>
                    <a:pt x="237" y="78"/>
                  </a:cubicBezTo>
                  <a:cubicBezTo>
                    <a:pt x="237" y="76"/>
                    <a:pt x="236" y="75"/>
                    <a:pt x="237" y="74"/>
                  </a:cubicBezTo>
                  <a:cubicBezTo>
                    <a:pt x="238" y="66"/>
                    <a:pt x="240" y="57"/>
                    <a:pt x="241" y="49"/>
                  </a:cubicBezTo>
                  <a:cubicBezTo>
                    <a:pt x="245" y="30"/>
                    <a:pt x="232" y="14"/>
                    <a:pt x="214" y="11"/>
                  </a:cubicBezTo>
                  <a:cubicBezTo>
                    <a:pt x="200" y="9"/>
                    <a:pt x="186" y="7"/>
                    <a:pt x="172" y="3"/>
                  </a:cubicBezTo>
                  <a:cubicBezTo>
                    <a:pt x="156" y="0"/>
                    <a:pt x="139" y="9"/>
                    <a:pt x="134" y="24"/>
                  </a:cubicBezTo>
                  <a:cubicBezTo>
                    <a:pt x="132" y="32"/>
                    <a:pt x="130" y="40"/>
                    <a:pt x="129" y="48"/>
                  </a:cubicBezTo>
                  <a:cubicBezTo>
                    <a:pt x="125" y="71"/>
                    <a:pt x="120" y="95"/>
                    <a:pt x="116" y="118"/>
                  </a:cubicBezTo>
                  <a:cubicBezTo>
                    <a:pt x="112" y="138"/>
                    <a:pt x="109" y="157"/>
                    <a:pt x="105" y="177"/>
                  </a:cubicBezTo>
                  <a:cubicBezTo>
                    <a:pt x="103" y="186"/>
                    <a:pt x="103" y="186"/>
                    <a:pt x="94" y="184"/>
                  </a:cubicBezTo>
                  <a:cubicBezTo>
                    <a:pt x="94" y="184"/>
                    <a:pt x="93" y="184"/>
                    <a:pt x="92" y="184"/>
                  </a:cubicBezTo>
                  <a:cubicBezTo>
                    <a:pt x="71" y="182"/>
                    <a:pt x="50" y="180"/>
                    <a:pt x="29" y="178"/>
                  </a:cubicBezTo>
                  <a:cubicBezTo>
                    <a:pt x="20" y="177"/>
                    <a:pt x="11" y="177"/>
                    <a:pt x="3" y="176"/>
                  </a:cubicBezTo>
                  <a:cubicBezTo>
                    <a:pt x="2" y="180"/>
                    <a:pt x="1" y="183"/>
                    <a:pt x="2" y="187"/>
                  </a:cubicBezTo>
                  <a:cubicBezTo>
                    <a:pt x="2" y="191"/>
                    <a:pt x="0" y="195"/>
                    <a:pt x="4" y="199"/>
                  </a:cubicBezTo>
                  <a:cubicBezTo>
                    <a:pt x="17" y="210"/>
                    <a:pt x="25" y="223"/>
                    <a:pt x="27" y="240"/>
                  </a:cubicBezTo>
                  <a:cubicBezTo>
                    <a:pt x="28" y="259"/>
                    <a:pt x="31" y="277"/>
                    <a:pt x="33" y="295"/>
                  </a:cubicBezTo>
                  <a:cubicBezTo>
                    <a:pt x="33" y="298"/>
                    <a:pt x="34" y="300"/>
                    <a:pt x="38" y="300"/>
                  </a:cubicBezTo>
                  <a:cubicBezTo>
                    <a:pt x="45" y="301"/>
                    <a:pt x="53" y="301"/>
                    <a:pt x="60" y="302"/>
                  </a:cubicBezTo>
                  <a:cubicBezTo>
                    <a:pt x="67" y="303"/>
                    <a:pt x="73" y="304"/>
                    <a:pt x="81" y="304"/>
                  </a:cubicBezTo>
                  <a:cubicBezTo>
                    <a:pt x="79" y="311"/>
                    <a:pt x="78" y="316"/>
                    <a:pt x="77" y="322"/>
                  </a:cubicBezTo>
                  <a:cubicBezTo>
                    <a:pt x="73" y="345"/>
                    <a:pt x="69" y="368"/>
                    <a:pt x="64" y="391"/>
                  </a:cubicBezTo>
                  <a:cubicBezTo>
                    <a:pt x="62" y="405"/>
                    <a:pt x="59" y="420"/>
                    <a:pt x="56" y="435"/>
                  </a:cubicBezTo>
                  <a:cubicBezTo>
                    <a:pt x="54" y="451"/>
                    <a:pt x="65" y="466"/>
                    <a:pt x="81" y="469"/>
                  </a:cubicBezTo>
                  <a:cubicBezTo>
                    <a:pt x="97" y="472"/>
                    <a:pt x="112" y="475"/>
                    <a:pt x="128" y="478"/>
                  </a:cubicBezTo>
                  <a:cubicBezTo>
                    <a:pt x="144" y="481"/>
                    <a:pt x="160" y="472"/>
                    <a:pt x="164" y="456"/>
                  </a:cubicBezTo>
                  <a:cubicBezTo>
                    <a:pt x="166" y="451"/>
                    <a:pt x="166" y="446"/>
                    <a:pt x="167" y="441"/>
                  </a:cubicBezTo>
                  <a:cubicBezTo>
                    <a:pt x="168" y="436"/>
                    <a:pt x="169" y="431"/>
                    <a:pt x="171" y="425"/>
                  </a:cubicBezTo>
                  <a:cubicBezTo>
                    <a:pt x="171" y="426"/>
                    <a:pt x="172" y="427"/>
                    <a:pt x="172" y="427"/>
                  </a:cubicBezTo>
                  <a:cubicBezTo>
                    <a:pt x="176" y="439"/>
                    <a:pt x="183" y="448"/>
                    <a:pt x="196" y="450"/>
                  </a:cubicBezTo>
                  <a:cubicBezTo>
                    <a:pt x="211" y="453"/>
                    <a:pt x="227" y="455"/>
                    <a:pt x="242" y="459"/>
                  </a:cubicBezTo>
                  <a:cubicBezTo>
                    <a:pt x="256" y="463"/>
                    <a:pt x="276" y="453"/>
                    <a:pt x="280" y="436"/>
                  </a:cubicBezTo>
                  <a:cubicBezTo>
                    <a:pt x="283" y="419"/>
                    <a:pt x="286" y="402"/>
                    <a:pt x="290" y="385"/>
                  </a:cubicBezTo>
                  <a:cubicBezTo>
                    <a:pt x="293" y="369"/>
                    <a:pt x="295" y="354"/>
                    <a:pt x="298" y="337"/>
                  </a:cubicBezTo>
                  <a:cubicBezTo>
                    <a:pt x="301" y="337"/>
                    <a:pt x="302" y="337"/>
                    <a:pt x="303" y="338"/>
                  </a:cubicBezTo>
                  <a:cubicBezTo>
                    <a:pt x="312" y="339"/>
                    <a:pt x="322" y="341"/>
                    <a:pt x="331" y="343"/>
                  </a:cubicBezTo>
                  <a:cubicBezTo>
                    <a:pt x="341" y="345"/>
                    <a:pt x="352" y="338"/>
                    <a:pt x="354" y="327"/>
                  </a:cubicBezTo>
                  <a:cubicBezTo>
                    <a:pt x="356" y="321"/>
                    <a:pt x="357" y="314"/>
                    <a:pt x="359" y="308"/>
                  </a:cubicBezTo>
                  <a:cubicBezTo>
                    <a:pt x="363" y="290"/>
                    <a:pt x="366" y="272"/>
                    <a:pt x="370" y="254"/>
                  </a:cubicBezTo>
                  <a:cubicBezTo>
                    <a:pt x="373" y="239"/>
                    <a:pt x="366" y="227"/>
                    <a:pt x="350" y="2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D963547C-8D57-40A9-903F-700E45716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573" y="1796962"/>
              <a:ext cx="334963" cy="1047752"/>
            </a:xfrm>
            <a:custGeom>
              <a:avLst/>
              <a:gdLst>
                <a:gd name="T0" fmla="*/ 24 w 109"/>
                <a:gd name="T1" fmla="*/ 310 h 337"/>
                <a:gd name="T2" fmla="*/ 40 w 109"/>
                <a:gd name="T3" fmla="*/ 330 h 337"/>
                <a:gd name="T4" fmla="*/ 90 w 109"/>
                <a:gd name="T5" fmla="*/ 332 h 337"/>
                <a:gd name="T6" fmla="*/ 109 w 109"/>
                <a:gd name="T7" fmla="*/ 308 h 337"/>
                <a:gd name="T8" fmla="*/ 108 w 109"/>
                <a:gd name="T9" fmla="*/ 174 h 337"/>
                <a:gd name="T10" fmla="*/ 107 w 109"/>
                <a:gd name="T11" fmla="*/ 174 h 337"/>
                <a:gd name="T12" fmla="*/ 107 w 109"/>
                <a:gd name="T13" fmla="*/ 144 h 337"/>
                <a:gd name="T14" fmla="*/ 107 w 109"/>
                <a:gd name="T15" fmla="*/ 40 h 337"/>
                <a:gd name="T16" fmla="*/ 84 w 109"/>
                <a:gd name="T17" fmla="*/ 7 h 337"/>
                <a:gd name="T18" fmla="*/ 36 w 109"/>
                <a:gd name="T19" fmla="*/ 7 h 337"/>
                <a:gd name="T20" fmla="*/ 11 w 109"/>
                <a:gd name="T21" fmla="*/ 30 h 337"/>
                <a:gd name="T22" fmla="*/ 6 w 109"/>
                <a:gd name="T23" fmla="*/ 53 h 337"/>
                <a:gd name="T24" fmla="*/ 1 w 109"/>
                <a:gd name="T25" fmla="*/ 130 h 337"/>
                <a:gd name="T26" fmla="*/ 8 w 109"/>
                <a:gd name="T27" fmla="*/ 251 h 337"/>
                <a:gd name="T28" fmla="*/ 24 w 109"/>
                <a:gd name="T29" fmla="*/ 31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337">
                  <a:moveTo>
                    <a:pt x="24" y="310"/>
                  </a:moveTo>
                  <a:cubicBezTo>
                    <a:pt x="27" y="319"/>
                    <a:pt x="32" y="326"/>
                    <a:pt x="40" y="330"/>
                  </a:cubicBezTo>
                  <a:cubicBezTo>
                    <a:pt x="57" y="337"/>
                    <a:pt x="73" y="337"/>
                    <a:pt x="90" y="332"/>
                  </a:cubicBezTo>
                  <a:cubicBezTo>
                    <a:pt x="101" y="329"/>
                    <a:pt x="109" y="320"/>
                    <a:pt x="109" y="308"/>
                  </a:cubicBezTo>
                  <a:cubicBezTo>
                    <a:pt x="108" y="263"/>
                    <a:pt x="108" y="219"/>
                    <a:pt x="108" y="174"/>
                  </a:cubicBezTo>
                  <a:cubicBezTo>
                    <a:pt x="108" y="174"/>
                    <a:pt x="108" y="174"/>
                    <a:pt x="107" y="174"/>
                  </a:cubicBezTo>
                  <a:cubicBezTo>
                    <a:pt x="107" y="164"/>
                    <a:pt x="107" y="154"/>
                    <a:pt x="107" y="144"/>
                  </a:cubicBezTo>
                  <a:cubicBezTo>
                    <a:pt x="107" y="109"/>
                    <a:pt x="107" y="75"/>
                    <a:pt x="107" y="40"/>
                  </a:cubicBezTo>
                  <a:cubicBezTo>
                    <a:pt x="107" y="25"/>
                    <a:pt x="97" y="12"/>
                    <a:pt x="84" y="7"/>
                  </a:cubicBezTo>
                  <a:cubicBezTo>
                    <a:pt x="67" y="0"/>
                    <a:pt x="51" y="1"/>
                    <a:pt x="36" y="7"/>
                  </a:cubicBezTo>
                  <a:cubicBezTo>
                    <a:pt x="25" y="12"/>
                    <a:pt x="16" y="18"/>
                    <a:pt x="11" y="30"/>
                  </a:cubicBezTo>
                  <a:cubicBezTo>
                    <a:pt x="9" y="37"/>
                    <a:pt x="7" y="45"/>
                    <a:pt x="6" y="53"/>
                  </a:cubicBezTo>
                  <a:cubicBezTo>
                    <a:pt x="4" y="79"/>
                    <a:pt x="2" y="104"/>
                    <a:pt x="1" y="130"/>
                  </a:cubicBezTo>
                  <a:cubicBezTo>
                    <a:pt x="0" y="170"/>
                    <a:pt x="2" y="210"/>
                    <a:pt x="8" y="251"/>
                  </a:cubicBezTo>
                  <a:cubicBezTo>
                    <a:pt x="11" y="271"/>
                    <a:pt x="15" y="291"/>
                    <a:pt x="24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0B7D1F23-524A-4726-A820-D78B11107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373" y="1868400"/>
              <a:ext cx="327025" cy="982664"/>
            </a:xfrm>
            <a:custGeom>
              <a:avLst/>
              <a:gdLst>
                <a:gd name="T0" fmla="*/ 0 w 106"/>
                <a:gd name="T1" fmla="*/ 91 h 316"/>
                <a:gd name="T2" fmla="*/ 6 w 106"/>
                <a:gd name="T3" fmla="*/ 177 h 316"/>
                <a:gd name="T4" fmla="*/ 17 w 106"/>
                <a:gd name="T5" fmla="*/ 250 h 316"/>
                <a:gd name="T6" fmla="*/ 33 w 106"/>
                <a:gd name="T7" fmla="*/ 295 h 316"/>
                <a:gd name="T8" fmla="*/ 54 w 106"/>
                <a:gd name="T9" fmla="*/ 313 h 316"/>
                <a:gd name="T10" fmla="*/ 88 w 106"/>
                <a:gd name="T11" fmla="*/ 312 h 316"/>
                <a:gd name="T12" fmla="*/ 105 w 106"/>
                <a:gd name="T13" fmla="*/ 287 h 316"/>
                <a:gd name="T14" fmla="*/ 103 w 106"/>
                <a:gd name="T15" fmla="*/ 258 h 316"/>
                <a:gd name="T16" fmla="*/ 97 w 106"/>
                <a:gd name="T17" fmla="*/ 170 h 316"/>
                <a:gd name="T18" fmla="*/ 91 w 106"/>
                <a:gd name="T19" fmla="*/ 69 h 316"/>
                <a:gd name="T20" fmla="*/ 88 w 106"/>
                <a:gd name="T21" fmla="*/ 29 h 316"/>
                <a:gd name="T22" fmla="*/ 64 w 106"/>
                <a:gd name="T23" fmla="*/ 4 h 316"/>
                <a:gd name="T24" fmla="*/ 1 w 106"/>
                <a:gd name="T25" fmla="*/ 58 h 316"/>
                <a:gd name="T26" fmla="*/ 1 w 106"/>
                <a:gd name="T27" fmla="*/ 90 h 316"/>
                <a:gd name="T28" fmla="*/ 0 w 106"/>
                <a:gd name="T29" fmla="*/ 9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316">
                  <a:moveTo>
                    <a:pt x="0" y="91"/>
                  </a:moveTo>
                  <a:cubicBezTo>
                    <a:pt x="2" y="119"/>
                    <a:pt x="3" y="148"/>
                    <a:pt x="6" y="177"/>
                  </a:cubicBezTo>
                  <a:cubicBezTo>
                    <a:pt x="7" y="202"/>
                    <a:pt x="11" y="226"/>
                    <a:pt x="17" y="250"/>
                  </a:cubicBezTo>
                  <a:cubicBezTo>
                    <a:pt x="21" y="266"/>
                    <a:pt x="26" y="281"/>
                    <a:pt x="33" y="295"/>
                  </a:cubicBezTo>
                  <a:cubicBezTo>
                    <a:pt x="37" y="304"/>
                    <a:pt x="43" y="311"/>
                    <a:pt x="54" y="313"/>
                  </a:cubicBezTo>
                  <a:cubicBezTo>
                    <a:pt x="65" y="316"/>
                    <a:pt x="76" y="316"/>
                    <a:pt x="88" y="312"/>
                  </a:cubicBezTo>
                  <a:cubicBezTo>
                    <a:pt x="98" y="308"/>
                    <a:pt x="106" y="299"/>
                    <a:pt x="105" y="287"/>
                  </a:cubicBezTo>
                  <a:cubicBezTo>
                    <a:pt x="104" y="277"/>
                    <a:pt x="104" y="268"/>
                    <a:pt x="103" y="258"/>
                  </a:cubicBezTo>
                  <a:cubicBezTo>
                    <a:pt x="101" y="229"/>
                    <a:pt x="99" y="199"/>
                    <a:pt x="97" y="170"/>
                  </a:cubicBezTo>
                  <a:cubicBezTo>
                    <a:pt x="95" y="136"/>
                    <a:pt x="93" y="103"/>
                    <a:pt x="91" y="69"/>
                  </a:cubicBezTo>
                  <a:cubicBezTo>
                    <a:pt x="90" y="56"/>
                    <a:pt x="90" y="43"/>
                    <a:pt x="88" y="29"/>
                  </a:cubicBezTo>
                  <a:cubicBezTo>
                    <a:pt x="87" y="14"/>
                    <a:pt x="76" y="6"/>
                    <a:pt x="64" y="4"/>
                  </a:cubicBezTo>
                  <a:cubicBezTo>
                    <a:pt x="33" y="0"/>
                    <a:pt x="1" y="21"/>
                    <a:pt x="1" y="58"/>
                  </a:cubicBezTo>
                  <a:cubicBezTo>
                    <a:pt x="1" y="69"/>
                    <a:pt x="1" y="80"/>
                    <a:pt x="1" y="90"/>
                  </a:cubicBezTo>
                  <a:cubicBezTo>
                    <a:pt x="1" y="91"/>
                    <a:pt x="0" y="91"/>
                    <a:pt x="0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4784D71E-CEB5-46D9-917E-AA6EF24B7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811" y="1749337"/>
              <a:ext cx="350838" cy="541338"/>
            </a:xfrm>
            <a:custGeom>
              <a:avLst/>
              <a:gdLst>
                <a:gd name="T0" fmla="*/ 7 w 114"/>
                <a:gd name="T1" fmla="*/ 160 h 174"/>
                <a:gd name="T2" fmla="*/ 48 w 114"/>
                <a:gd name="T3" fmla="*/ 164 h 174"/>
                <a:gd name="T4" fmla="*/ 109 w 114"/>
                <a:gd name="T5" fmla="*/ 174 h 174"/>
                <a:gd name="T6" fmla="*/ 109 w 114"/>
                <a:gd name="T7" fmla="*/ 171 h 174"/>
                <a:gd name="T8" fmla="*/ 112 w 114"/>
                <a:gd name="T9" fmla="*/ 107 h 174"/>
                <a:gd name="T10" fmla="*/ 114 w 114"/>
                <a:gd name="T11" fmla="*/ 45 h 174"/>
                <a:gd name="T12" fmla="*/ 110 w 114"/>
                <a:gd name="T13" fmla="*/ 28 h 174"/>
                <a:gd name="T14" fmla="*/ 85 w 114"/>
                <a:gd name="T15" fmla="*/ 6 h 174"/>
                <a:gd name="T16" fmla="*/ 36 w 114"/>
                <a:gd name="T17" fmla="*/ 6 h 174"/>
                <a:gd name="T18" fmla="*/ 6 w 114"/>
                <a:gd name="T19" fmla="*/ 49 h 174"/>
                <a:gd name="T20" fmla="*/ 0 w 114"/>
                <a:gd name="T21" fmla="*/ 152 h 174"/>
                <a:gd name="T22" fmla="*/ 7 w 114"/>
                <a:gd name="T23" fmla="*/ 16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174">
                  <a:moveTo>
                    <a:pt x="7" y="160"/>
                  </a:moveTo>
                  <a:cubicBezTo>
                    <a:pt x="20" y="161"/>
                    <a:pt x="34" y="162"/>
                    <a:pt x="48" y="164"/>
                  </a:cubicBezTo>
                  <a:cubicBezTo>
                    <a:pt x="68" y="167"/>
                    <a:pt x="88" y="170"/>
                    <a:pt x="109" y="174"/>
                  </a:cubicBezTo>
                  <a:cubicBezTo>
                    <a:pt x="109" y="173"/>
                    <a:pt x="109" y="172"/>
                    <a:pt x="109" y="171"/>
                  </a:cubicBezTo>
                  <a:cubicBezTo>
                    <a:pt x="110" y="150"/>
                    <a:pt x="111" y="128"/>
                    <a:pt x="112" y="107"/>
                  </a:cubicBezTo>
                  <a:cubicBezTo>
                    <a:pt x="113" y="86"/>
                    <a:pt x="114" y="65"/>
                    <a:pt x="114" y="45"/>
                  </a:cubicBezTo>
                  <a:cubicBezTo>
                    <a:pt x="114" y="39"/>
                    <a:pt x="112" y="33"/>
                    <a:pt x="110" y="28"/>
                  </a:cubicBezTo>
                  <a:cubicBezTo>
                    <a:pt x="105" y="17"/>
                    <a:pt x="96" y="10"/>
                    <a:pt x="85" y="6"/>
                  </a:cubicBezTo>
                  <a:cubicBezTo>
                    <a:pt x="69" y="0"/>
                    <a:pt x="52" y="0"/>
                    <a:pt x="36" y="6"/>
                  </a:cubicBezTo>
                  <a:cubicBezTo>
                    <a:pt x="17" y="14"/>
                    <a:pt x="7" y="29"/>
                    <a:pt x="6" y="49"/>
                  </a:cubicBezTo>
                  <a:cubicBezTo>
                    <a:pt x="3" y="83"/>
                    <a:pt x="2" y="118"/>
                    <a:pt x="0" y="152"/>
                  </a:cubicBezTo>
                  <a:cubicBezTo>
                    <a:pt x="0" y="159"/>
                    <a:pt x="0" y="159"/>
                    <a:pt x="7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78A6E9EA-6226-468A-90DD-3727F6683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699" y="1817600"/>
              <a:ext cx="341313" cy="547688"/>
            </a:xfrm>
            <a:custGeom>
              <a:avLst/>
              <a:gdLst>
                <a:gd name="T0" fmla="*/ 4 w 111"/>
                <a:gd name="T1" fmla="*/ 155 h 176"/>
                <a:gd name="T2" fmla="*/ 19 w 111"/>
                <a:gd name="T3" fmla="*/ 158 h 176"/>
                <a:gd name="T4" fmla="*/ 81 w 111"/>
                <a:gd name="T5" fmla="*/ 171 h 176"/>
                <a:gd name="T6" fmla="*/ 105 w 111"/>
                <a:gd name="T7" fmla="*/ 176 h 176"/>
                <a:gd name="T8" fmla="*/ 107 w 111"/>
                <a:gd name="T9" fmla="*/ 159 h 176"/>
                <a:gd name="T10" fmla="*/ 108 w 111"/>
                <a:gd name="T11" fmla="*/ 47 h 176"/>
                <a:gd name="T12" fmla="*/ 99 w 111"/>
                <a:gd name="T13" fmla="*/ 23 h 176"/>
                <a:gd name="T14" fmla="*/ 38 w 111"/>
                <a:gd name="T15" fmla="*/ 5 h 176"/>
                <a:gd name="T16" fmla="*/ 10 w 111"/>
                <a:gd name="T17" fmla="*/ 35 h 176"/>
                <a:gd name="T18" fmla="*/ 4 w 111"/>
                <a:gd name="T19" fmla="*/ 100 h 176"/>
                <a:gd name="T20" fmla="*/ 0 w 111"/>
                <a:gd name="T21" fmla="*/ 150 h 176"/>
                <a:gd name="T22" fmla="*/ 4 w 111"/>
                <a:gd name="T23" fmla="*/ 15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" h="176">
                  <a:moveTo>
                    <a:pt x="4" y="155"/>
                  </a:moveTo>
                  <a:cubicBezTo>
                    <a:pt x="9" y="156"/>
                    <a:pt x="14" y="157"/>
                    <a:pt x="19" y="158"/>
                  </a:cubicBezTo>
                  <a:cubicBezTo>
                    <a:pt x="39" y="162"/>
                    <a:pt x="60" y="166"/>
                    <a:pt x="81" y="171"/>
                  </a:cubicBezTo>
                  <a:cubicBezTo>
                    <a:pt x="89" y="172"/>
                    <a:pt x="96" y="174"/>
                    <a:pt x="105" y="176"/>
                  </a:cubicBezTo>
                  <a:cubicBezTo>
                    <a:pt x="105" y="170"/>
                    <a:pt x="106" y="164"/>
                    <a:pt x="107" y="159"/>
                  </a:cubicBezTo>
                  <a:cubicBezTo>
                    <a:pt x="108" y="122"/>
                    <a:pt x="111" y="84"/>
                    <a:pt x="108" y="47"/>
                  </a:cubicBezTo>
                  <a:cubicBezTo>
                    <a:pt x="107" y="38"/>
                    <a:pt x="105" y="30"/>
                    <a:pt x="99" y="23"/>
                  </a:cubicBezTo>
                  <a:cubicBezTo>
                    <a:pt x="82" y="5"/>
                    <a:pt x="61" y="0"/>
                    <a:pt x="38" y="5"/>
                  </a:cubicBezTo>
                  <a:cubicBezTo>
                    <a:pt x="20" y="10"/>
                    <a:pt x="11" y="21"/>
                    <a:pt x="10" y="35"/>
                  </a:cubicBezTo>
                  <a:cubicBezTo>
                    <a:pt x="7" y="56"/>
                    <a:pt x="5" y="78"/>
                    <a:pt x="4" y="100"/>
                  </a:cubicBezTo>
                  <a:cubicBezTo>
                    <a:pt x="2" y="116"/>
                    <a:pt x="1" y="133"/>
                    <a:pt x="0" y="150"/>
                  </a:cubicBezTo>
                  <a:cubicBezTo>
                    <a:pt x="0" y="153"/>
                    <a:pt x="1" y="154"/>
                    <a:pt x="4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69EAF36-5BE4-4561-86D8-6AEC60A36D91}"/>
              </a:ext>
            </a:extLst>
          </p:cNvPr>
          <p:cNvGrpSpPr/>
          <p:nvPr/>
        </p:nvGrpSpPr>
        <p:grpSpPr>
          <a:xfrm>
            <a:off x="6457195" y="2178964"/>
            <a:ext cx="1339418" cy="1027460"/>
            <a:chOff x="7633183" y="2410940"/>
            <a:chExt cx="3983904" cy="3056021"/>
          </a:xfrm>
          <a:solidFill>
            <a:schemeClr val="tx1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A4030C-593C-439B-BCCC-713ABE5BA49C}"/>
                </a:ext>
              </a:extLst>
            </p:cNvPr>
            <p:cNvSpPr/>
            <p:nvPr/>
          </p:nvSpPr>
          <p:spPr>
            <a:xfrm>
              <a:off x="7633183" y="5154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5A2B4CF-DC31-4C76-94D8-5E39679270C6}"/>
                </a:ext>
              </a:extLst>
            </p:cNvPr>
            <p:cNvSpPr/>
            <p:nvPr/>
          </p:nvSpPr>
          <p:spPr>
            <a:xfrm rot="5400000">
              <a:off x="8090383" y="4696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A27A618-C433-4705-9BB0-80563DB7FEC6}"/>
                </a:ext>
              </a:extLst>
            </p:cNvPr>
            <p:cNvSpPr/>
            <p:nvPr/>
          </p:nvSpPr>
          <p:spPr>
            <a:xfrm>
              <a:off x="8547583" y="42397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F6B40DC-5B7D-4AFB-A9F2-4CA2C3E65A7A}"/>
                </a:ext>
              </a:extLst>
            </p:cNvPr>
            <p:cNvSpPr/>
            <p:nvPr/>
          </p:nvSpPr>
          <p:spPr>
            <a:xfrm rot="5400000">
              <a:off x="9004783" y="37825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63AA0D0-04CC-4D6C-B805-3C6793ED297B}"/>
                </a:ext>
              </a:extLst>
            </p:cNvPr>
            <p:cNvSpPr/>
            <p:nvPr/>
          </p:nvSpPr>
          <p:spPr>
            <a:xfrm>
              <a:off x="9461983" y="33253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51F357B-4C27-4B41-8504-9F53E7900FFA}"/>
                </a:ext>
              </a:extLst>
            </p:cNvPr>
            <p:cNvSpPr/>
            <p:nvPr/>
          </p:nvSpPr>
          <p:spPr>
            <a:xfrm rot="5400000">
              <a:off x="9919183" y="2868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AFE5745-31AF-4A56-9CFB-9509FF4D669C}"/>
                </a:ext>
              </a:extLst>
            </p:cNvPr>
            <p:cNvSpPr/>
            <p:nvPr/>
          </p:nvSpPr>
          <p:spPr>
            <a:xfrm>
              <a:off x="10376383" y="2410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C8334F-EF51-4674-AF13-24D2D4667C69}"/>
                </a:ext>
              </a:extLst>
            </p:cNvPr>
            <p:cNvSpPr/>
            <p:nvPr/>
          </p:nvSpPr>
          <p:spPr>
            <a:xfrm rot="8102273">
              <a:off x="10231747" y="4650867"/>
              <a:ext cx="1385340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3907312-326E-40A9-82B5-E9C7ACE7DB2F}"/>
                </a:ext>
              </a:extLst>
            </p:cNvPr>
            <p:cNvSpPr/>
            <p:nvPr/>
          </p:nvSpPr>
          <p:spPr>
            <a:xfrm>
              <a:off x="10237576" y="4188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048D67-AA14-4836-A2F5-FA7CF6E098BF}"/>
                </a:ext>
              </a:extLst>
            </p:cNvPr>
            <p:cNvSpPr/>
            <p:nvPr/>
          </p:nvSpPr>
          <p:spPr>
            <a:xfrm rot="5400000">
              <a:off x="10770083" y="4646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2B93C3C-3C48-479F-9361-009DC02D2DAD}"/>
              </a:ext>
            </a:extLst>
          </p:cNvPr>
          <p:cNvGrpSpPr/>
          <p:nvPr/>
        </p:nvGrpSpPr>
        <p:grpSpPr>
          <a:xfrm>
            <a:off x="4382084" y="1525863"/>
            <a:ext cx="1291662" cy="1306202"/>
            <a:chOff x="2010880" y="2246539"/>
            <a:chExt cx="3384551" cy="3422650"/>
          </a:xfrm>
          <a:solidFill>
            <a:schemeClr val="tx1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DB540F5A-577C-431E-A1A4-56EA3DAD9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880" y="2246539"/>
              <a:ext cx="3384550" cy="3422650"/>
            </a:xfrm>
            <a:custGeom>
              <a:avLst/>
              <a:gdLst>
                <a:gd name="T0" fmla="*/ 802 w 1098"/>
                <a:gd name="T1" fmla="*/ 525 h 1101"/>
                <a:gd name="T2" fmla="*/ 1063 w 1098"/>
                <a:gd name="T3" fmla="*/ 294 h 1101"/>
                <a:gd name="T4" fmla="*/ 1065 w 1098"/>
                <a:gd name="T5" fmla="*/ 111 h 1101"/>
                <a:gd name="T6" fmla="*/ 883 w 1098"/>
                <a:gd name="T7" fmla="*/ 0 h 1101"/>
                <a:gd name="T8" fmla="*/ 606 w 1098"/>
                <a:gd name="T9" fmla="*/ 229 h 1101"/>
                <a:gd name="T10" fmla="*/ 587 w 1098"/>
                <a:gd name="T11" fmla="*/ 393 h 1101"/>
                <a:gd name="T12" fmla="*/ 660 w 1098"/>
                <a:gd name="T13" fmla="*/ 316 h 1101"/>
                <a:gd name="T14" fmla="*/ 887 w 1098"/>
                <a:gd name="T15" fmla="*/ 91 h 1101"/>
                <a:gd name="T16" fmla="*/ 1005 w 1098"/>
                <a:gd name="T17" fmla="*/ 216 h 1101"/>
                <a:gd name="T18" fmla="*/ 780 w 1098"/>
                <a:gd name="T19" fmla="*/ 436 h 1101"/>
                <a:gd name="T20" fmla="*/ 704 w 1098"/>
                <a:gd name="T21" fmla="*/ 507 h 1101"/>
                <a:gd name="T22" fmla="*/ 439 w 1098"/>
                <a:gd name="T23" fmla="*/ 773 h 1101"/>
                <a:gd name="T24" fmla="*/ 231 w 1098"/>
                <a:gd name="T25" fmla="*/ 997 h 1101"/>
                <a:gd name="T26" fmla="*/ 97 w 1098"/>
                <a:gd name="T27" fmla="*/ 914 h 1101"/>
                <a:gd name="T28" fmla="*/ 296 w 1098"/>
                <a:gd name="T29" fmla="*/ 668 h 1101"/>
                <a:gd name="T30" fmla="*/ 374 w 1098"/>
                <a:gd name="T31" fmla="*/ 606 h 1101"/>
                <a:gd name="T32" fmla="*/ 388 w 1098"/>
                <a:gd name="T33" fmla="*/ 586 h 1101"/>
                <a:gd name="T34" fmla="*/ 142 w 1098"/>
                <a:gd name="T35" fmla="*/ 693 h 1101"/>
                <a:gd name="T36" fmla="*/ 27 w 1098"/>
                <a:gd name="T37" fmla="*/ 979 h 1101"/>
                <a:gd name="T38" fmla="*/ 289 w 1098"/>
                <a:gd name="T39" fmla="*/ 1068 h 1101"/>
                <a:gd name="T40" fmla="*/ 487 w 1098"/>
                <a:gd name="T41" fmla="*/ 871 h 1101"/>
                <a:gd name="T42" fmla="*/ 509 w 1098"/>
                <a:gd name="T43" fmla="*/ 704 h 1101"/>
                <a:gd name="T44" fmla="*/ 472 w 1098"/>
                <a:gd name="T45" fmla="*/ 548 h 1101"/>
                <a:gd name="T46" fmla="*/ 318 w 1098"/>
                <a:gd name="T47" fmla="*/ 686 h 1101"/>
                <a:gd name="T48" fmla="*/ 349 w 1098"/>
                <a:gd name="T49" fmla="*/ 803 h 1101"/>
                <a:gd name="T50" fmla="*/ 547 w 1098"/>
                <a:gd name="T51" fmla="*/ 631 h 1101"/>
                <a:gd name="T52" fmla="*/ 534 w 1098"/>
                <a:gd name="T53" fmla="*/ 599 h 1101"/>
                <a:gd name="T54" fmla="*/ 493 w 1098"/>
                <a:gd name="T55" fmla="*/ 577 h 1101"/>
                <a:gd name="T56" fmla="*/ 648 w 1098"/>
                <a:gd name="T57" fmla="*/ 540 h 1101"/>
                <a:gd name="T58" fmla="*/ 804 w 1098"/>
                <a:gd name="T59" fmla="*/ 374 h 1101"/>
                <a:gd name="T60" fmla="*/ 701 w 1098"/>
                <a:gd name="T61" fmla="*/ 303 h 1101"/>
                <a:gd name="T62" fmla="*/ 558 w 1098"/>
                <a:gd name="T63" fmla="*/ 447 h 1101"/>
                <a:gd name="T64" fmla="*/ 598 w 1098"/>
                <a:gd name="T65" fmla="*/ 454 h 1101"/>
                <a:gd name="T66" fmla="*/ 625 w 1098"/>
                <a:gd name="T67" fmla="*/ 495 h 1101"/>
                <a:gd name="T68" fmla="*/ 633 w 1098"/>
                <a:gd name="T69" fmla="*/ 516 h 1101"/>
                <a:gd name="T70" fmla="*/ 645 w 1098"/>
                <a:gd name="T71" fmla="*/ 543 h 1101"/>
                <a:gd name="T72" fmla="*/ 652 w 1098"/>
                <a:gd name="T73" fmla="*/ 661 h 1101"/>
                <a:gd name="T74" fmla="*/ 764 w 1098"/>
                <a:gd name="T75" fmla="*/ 789 h 1101"/>
                <a:gd name="T76" fmla="*/ 789 w 1098"/>
                <a:gd name="T77" fmla="*/ 765 h 1101"/>
                <a:gd name="T78" fmla="*/ 216 w 1098"/>
                <a:gd name="T79" fmla="*/ 432 h 1101"/>
                <a:gd name="T80" fmla="*/ 322 w 1098"/>
                <a:gd name="T81" fmla="*/ 474 h 1101"/>
                <a:gd name="T82" fmla="*/ 389 w 1098"/>
                <a:gd name="T83" fmla="*/ 456 h 1101"/>
                <a:gd name="T84" fmla="*/ 216 w 1098"/>
                <a:gd name="T85" fmla="*/ 432 h 1101"/>
                <a:gd name="T86" fmla="*/ 672 w 1098"/>
                <a:gd name="T87" fmla="*/ 828 h 1101"/>
                <a:gd name="T88" fmla="*/ 620 w 1098"/>
                <a:gd name="T89" fmla="*/ 695 h 1101"/>
                <a:gd name="T90" fmla="*/ 630 w 1098"/>
                <a:gd name="T91" fmla="*/ 802 h 1101"/>
                <a:gd name="T92" fmla="*/ 668 w 1098"/>
                <a:gd name="T93" fmla="*/ 879 h 1101"/>
                <a:gd name="T94" fmla="*/ 870 w 1098"/>
                <a:gd name="T95" fmla="*/ 679 h 1101"/>
                <a:gd name="T96" fmla="*/ 830 w 1098"/>
                <a:gd name="T97" fmla="*/ 637 h 1101"/>
                <a:gd name="T98" fmla="*/ 695 w 1098"/>
                <a:gd name="T99" fmla="*/ 620 h 1101"/>
                <a:gd name="T100" fmla="*/ 845 w 1098"/>
                <a:gd name="T101" fmla="*/ 677 h 1101"/>
                <a:gd name="T102" fmla="*/ 416 w 1098"/>
                <a:gd name="T103" fmla="*/ 242 h 1101"/>
                <a:gd name="T104" fmla="*/ 455 w 1098"/>
                <a:gd name="T105" fmla="*/ 387 h 1101"/>
                <a:gd name="T106" fmla="*/ 476 w 1098"/>
                <a:gd name="T107" fmla="*/ 333 h 1101"/>
                <a:gd name="T108" fmla="*/ 428 w 1098"/>
                <a:gd name="T109" fmla="*/ 217 h 1101"/>
                <a:gd name="T110" fmla="*/ 318 w 1098"/>
                <a:gd name="T111" fmla="*/ 301 h 1101"/>
                <a:gd name="T112" fmla="*/ 410 w 1098"/>
                <a:gd name="T113" fmla="*/ 435 h 1101"/>
                <a:gd name="T114" fmla="*/ 439 w 1098"/>
                <a:gd name="T115" fmla="*/ 416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8" h="1101">
                  <a:moveTo>
                    <a:pt x="704" y="507"/>
                  </a:moveTo>
                  <a:cubicBezTo>
                    <a:pt x="706" y="509"/>
                    <a:pt x="706" y="510"/>
                    <a:pt x="707" y="510"/>
                  </a:cubicBezTo>
                  <a:cubicBezTo>
                    <a:pt x="737" y="523"/>
                    <a:pt x="769" y="530"/>
                    <a:pt x="802" y="525"/>
                  </a:cubicBezTo>
                  <a:cubicBezTo>
                    <a:pt x="824" y="522"/>
                    <a:pt x="843" y="514"/>
                    <a:pt x="858" y="499"/>
                  </a:cubicBezTo>
                  <a:cubicBezTo>
                    <a:pt x="875" y="483"/>
                    <a:pt x="892" y="466"/>
                    <a:pt x="908" y="449"/>
                  </a:cubicBezTo>
                  <a:cubicBezTo>
                    <a:pt x="960" y="397"/>
                    <a:pt x="1011" y="346"/>
                    <a:pt x="1063" y="294"/>
                  </a:cubicBezTo>
                  <a:cubicBezTo>
                    <a:pt x="1075" y="283"/>
                    <a:pt x="1084" y="269"/>
                    <a:pt x="1089" y="254"/>
                  </a:cubicBezTo>
                  <a:cubicBezTo>
                    <a:pt x="1098" y="228"/>
                    <a:pt x="1098" y="202"/>
                    <a:pt x="1092" y="175"/>
                  </a:cubicBezTo>
                  <a:cubicBezTo>
                    <a:pt x="1087" y="152"/>
                    <a:pt x="1077" y="131"/>
                    <a:pt x="1065" y="111"/>
                  </a:cubicBezTo>
                  <a:cubicBezTo>
                    <a:pt x="1046" y="81"/>
                    <a:pt x="1022" y="57"/>
                    <a:pt x="993" y="37"/>
                  </a:cubicBezTo>
                  <a:cubicBezTo>
                    <a:pt x="977" y="25"/>
                    <a:pt x="959" y="16"/>
                    <a:pt x="940" y="10"/>
                  </a:cubicBezTo>
                  <a:cubicBezTo>
                    <a:pt x="921" y="3"/>
                    <a:pt x="903" y="0"/>
                    <a:pt x="883" y="0"/>
                  </a:cubicBezTo>
                  <a:cubicBezTo>
                    <a:pt x="852" y="0"/>
                    <a:pt x="826" y="9"/>
                    <a:pt x="804" y="31"/>
                  </a:cubicBezTo>
                  <a:cubicBezTo>
                    <a:pt x="770" y="64"/>
                    <a:pt x="736" y="98"/>
                    <a:pt x="702" y="132"/>
                  </a:cubicBezTo>
                  <a:cubicBezTo>
                    <a:pt x="670" y="165"/>
                    <a:pt x="638" y="197"/>
                    <a:pt x="606" y="229"/>
                  </a:cubicBezTo>
                  <a:cubicBezTo>
                    <a:pt x="582" y="252"/>
                    <a:pt x="570" y="279"/>
                    <a:pt x="569" y="311"/>
                  </a:cubicBezTo>
                  <a:cubicBezTo>
                    <a:pt x="569" y="330"/>
                    <a:pt x="572" y="348"/>
                    <a:pt x="577" y="366"/>
                  </a:cubicBezTo>
                  <a:cubicBezTo>
                    <a:pt x="580" y="375"/>
                    <a:pt x="584" y="383"/>
                    <a:pt x="587" y="393"/>
                  </a:cubicBezTo>
                  <a:cubicBezTo>
                    <a:pt x="589" y="392"/>
                    <a:pt x="589" y="391"/>
                    <a:pt x="590" y="391"/>
                  </a:cubicBezTo>
                  <a:cubicBezTo>
                    <a:pt x="612" y="368"/>
                    <a:pt x="635" y="345"/>
                    <a:pt x="658" y="322"/>
                  </a:cubicBezTo>
                  <a:cubicBezTo>
                    <a:pt x="659" y="321"/>
                    <a:pt x="660" y="318"/>
                    <a:pt x="660" y="316"/>
                  </a:cubicBezTo>
                  <a:cubicBezTo>
                    <a:pt x="660" y="309"/>
                    <a:pt x="661" y="303"/>
                    <a:pt x="666" y="297"/>
                  </a:cubicBezTo>
                  <a:cubicBezTo>
                    <a:pt x="732" y="232"/>
                    <a:pt x="798" y="166"/>
                    <a:pt x="863" y="100"/>
                  </a:cubicBezTo>
                  <a:cubicBezTo>
                    <a:pt x="870" y="93"/>
                    <a:pt x="878" y="90"/>
                    <a:pt x="887" y="91"/>
                  </a:cubicBezTo>
                  <a:cubicBezTo>
                    <a:pt x="903" y="92"/>
                    <a:pt x="918" y="98"/>
                    <a:pt x="932" y="106"/>
                  </a:cubicBezTo>
                  <a:cubicBezTo>
                    <a:pt x="960" y="122"/>
                    <a:pt x="982" y="145"/>
                    <a:pt x="996" y="175"/>
                  </a:cubicBezTo>
                  <a:cubicBezTo>
                    <a:pt x="1002" y="188"/>
                    <a:pt x="1005" y="202"/>
                    <a:pt x="1005" y="216"/>
                  </a:cubicBezTo>
                  <a:cubicBezTo>
                    <a:pt x="1004" y="221"/>
                    <a:pt x="1002" y="225"/>
                    <a:pt x="998" y="229"/>
                  </a:cubicBezTo>
                  <a:cubicBezTo>
                    <a:pt x="933" y="295"/>
                    <a:pt x="867" y="361"/>
                    <a:pt x="802" y="427"/>
                  </a:cubicBezTo>
                  <a:cubicBezTo>
                    <a:pt x="796" y="433"/>
                    <a:pt x="789" y="436"/>
                    <a:pt x="780" y="436"/>
                  </a:cubicBezTo>
                  <a:cubicBezTo>
                    <a:pt x="778" y="436"/>
                    <a:pt x="776" y="437"/>
                    <a:pt x="775" y="438"/>
                  </a:cubicBezTo>
                  <a:cubicBezTo>
                    <a:pt x="760" y="452"/>
                    <a:pt x="747" y="466"/>
                    <a:pt x="732" y="480"/>
                  </a:cubicBezTo>
                  <a:cubicBezTo>
                    <a:pt x="723" y="489"/>
                    <a:pt x="714" y="498"/>
                    <a:pt x="704" y="507"/>
                  </a:cubicBezTo>
                  <a:close/>
                  <a:moveTo>
                    <a:pt x="509" y="704"/>
                  </a:moveTo>
                  <a:cubicBezTo>
                    <a:pt x="507" y="706"/>
                    <a:pt x="506" y="706"/>
                    <a:pt x="505" y="707"/>
                  </a:cubicBezTo>
                  <a:cubicBezTo>
                    <a:pt x="483" y="729"/>
                    <a:pt x="461" y="751"/>
                    <a:pt x="439" y="773"/>
                  </a:cubicBezTo>
                  <a:cubicBezTo>
                    <a:pt x="436" y="776"/>
                    <a:pt x="435" y="778"/>
                    <a:pt x="435" y="782"/>
                  </a:cubicBezTo>
                  <a:cubicBezTo>
                    <a:pt x="436" y="789"/>
                    <a:pt x="434" y="795"/>
                    <a:pt x="428" y="801"/>
                  </a:cubicBezTo>
                  <a:cubicBezTo>
                    <a:pt x="362" y="866"/>
                    <a:pt x="297" y="932"/>
                    <a:pt x="231" y="997"/>
                  </a:cubicBezTo>
                  <a:cubicBezTo>
                    <a:pt x="224" y="1004"/>
                    <a:pt x="217" y="1006"/>
                    <a:pt x="208" y="1005"/>
                  </a:cubicBezTo>
                  <a:cubicBezTo>
                    <a:pt x="194" y="1004"/>
                    <a:pt x="181" y="1000"/>
                    <a:pt x="169" y="993"/>
                  </a:cubicBezTo>
                  <a:cubicBezTo>
                    <a:pt x="136" y="975"/>
                    <a:pt x="111" y="949"/>
                    <a:pt x="97" y="914"/>
                  </a:cubicBezTo>
                  <a:cubicBezTo>
                    <a:pt x="93" y="903"/>
                    <a:pt x="90" y="891"/>
                    <a:pt x="91" y="880"/>
                  </a:cubicBezTo>
                  <a:cubicBezTo>
                    <a:pt x="92" y="875"/>
                    <a:pt x="94" y="871"/>
                    <a:pt x="97" y="868"/>
                  </a:cubicBezTo>
                  <a:cubicBezTo>
                    <a:pt x="163" y="801"/>
                    <a:pt x="230" y="735"/>
                    <a:pt x="296" y="668"/>
                  </a:cubicBezTo>
                  <a:cubicBezTo>
                    <a:pt x="301" y="663"/>
                    <a:pt x="307" y="660"/>
                    <a:pt x="315" y="661"/>
                  </a:cubicBezTo>
                  <a:cubicBezTo>
                    <a:pt x="318" y="661"/>
                    <a:pt x="321" y="659"/>
                    <a:pt x="323" y="657"/>
                  </a:cubicBezTo>
                  <a:cubicBezTo>
                    <a:pt x="340" y="640"/>
                    <a:pt x="357" y="623"/>
                    <a:pt x="374" y="606"/>
                  </a:cubicBezTo>
                  <a:cubicBezTo>
                    <a:pt x="380" y="600"/>
                    <a:pt x="386" y="594"/>
                    <a:pt x="391" y="589"/>
                  </a:cubicBezTo>
                  <a:cubicBezTo>
                    <a:pt x="391" y="588"/>
                    <a:pt x="390" y="587"/>
                    <a:pt x="390" y="587"/>
                  </a:cubicBezTo>
                  <a:cubicBezTo>
                    <a:pt x="389" y="587"/>
                    <a:pt x="388" y="586"/>
                    <a:pt x="388" y="586"/>
                  </a:cubicBezTo>
                  <a:cubicBezTo>
                    <a:pt x="359" y="574"/>
                    <a:pt x="329" y="567"/>
                    <a:pt x="298" y="571"/>
                  </a:cubicBezTo>
                  <a:cubicBezTo>
                    <a:pt x="274" y="574"/>
                    <a:pt x="253" y="582"/>
                    <a:pt x="237" y="599"/>
                  </a:cubicBezTo>
                  <a:cubicBezTo>
                    <a:pt x="205" y="630"/>
                    <a:pt x="173" y="661"/>
                    <a:pt x="142" y="693"/>
                  </a:cubicBezTo>
                  <a:cubicBezTo>
                    <a:pt x="107" y="728"/>
                    <a:pt x="72" y="764"/>
                    <a:pt x="36" y="799"/>
                  </a:cubicBezTo>
                  <a:cubicBezTo>
                    <a:pt x="11" y="823"/>
                    <a:pt x="0" y="852"/>
                    <a:pt x="0" y="886"/>
                  </a:cubicBezTo>
                  <a:cubicBezTo>
                    <a:pt x="0" y="920"/>
                    <a:pt x="11" y="951"/>
                    <a:pt x="27" y="979"/>
                  </a:cubicBezTo>
                  <a:cubicBezTo>
                    <a:pt x="49" y="1016"/>
                    <a:pt x="78" y="1046"/>
                    <a:pt x="115" y="1067"/>
                  </a:cubicBezTo>
                  <a:cubicBezTo>
                    <a:pt x="150" y="1088"/>
                    <a:pt x="188" y="1101"/>
                    <a:pt x="231" y="1095"/>
                  </a:cubicBezTo>
                  <a:cubicBezTo>
                    <a:pt x="253" y="1092"/>
                    <a:pt x="273" y="1084"/>
                    <a:pt x="289" y="1068"/>
                  </a:cubicBezTo>
                  <a:cubicBezTo>
                    <a:pt x="300" y="1058"/>
                    <a:pt x="310" y="1047"/>
                    <a:pt x="321" y="1037"/>
                  </a:cubicBezTo>
                  <a:cubicBezTo>
                    <a:pt x="344" y="1013"/>
                    <a:pt x="368" y="990"/>
                    <a:pt x="392" y="966"/>
                  </a:cubicBezTo>
                  <a:cubicBezTo>
                    <a:pt x="423" y="934"/>
                    <a:pt x="454" y="902"/>
                    <a:pt x="487" y="871"/>
                  </a:cubicBezTo>
                  <a:cubicBezTo>
                    <a:pt x="517" y="843"/>
                    <a:pt x="530" y="809"/>
                    <a:pt x="526" y="769"/>
                  </a:cubicBezTo>
                  <a:cubicBezTo>
                    <a:pt x="525" y="756"/>
                    <a:pt x="522" y="743"/>
                    <a:pt x="518" y="730"/>
                  </a:cubicBezTo>
                  <a:cubicBezTo>
                    <a:pt x="516" y="722"/>
                    <a:pt x="512" y="713"/>
                    <a:pt x="509" y="704"/>
                  </a:cubicBezTo>
                  <a:close/>
                  <a:moveTo>
                    <a:pt x="503" y="549"/>
                  </a:moveTo>
                  <a:cubicBezTo>
                    <a:pt x="498" y="550"/>
                    <a:pt x="494" y="551"/>
                    <a:pt x="490" y="552"/>
                  </a:cubicBezTo>
                  <a:cubicBezTo>
                    <a:pt x="483" y="555"/>
                    <a:pt x="477" y="555"/>
                    <a:pt x="472" y="548"/>
                  </a:cubicBezTo>
                  <a:cubicBezTo>
                    <a:pt x="472" y="547"/>
                    <a:pt x="470" y="547"/>
                    <a:pt x="470" y="546"/>
                  </a:cubicBezTo>
                  <a:cubicBezTo>
                    <a:pt x="464" y="543"/>
                    <a:pt x="462" y="543"/>
                    <a:pt x="458" y="547"/>
                  </a:cubicBezTo>
                  <a:cubicBezTo>
                    <a:pt x="411" y="593"/>
                    <a:pt x="365" y="640"/>
                    <a:pt x="318" y="686"/>
                  </a:cubicBezTo>
                  <a:cubicBezTo>
                    <a:pt x="311" y="693"/>
                    <a:pt x="303" y="700"/>
                    <a:pt x="298" y="708"/>
                  </a:cubicBezTo>
                  <a:cubicBezTo>
                    <a:pt x="288" y="723"/>
                    <a:pt x="289" y="739"/>
                    <a:pt x="296" y="755"/>
                  </a:cubicBezTo>
                  <a:cubicBezTo>
                    <a:pt x="306" y="779"/>
                    <a:pt x="324" y="796"/>
                    <a:pt x="349" y="803"/>
                  </a:cubicBezTo>
                  <a:cubicBezTo>
                    <a:pt x="367" y="808"/>
                    <a:pt x="383" y="805"/>
                    <a:pt x="397" y="791"/>
                  </a:cubicBezTo>
                  <a:cubicBezTo>
                    <a:pt x="446" y="741"/>
                    <a:pt x="496" y="692"/>
                    <a:pt x="546" y="642"/>
                  </a:cubicBezTo>
                  <a:cubicBezTo>
                    <a:pt x="549" y="638"/>
                    <a:pt x="550" y="635"/>
                    <a:pt x="547" y="631"/>
                  </a:cubicBezTo>
                  <a:cubicBezTo>
                    <a:pt x="541" y="632"/>
                    <a:pt x="535" y="632"/>
                    <a:pt x="528" y="633"/>
                  </a:cubicBezTo>
                  <a:cubicBezTo>
                    <a:pt x="532" y="624"/>
                    <a:pt x="535" y="617"/>
                    <a:pt x="538" y="609"/>
                  </a:cubicBezTo>
                  <a:cubicBezTo>
                    <a:pt x="540" y="603"/>
                    <a:pt x="541" y="603"/>
                    <a:pt x="534" y="599"/>
                  </a:cubicBezTo>
                  <a:cubicBezTo>
                    <a:pt x="530" y="597"/>
                    <a:pt x="528" y="595"/>
                    <a:pt x="529" y="590"/>
                  </a:cubicBezTo>
                  <a:cubicBezTo>
                    <a:pt x="530" y="586"/>
                    <a:pt x="530" y="581"/>
                    <a:pt x="531" y="577"/>
                  </a:cubicBezTo>
                  <a:cubicBezTo>
                    <a:pt x="518" y="577"/>
                    <a:pt x="506" y="577"/>
                    <a:pt x="493" y="577"/>
                  </a:cubicBezTo>
                  <a:cubicBezTo>
                    <a:pt x="497" y="567"/>
                    <a:pt x="500" y="559"/>
                    <a:pt x="503" y="549"/>
                  </a:cubicBezTo>
                  <a:close/>
                  <a:moveTo>
                    <a:pt x="645" y="543"/>
                  </a:moveTo>
                  <a:cubicBezTo>
                    <a:pt x="647" y="542"/>
                    <a:pt x="648" y="541"/>
                    <a:pt x="648" y="540"/>
                  </a:cubicBezTo>
                  <a:cubicBezTo>
                    <a:pt x="665" y="523"/>
                    <a:pt x="682" y="507"/>
                    <a:pt x="698" y="490"/>
                  </a:cubicBezTo>
                  <a:cubicBezTo>
                    <a:pt x="730" y="458"/>
                    <a:pt x="761" y="427"/>
                    <a:pt x="793" y="395"/>
                  </a:cubicBezTo>
                  <a:cubicBezTo>
                    <a:pt x="799" y="389"/>
                    <a:pt x="803" y="382"/>
                    <a:pt x="804" y="374"/>
                  </a:cubicBezTo>
                  <a:cubicBezTo>
                    <a:pt x="807" y="353"/>
                    <a:pt x="800" y="335"/>
                    <a:pt x="786" y="319"/>
                  </a:cubicBezTo>
                  <a:cubicBezTo>
                    <a:pt x="776" y="307"/>
                    <a:pt x="762" y="298"/>
                    <a:pt x="746" y="293"/>
                  </a:cubicBezTo>
                  <a:cubicBezTo>
                    <a:pt x="730" y="289"/>
                    <a:pt x="714" y="291"/>
                    <a:pt x="701" y="303"/>
                  </a:cubicBezTo>
                  <a:cubicBezTo>
                    <a:pt x="692" y="312"/>
                    <a:pt x="683" y="321"/>
                    <a:pt x="674" y="330"/>
                  </a:cubicBezTo>
                  <a:cubicBezTo>
                    <a:pt x="641" y="364"/>
                    <a:pt x="607" y="398"/>
                    <a:pt x="573" y="433"/>
                  </a:cubicBezTo>
                  <a:cubicBezTo>
                    <a:pt x="568" y="438"/>
                    <a:pt x="563" y="442"/>
                    <a:pt x="558" y="447"/>
                  </a:cubicBezTo>
                  <a:cubicBezTo>
                    <a:pt x="562" y="450"/>
                    <a:pt x="566" y="452"/>
                    <a:pt x="570" y="455"/>
                  </a:cubicBezTo>
                  <a:cubicBezTo>
                    <a:pt x="574" y="459"/>
                    <a:pt x="578" y="459"/>
                    <a:pt x="583" y="458"/>
                  </a:cubicBezTo>
                  <a:cubicBezTo>
                    <a:pt x="588" y="456"/>
                    <a:pt x="593" y="456"/>
                    <a:pt x="598" y="454"/>
                  </a:cubicBezTo>
                  <a:cubicBezTo>
                    <a:pt x="595" y="464"/>
                    <a:pt x="592" y="472"/>
                    <a:pt x="589" y="482"/>
                  </a:cubicBezTo>
                  <a:cubicBezTo>
                    <a:pt x="602" y="482"/>
                    <a:pt x="614" y="482"/>
                    <a:pt x="626" y="482"/>
                  </a:cubicBezTo>
                  <a:cubicBezTo>
                    <a:pt x="626" y="486"/>
                    <a:pt x="626" y="491"/>
                    <a:pt x="625" y="495"/>
                  </a:cubicBezTo>
                  <a:cubicBezTo>
                    <a:pt x="624" y="500"/>
                    <a:pt x="625" y="502"/>
                    <a:pt x="629" y="504"/>
                  </a:cubicBezTo>
                  <a:cubicBezTo>
                    <a:pt x="636" y="508"/>
                    <a:pt x="636" y="508"/>
                    <a:pt x="633" y="515"/>
                  </a:cubicBezTo>
                  <a:cubicBezTo>
                    <a:pt x="633" y="516"/>
                    <a:pt x="633" y="516"/>
                    <a:pt x="633" y="516"/>
                  </a:cubicBezTo>
                  <a:cubicBezTo>
                    <a:pt x="630" y="523"/>
                    <a:pt x="627" y="530"/>
                    <a:pt x="624" y="538"/>
                  </a:cubicBezTo>
                  <a:cubicBezTo>
                    <a:pt x="631" y="537"/>
                    <a:pt x="638" y="537"/>
                    <a:pt x="644" y="536"/>
                  </a:cubicBezTo>
                  <a:cubicBezTo>
                    <a:pt x="644" y="538"/>
                    <a:pt x="645" y="540"/>
                    <a:pt x="645" y="543"/>
                  </a:cubicBezTo>
                  <a:close/>
                  <a:moveTo>
                    <a:pt x="668" y="650"/>
                  </a:moveTo>
                  <a:cubicBezTo>
                    <a:pt x="668" y="650"/>
                    <a:pt x="668" y="651"/>
                    <a:pt x="668" y="651"/>
                  </a:cubicBezTo>
                  <a:cubicBezTo>
                    <a:pt x="660" y="651"/>
                    <a:pt x="655" y="654"/>
                    <a:pt x="652" y="661"/>
                  </a:cubicBezTo>
                  <a:cubicBezTo>
                    <a:pt x="649" y="668"/>
                    <a:pt x="650" y="674"/>
                    <a:pt x="655" y="680"/>
                  </a:cubicBezTo>
                  <a:cubicBezTo>
                    <a:pt x="659" y="684"/>
                    <a:pt x="663" y="688"/>
                    <a:pt x="667" y="692"/>
                  </a:cubicBezTo>
                  <a:cubicBezTo>
                    <a:pt x="700" y="724"/>
                    <a:pt x="732" y="757"/>
                    <a:pt x="764" y="789"/>
                  </a:cubicBezTo>
                  <a:cubicBezTo>
                    <a:pt x="769" y="793"/>
                    <a:pt x="774" y="796"/>
                    <a:pt x="781" y="795"/>
                  </a:cubicBezTo>
                  <a:cubicBezTo>
                    <a:pt x="787" y="793"/>
                    <a:pt x="792" y="789"/>
                    <a:pt x="794" y="783"/>
                  </a:cubicBezTo>
                  <a:cubicBezTo>
                    <a:pt x="796" y="776"/>
                    <a:pt x="794" y="770"/>
                    <a:pt x="789" y="765"/>
                  </a:cubicBezTo>
                  <a:cubicBezTo>
                    <a:pt x="753" y="729"/>
                    <a:pt x="716" y="692"/>
                    <a:pt x="680" y="656"/>
                  </a:cubicBezTo>
                  <a:cubicBezTo>
                    <a:pt x="677" y="653"/>
                    <a:pt x="672" y="652"/>
                    <a:pt x="668" y="650"/>
                  </a:cubicBezTo>
                  <a:close/>
                  <a:moveTo>
                    <a:pt x="216" y="432"/>
                  </a:moveTo>
                  <a:cubicBezTo>
                    <a:pt x="217" y="435"/>
                    <a:pt x="217" y="438"/>
                    <a:pt x="219" y="440"/>
                  </a:cubicBezTo>
                  <a:cubicBezTo>
                    <a:pt x="222" y="447"/>
                    <a:pt x="228" y="449"/>
                    <a:pt x="235" y="450"/>
                  </a:cubicBezTo>
                  <a:cubicBezTo>
                    <a:pt x="264" y="458"/>
                    <a:pt x="293" y="466"/>
                    <a:pt x="322" y="474"/>
                  </a:cubicBezTo>
                  <a:cubicBezTo>
                    <a:pt x="341" y="479"/>
                    <a:pt x="361" y="484"/>
                    <a:pt x="380" y="489"/>
                  </a:cubicBezTo>
                  <a:cubicBezTo>
                    <a:pt x="389" y="492"/>
                    <a:pt x="398" y="486"/>
                    <a:pt x="401" y="476"/>
                  </a:cubicBezTo>
                  <a:cubicBezTo>
                    <a:pt x="403" y="468"/>
                    <a:pt x="397" y="458"/>
                    <a:pt x="389" y="456"/>
                  </a:cubicBezTo>
                  <a:cubicBezTo>
                    <a:pt x="367" y="450"/>
                    <a:pt x="346" y="445"/>
                    <a:pt x="324" y="439"/>
                  </a:cubicBezTo>
                  <a:cubicBezTo>
                    <a:pt x="296" y="431"/>
                    <a:pt x="268" y="424"/>
                    <a:pt x="239" y="416"/>
                  </a:cubicBezTo>
                  <a:cubicBezTo>
                    <a:pt x="228" y="413"/>
                    <a:pt x="217" y="421"/>
                    <a:pt x="216" y="432"/>
                  </a:cubicBezTo>
                  <a:close/>
                  <a:moveTo>
                    <a:pt x="681" y="863"/>
                  </a:moveTo>
                  <a:cubicBezTo>
                    <a:pt x="680" y="860"/>
                    <a:pt x="680" y="858"/>
                    <a:pt x="679" y="855"/>
                  </a:cubicBezTo>
                  <a:cubicBezTo>
                    <a:pt x="677" y="846"/>
                    <a:pt x="674" y="837"/>
                    <a:pt x="672" y="828"/>
                  </a:cubicBezTo>
                  <a:cubicBezTo>
                    <a:pt x="666" y="805"/>
                    <a:pt x="660" y="782"/>
                    <a:pt x="654" y="759"/>
                  </a:cubicBezTo>
                  <a:cubicBezTo>
                    <a:pt x="649" y="743"/>
                    <a:pt x="644" y="726"/>
                    <a:pt x="640" y="710"/>
                  </a:cubicBezTo>
                  <a:cubicBezTo>
                    <a:pt x="638" y="699"/>
                    <a:pt x="627" y="693"/>
                    <a:pt x="620" y="695"/>
                  </a:cubicBezTo>
                  <a:cubicBezTo>
                    <a:pt x="609" y="698"/>
                    <a:pt x="604" y="708"/>
                    <a:pt x="607" y="719"/>
                  </a:cubicBezTo>
                  <a:cubicBezTo>
                    <a:pt x="609" y="723"/>
                    <a:pt x="610" y="727"/>
                    <a:pt x="611" y="732"/>
                  </a:cubicBezTo>
                  <a:cubicBezTo>
                    <a:pt x="617" y="755"/>
                    <a:pt x="624" y="779"/>
                    <a:pt x="630" y="802"/>
                  </a:cubicBezTo>
                  <a:cubicBezTo>
                    <a:pt x="633" y="816"/>
                    <a:pt x="637" y="829"/>
                    <a:pt x="640" y="842"/>
                  </a:cubicBezTo>
                  <a:cubicBezTo>
                    <a:pt x="643" y="851"/>
                    <a:pt x="645" y="860"/>
                    <a:pt x="648" y="869"/>
                  </a:cubicBezTo>
                  <a:cubicBezTo>
                    <a:pt x="651" y="877"/>
                    <a:pt x="660" y="881"/>
                    <a:pt x="668" y="879"/>
                  </a:cubicBezTo>
                  <a:cubicBezTo>
                    <a:pt x="675" y="878"/>
                    <a:pt x="680" y="870"/>
                    <a:pt x="681" y="863"/>
                  </a:cubicBezTo>
                  <a:close/>
                  <a:moveTo>
                    <a:pt x="862" y="681"/>
                  </a:moveTo>
                  <a:cubicBezTo>
                    <a:pt x="864" y="681"/>
                    <a:pt x="867" y="680"/>
                    <a:pt x="870" y="679"/>
                  </a:cubicBezTo>
                  <a:cubicBezTo>
                    <a:pt x="877" y="675"/>
                    <a:pt x="880" y="669"/>
                    <a:pt x="879" y="661"/>
                  </a:cubicBezTo>
                  <a:cubicBezTo>
                    <a:pt x="878" y="654"/>
                    <a:pt x="874" y="650"/>
                    <a:pt x="867" y="648"/>
                  </a:cubicBezTo>
                  <a:cubicBezTo>
                    <a:pt x="855" y="644"/>
                    <a:pt x="842" y="641"/>
                    <a:pt x="830" y="637"/>
                  </a:cubicBezTo>
                  <a:cubicBezTo>
                    <a:pt x="807" y="631"/>
                    <a:pt x="784" y="625"/>
                    <a:pt x="761" y="619"/>
                  </a:cubicBezTo>
                  <a:cubicBezTo>
                    <a:pt x="746" y="615"/>
                    <a:pt x="731" y="611"/>
                    <a:pt x="716" y="607"/>
                  </a:cubicBezTo>
                  <a:cubicBezTo>
                    <a:pt x="707" y="605"/>
                    <a:pt x="697" y="611"/>
                    <a:pt x="695" y="620"/>
                  </a:cubicBezTo>
                  <a:cubicBezTo>
                    <a:pt x="693" y="628"/>
                    <a:pt x="699" y="638"/>
                    <a:pt x="707" y="640"/>
                  </a:cubicBezTo>
                  <a:cubicBezTo>
                    <a:pt x="733" y="647"/>
                    <a:pt x="759" y="654"/>
                    <a:pt x="785" y="661"/>
                  </a:cubicBezTo>
                  <a:cubicBezTo>
                    <a:pt x="805" y="666"/>
                    <a:pt x="825" y="672"/>
                    <a:pt x="845" y="677"/>
                  </a:cubicBezTo>
                  <a:cubicBezTo>
                    <a:pt x="851" y="679"/>
                    <a:pt x="856" y="680"/>
                    <a:pt x="862" y="681"/>
                  </a:cubicBezTo>
                  <a:close/>
                  <a:moveTo>
                    <a:pt x="415" y="234"/>
                  </a:moveTo>
                  <a:cubicBezTo>
                    <a:pt x="415" y="236"/>
                    <a:pt x="416" y="239"/>
                    <a:pt x="416" y="242"/>
                  </a:cubicBezTo>
                  <a:cubicBezTo>
                    <a:pt x="420" y="254"/>
                    <a:pt x="423" y="267"/>
                    <a:pt x="427" y="279"/>
                  </a:cubicBezTo>
                  <a:cubicBezTo>
                    <a:pt x="432" y="299"/>
                    <a:pt x="437" y="318"/>
                    <a:pt x="442" y="338"/>
                  </a:cubicBezTo>
                  <a:cubicBezTo>
                    <a:pt x="446" y="354"/>
                    <a:pt x="451" y="370"/>
                    <a:pt x="455" y="387"/>
                  </a:cubicBezTo>
                  <a:cubicBezTo>
                    <a:pt x="458" y="397"/>
                    <a:pt x="467" y="403"/>
                    <a:pt x="477" y="401"/>
                  </a:cubicBezTo>
                  <a:cubicBezTo>
                    <a:pt x="486" y="398"/>
                    <a:pt x="491" y="388"/>
                    <a:pt x="488" y="378"/>
                  </a:cubicBezTo>
                  <a:cubicBezTo>
                    <a:pt x="484" y="363"/>
                    <a:pt x="480" y="348"/>
                    <a:pt x="476" y="333"/>
                  </a:cubicBezTo>
                  <a:cubicBezTo>
                    <a:pt x="470" y="308"/>
                    <a:pt x="463" y="284"/>
                    <a:pt x="457" y="260"/>
                  </a:cubicBezTo>
                  <a:cubicBezTo>
                    <a:pt x="454" y="249"/>
                    <a:pt x="451" y="238"/>
                    <a:pt x="447" y="227"/>
                  </a:cubicBezTo>
                  <a:cubicBezTo>
                    <a:pt x="445" y="219"/>
                    <a:pt x="436" y="215"/>
                    <a:pt x="428" y="217"/>
                  </a:cubicBezTo>
                  <a:cubicBezTo>
                    <a:pt x="421" y="219"/>
                    <a:pt x="415" y="226"/>
                    <a:pt x="415" y="234"/>
                  </a:cubicBezTo>
                  <a:close/>
                  <a:moveTo>
                    <a:pt x="319" y="300"/>
                  </a:moveTo>
                  <a:cubicBezTo>
                    <a:pt x="318" y="300"/>
                    <a:pt x="318" y="301"/>
                    <a:pt x="318" y="301"/>
                  </a:cubicBezTo>
                  <a:cubicBezTo>
                    <a:pt x="311" y="301"/>
                    <a:pt x="305" y="306"/>
                    <a:pt x="302" y="312"/>
                  </a:cubicBezTo>
                  <a:cubicBezTo>
                    <a:pt x="299" y="320"/>
                    <a:pt x="302" y="326"/>
                    <a:pt x="307" y="332"/>
                  </a:cubicBezTo>
                  <a:cubicBezTo>
                    <a:pt x="341" y="366"/>
                    <a:pt x="376" y="400"/>
                    <a:pt x="410" y="435"/>
                  </a:cubicBezTo>
                  <a:cubicBezTo>
                    <a:pt x="414" y="438"/>
                    <a:pt x="417" y="442"/>
                    <a:pt x="422" y="444"/>
                  </a:cubicBezTo>
                  <a:cubicBezTo>
                    <a:pt x="430" y="448"/>
                    <a:pt x="438" y="444"/>
                    <a:pt x="443" y="437"/>
                  </a:cubicBezTo>
                  <a:cubicBezTo>
                    <a:pt x="446" y="432"/>
                    <a:pt x="446" y="422"/>
                    <a:pt x="439" y="416"/>
                  </a:cubicBezTo>
                  <a:cubicBezTo>
                    <a:pt x="403" y="379"/>
                    <a:pt x="367" y="343"/>
                    <a:pt x="331" y="307"/>
                  </a:cubicBezTo>
                  <a:cubicBezTo>
                    <a:pt x="328" y="304"/>
                    <a:pt x="323" y="302"/>
                    <a:pt x="319" y="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DB40B481-71DE-4F73-AEC9-4405B2E40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068" y="2246539"/>
              <a:ext cx="1630363" cy="1647825"/>
            </a:xfrm>
            <a:custGeom>
              <a:avLst/>
              <a:gdLst>
                <a:gd name="T0" fmla="*/ 135 w 529"/>
                <a:gd name="T1" fmla="*/ 507 h 530"/>
                <a:gd name="T2" fmla="*/ 163 w 529"/>
                <a:gd name="T3" fmla="*/ 480 h 530"/>
                <a:gd name="T4" fmla="*/ 206 w 529"/>
                <a:gd name="T5" fmla="*/ 438 h 530"/>
                <a:gd name="T6" fmla="*/ 211 w 529"/>
                <a:gd name="T7" fmla="*/ 436 h 530"/>
                <a:gd name="T8" fmla="*/ 233 w 529"/>
                <a:gd name="T9" fmla="*/ 427 h 530"/>
                <a:gd name="T10" fmla="*/ 429 w 529"/>
                <a:gd name="T11" fmla="*/ 229 h 530"/>
                <a:gd name="T12" fmla="*/ 436 w 529"/>
                <a:gd name="T13" fmla="*/ 216 h 530"/>
                <a:gd name="T14" fmla="*/ 427 w 529"/>
                <a:gd name="T15" fmla="*/ 175 h 530"/>
                <a:gd name="T16" fmla="*/ 363 w 529"/>
                <a:gd name="T17" fmla="*/ 106 h 530"/>
                <a:gd name="T18" fmla="*/ 318 w 529"/>
                <a:gd name="T19" fmla="*/ 91 h 530"/>
                <a:gd name="T20" fmla="*/ 294 w 529"/>
                <a:gd name="T21" fmla="*/ 100 h 530"/>
                <a:gd name="T22" fmla="*/ 97 w 529"/>
                <a:gd name="T23" fmla="*/ 297 h 530"/>
                <a:gd name="T24" fmla="*/ 91 w 529"/>
                <a:gd name="T25" fmla="*/ 316 h 530"/>
                <a:gd name="T26" fmla="*/ 89 w 529"/>
                <a:gd name="T27" fmla="*/ 322 h 530"/>
                <a:gd name="T28" fmla="*/ 21 w 529"/>
                <a:gd name="T29" fmla="*/ 391 h 530"/>
                <a:gd name="T30" fmla="*/ 18 w 529"/>
                <a:gd name="T31" fmla="*/ 393 h 530"/>
                <a:gd name="T32" fmla="*/ 8 w 529"/>
                <a:gd name="T33" fmla="*/ 366 h 530"/>
                <a:gd name="T34" fmla="*/ 0 w 529"/>
                <a:gd name="T35" fmla="*/ 311 h 530"/>
                <a:gd name="T36" fmla="*/ 37 w 529"/>
                <a:gd name="T37" fmla="*/ 229 h 530"/>
                <a:gd name="T38" fmla="*/ 133 w 529"/>
                <a:gd name="T39" fmla="*/ 132 h 530"/>
                <a:gd name="T40" fmla="*/ 235 w 529"/>
                <a:gd name="T41" fmla="*/ 31 h 530"/>
                <a:gd name="T42" fmla="*/ 314 w 529"/>
                <a:gd name="T43" fmla="*/ 0 h 530"/>
                <a:gd name="T44" fmla="*/ 371 w 529"/>
                <a:gd name="T45" fmla="*/ 10 h 530"/>
                <a:gd name="T46" fmla="*/ 424 w 529"/>
                <a:gd name="T47" fmla="*/ 37 h 530"/>
                <a:gd name="T48" fmla="*/ 496 w 529"/>
                <a:gd name="T49" fmla="*/ 111 h 530"/>
                <a:gd name="T50" fmla="*/ 523 w 529"/>
                <a:gd name="T51" fmla="*/ 175 h 530"/>
                <a:gd name="T52" fmla="*/ 520 w 529"/>
                <a:gd name="T53" fmla="*/ 254 h 530"/>
                <a:gd name="T54" fmla="*/ 494 w 529"/>
                <a:gd name="T55" fmla="*/ 294 h 530"/>
                <a:gd name="T56" fmla="*/ 339 w 529"/>
                <a:gd name="T57" fmla="*/ 449 h 530"/>
                <a:gd name="T58" fmla="*/ 289 w 529"/>
                <a:gd name="T59" fmla="*/ 499 h 530"/>
                <a:gd name="T60" fmla="*/ 233 w 529"/>
                <a:gd name="T61" fmla="*/ 525 h 530"/>
                <a:gd name="T62" fmla="*/ 138 w 529"/>
                <a:gd name="T63" fmla="*/ 510 h 530"/>
                <a:gd name="T64" fmla="*/ 135 w 529"/>
                <a:gd name="T65" fmla="*/ 507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9" h="530">
                  <a:moveTo>
                    <a:pt x="135" y="507"/>
                  </a:moveTo>
                  <a:cubicBezTo>
                    <a:pt x="145" y="498"/>
                    <a:pt x="154" y="489"/>
                    <a:pt x="163" y="480"/>
                  </a:cubicBezTo>
                  <a:cubicBezTo>
                    <a:pt x="178" y="466"/>
                    <a:pt x="191" y="452"/>
                    <a:pt x="206" y="438"/>
                  </a:cubicBezTo>
                  <a:cubicBezTo>
                    <a:pt x="207" y="437"/>
                    <a:pt x="209" y="436"/>
                    <a:pt x="211" y="436"/>
                  </a:cubicBezTo>
                  <a:cubicBezTo>
                    <a:pt x="220" y="436"/>
                    <a:pt x="227" y="433"/>
                    <a:pt x="233" y="427"/>
                  </a:cubicBezTo>
                  <a:cubicBezTo>
                    <a:pt x="298" y="361"/>
                    <a:pt x="364" y="295"/>
                    <a:pt x="429" y="229"/>
                  </a:cubicBezTo>
                  <a:cubicBezTo>
                    <a:pt x="433" y="225"/>
                    <a:pt x="435" y="221"/>
                    <a:pt x="436" y="216"/>
                  </a:cubicBezTo>
                  <a:cubicBezTo>
                    <a:pt x="436" y="202"/>
                    <a:pt x="433" y="188"/>
                    <a:pt x="427" y="175"/>
                  </a:cubicBezTo>
                  <a:cubicBezTo>
                    <a:pt x="413" y="145"/>
                    <a:pt x="391" y="122"/>
                    <a:pt x="363" y="106"/>
                  </a:cubicBezTo>
                  <a:cubicBezTo>
                    <a:pt x="349" y="98"/>
                    <a:pt x="334" y="92"/>
                    <a:pt x="318" y="91"/>
                  </a:cubicBezTo>
                  <a:cubicBezTo>
                    <a:pt x="309" y="90"/>
                    <a:pt x="301" y="93"/>
                    <a:pt x="294" y="100"/>
                  </a:cubicBezTo>
                  <a:cubicBezTo>
                    <a:pt x="229" y="166"/>
                    <a:pt x="163" y="232"/>
                    <a:pt x="97" y="297"/>
                  </a:cubicBezTo>
                  <a:cubicBezTo>
                    <a:pt x="92" y="303"/>
                    <a:pt x="91" y="309"/>
                    <a:pt x="91" y="316"/>
                  </a:cubicBezTo>
                  <a:cubicBezTo>
                    <a:pt x="91" y="318"/>
                    <a:pt x="90" y="321"/>
                    <a:pt x="89" y="322"/>
                  </a:cubicBezTo>
                  <a:cubicBezTo>
                    <a:pt x="66" y="345"/>
                    <a:pt x="43" y="368"/>
                    <a:pt x="21" y="391"/>
                  </a:cubicBezTo>
                  <a:cubicBezTo>
                    <a:pt x="20" y="391"/>
                    <a:pt x="20" y="392"/>
                    <a:pt x="18" y="393"/>
                  </a:cubicBezTo>
                  <a:cubicBezTo>
                    <a:pt x="15" y="383"/>
                    <a:pt x="11" y="375"/>
                    <a:pt x="8" y="366"/>
                  </a:cubicBezTo>
                  <a:cubicBezTo>
                    <a:pt x="3" y="348"/>
                    <a:pt x="0" y="330"/>
                    <a:pt x="0" y="311"/>
                  </a:cubicBezTo>
                  <a:cubicBezTo>
                    <a:pt x="1" y="279"/>
                    <a:pt x="13" y="252"/>
                    <a:pt x="37" y="229"/>
                  </a:cubicBezTo>
                  <a:cubicBezTo>
                    <a:pt x="69" y="197"/>
                    <a:pt x="101" y="165"/>
                    <a:pt x="133" y="132"/>
                  </a:cubicBezTo>
                  <a:cubicBezTo>
                    <a:pt x="167" y="98"/>
                    <a:pt x="201" y="64"/>
                    <a:pt x="235" y="31"/>
                  </a:cubicBezTo>
                  <a:cubicBezTo>
                    <a:pt x="257" y="9"/>
                    <a:pt x="283" y="0"/>
                    <a:pt x="314" y="0"/>
                  </a:cubicBezTo>
                  <a:cubicBezTo>
                    <a:pt x="334" y="0"/>
                    <a:pt x="352" y="3"/>
                    <a:pt x="371" y="10"/>
                  </a:cubicBezTo>
                  <a:cubicBezTo>
                    <a:pt x="390" y="16"/>
                    <a:pt x="408" y="25"/>
                    <a:pt x="424" y="37"/>
                  </a:cubicBezTo>
                  <a:cubicBezTo>
                    <a:pt x="453" y="57"/>
                    <a:pt x="477" y="81"/>
                    <a:pt x="496" y="111"/>
                  </a:cubicBezTo>
                  <a:cubicBezTo>
                    <a:pt x="508" y="131"/>
                    <a:pt x="518" y="152"/>
                    <a:pt x="523" y="175"/>
                  </a:cubicBezTo>
                  <a:cubicBezTo>
                    <a:pt x="529" y="202"/>
                    <a:pt x="529" y="228"/>
                    <a:pt x="520" y="254"/>
                  </a:cubicBezTo>
                  <a:cubicBezTo>
                    <a:pt x="515" y="269"/>
                    <a:pt x="506" y="283"/>
                    <a:pt x="494" y="294"/>
                  </a:cubicBezTo>
                  <a:cubicBezTo>
                    <a:pt x="442" y="346"/>
                    <a:pt x="391" y="397"/>
                    <a:pt x="339" y="449"/>
                  </a:cubicBezTo>
                  <a:cubicBezTo>
                    <a:pt x="323" y="466"/>
                    <a:pt x="306" y="483"/>
                    <a:pt x="289" y="499"/>
                  </a:cubicBezTo>
                  <a:cubicBezTo>
                    <a:pt x="274" y="514"/>
                    <a:pt x="255" y="522"/>
                    <a:pt x="233" y="525"/>
                  </a:cubicBezTo>
                  <a:cubicBezTo>
                    <a:pt x="200" y="530"/>
                    <a:pt x="168" y="523"/>
                    <a:pt x="138" y="510"/>
                  </a:cubicBezTo>
                  <a:cubicBezTo>
                    <a:pt x="137" y="510"/>
                    <a:pt x="137" y="509"/>
                    <a:pt x="135" y="5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299426E2-78B8-40EE-8635-8E704BD53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880" y="4008664"/>
              <a:ext cx="1633538" cy="1660525"/>
            </a:xfrm>
            <a:custGeom>
              <a:avLst/>
              <a:gdLst>
                <a:gd name="T0" fmla="*/ 509 w 530"/>
                <a:gd name="T1" fmla="*/ 137 h 534"/>
                <a:gd name="T2" fmla="*/ 518 w 530"/>
                <a:gd name="T3" fmla="*/ 163 h 534"/>
                <a:gd name="T4" fmla="*/ 526 w 530"/>
                <a:gd name="T5" fmla="*/ 202 h 534"/>
                <a:gd name="T6" fmla="*/ 487 w 530"/>
                <a:gd name="T7" fmla="*/ 304 h 534"/>
                <a:gd name="T8" fmla="*/ 392 w 530"/>
                <a:gd name="T9" fmla="*/ 399 h 534"/>
                <a:gd name="T10" fmla="*/ 321 w 530"/>
                <a:gd name="T11" fmla="*/ 470 h 534"/>
                <a:gd name="T12" fmla="*/ 289 w 530"/>
                <a:gd name="T13" fmla="*/ 501 h 534"/>
                <a:gd name="T14" fmla="*/ 231 w 530"/>
                <a:gd name="T15" fmla="*/ 528 h 534"/>
                <a:gd name="T16" fmla="*/ 115 w 530"/>
                <a:gd name="T17" fmla="*/ 500 h 534"/>
                <a:gd name="T18" fmla="*/ 27 w 530"/>
                <a:gd name="T19" fmla="*/ 412 h 534"/>
                <a:gd name="T20" fmla="*/ 0 w 530"/>
                <a:gd name="T21" fmla="*/ 319 h 534"/>
                <a:gd name="T22" fmla="*/ 36 w 530"/>
                <a:gd name="T23" fmla="*/ 232 h 534"/>
                <a:gd name="T24" fmla="*/ 142 w 530"/>
                <a:gd name="T25" fmla="*/ 126 h 534"/>
                <a:gd name="T26" fmla="*/ 237 w 530"/>
                <a:gd name="T27" fmla="*/ 32 h 534"/>
                <a:gd name="T28" fmla="*/ 298 w 530"/>
                <a:gd name="T29" fmla="*/ 4 h 534"/>
                <a:gd name="T30" fmla="*/ 388 w 530"/>
                <a:gd name="T31" fmla="*/ 19 h 534"/>
                <a:gd name="T32" fmla="*/ 390 w 530"/>
                <a:gd name="T33" fmla="*/ 20 h 534"/>
                <a:gd name="T34" fmla="*/ 391 w 530"/>
                <a:gd name="T35" fmla="*/ 22 h 534"/>
                <a:gd name="T36" fmla="*/ 374 w 530"/>
                <a:gd name="T37" fmla="*/ 39 h 534"/>
                <a:gd name="T38" fmla="*/ 323 w 530"/>
                <a:gd name="T39" fmla="*/ 90 h 534"/>
                <a:gd name="T40" fmla="*/ 315 w 530"/>
                <a:gd name="T41" fmla="*/ 94 h 534"/>
                <a:gd name="T42" fmla="*/ 296 w 530"/>
                <a:gd name="T43" fmla="*/ 101 h 534"/>
                <a:gd name="T44" fmla="*/ 97 w 530"/>
                <a:gd name="T45" fmla="*/ 301 h 534"/>
                <a:gd name="T46" fmla="*/ 91 w 530"/>
                <a:gd name="T47" fmla="*/ 313 h 534"/>
                <a:gd name="T48" fmla="*/ 97 w 530"/>
                <a:gd name="T49" fmla="*/ 347 h 534"/>
                <a:gd name="T50" fmla="*/ 169 w 530"/>
                <a:gd name="T51" fmla="*/ 426 h 534"/>
                <a:gd name="T52" fmla="*/ 208 w 530"/>
                <a:gd name="T53" fmla="*/ 438 h 534"/>
                <a:gd name="T54" fmla="*/ 231 w 530"/>
                <a:gd name="T55" fmla="*/ 430 h 534"/>
                <a:gd name="T56" fmla="*/ 428 w 530"/>
                <a:gd name="T57" fmla="*/ 234 h 534"/>
                <a:gd name="T58" fmla="*/ 435 w 530"/>
                <a:gd name="T59" fmla="*/ 215 h 534"/>
                <a:gd name="T60" fmla="*/ 439 w 530"/>
                <a:gd name="T61" fmla="*/ 206 h 534"/>
                <a:gd name="T62" fmla="*/ 505 w 530"/>
                <a:gd name="T63" fmla="*/ 140 h 534"/>
                <a:gd name="T64" fmla="*/ 509 w 530"/>
                <a:gd name="T65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0" h="534">
                  <a:moveTo>
                    <a:pt x="509" y="137"/>
                  </a:moveTo>
                  <a:cubicBezTo>
                    <a:pt x="512" y="146"/>
                    <a:pt x="516" y="155"/>
                    <a:pt x="518" y="163"/>
                  </a:cubicBezTo>
                  <a:cubicBezTo>
                    <a:pt x="522" y="176"/>
                    <a:pt x="525" y="189"/>
                    <a:pt x="526" y="202"/>
                  </a:cubicBezTo>
                  <a:cubicBezTo>
                    <a:pt x="530" y="242"/>
                    <a:pt x="517" y="276"/>
                    <a:pt x="487" y="304"/>
                  </a:cubicBezTo>
                  <a:cubicBezTo>
                    <a:pt x="454" y="335"/>
                    <a:pt x="423" y="367"/>
                    <a:pt x="392" y="399"/>
                  </a:cubicBezTo>
                  <a:cubicBezTo>
                    <a:pt x="368" y="423"/>
                    <a:pt x="344" y="446"/>
                    <a:pt x="321" y="470"/>
                  </a:cubicBezTo>
                  <a:cubicBezTo>
                    <a:pt x="310" y="480"/>
                    <a:pt x="300" y="491"/>
                    <a:pt x="289" y="501"/>
                  </a:cubicBezTo>
                  <a:cubicBezTo>
                    <a:pt x="273" y="517"/>
                    <a:pt x="253" y="525"/>
                    <a:pt x="231" y="528"/>
                  </a:cubicBezTo>
                  <a:cubicBezTo>
                    <a:pt x="188" y="534"/>
                    <a:pt x="150" y="521"/>
                    <a:pt x="115" y="500"/>
                  </a:cubicBezTo>
                  <a:cubicBezTo>
                    <a:pt x="78" y="479"/>
                    <a:pt x="49" y="449"/>
                    <a:pt x="27" y="412"/>
                  </a:cubicBezTo>
                  <a:cubicBezTo>
                    <a:pt x="11" y="384"/>
                    <a:pt x="0" y="353"/>
                    <a:pt x="0" y="319"/>
                  </a:cubicBezTo>
                  <a:cubicBezTo>
                    <a:pt x="0" y="285"/>
                    <a:pt x="11" y="256"/>
                    <a:pt x="36" y="232"/>
                  </a:cubicBezTo>
                  <a:cubicBezTo>
                    <a:pt x="72" y="197"/>
                    <a:pt x="107" y="161"/>
                    <a:pt x="142" y="126"/>
                  </a:cubicBezTo>
                  <a:cubicBezTo>
                    <a:pt x="173" y="94"/>
                    <a:pt x="205" y="63"/>
                    <a:pt x="237" y="32"/>
                  </a:cubicBezTo>
                  <a:cubicBezTo>
                    <a:pt x="253" y="15"/>
                    <a:pt x="274" y="7"/>
                    <a:pt x="298" y="4"/>
                  </a:cubicBezTo>
                  <a:cubicBezTo>
                    <a:pt x="329" y="0"/>
                    <a:pt x="359" y="7"/>
                    <a:pt x="388" y="19"/>
                  </a:cubicBezTo>
                  <a:cubicBezTo>
                    <a:pt x="388" y="19"/>
                    <a:pt x="389" y="20"/>
                    <a:pt x="390" y="20"/>
                  </a:cubicBezTo>
                  <a:cubicBezTo>
                    <a:pt x="390" y="20"/>
                    <a:pt x="391" y="21"/>
                    <a:pt x="391" y="22"/>
                  </a:cubicBezTo>
                  <a:cubicBezTo>
                    <a:pt x="386" y="27"/>
                    <a:pt x="380" y="33"/>
                    <a:pt x="374" y="39"/>
                  </a:cubicBezTo>
                  <a:cubicBezTo>
                    <a:pt x="357" y="56"/>
                    <a:pt x="340" y="73"/>
                    <a:pt x="323" y="90"/>
                  </a:cubicBezTo>
                  <a:cubicBezTo>
                    <a:pt x="321" y="92"/>
                    <a:pt x="318" y="94"/>
                    <a:pt x="315" y="94"/>
                  </a:cubicBezTo>
                  <a:cubicBezTo>
                    <a:pt x="307" y="93"/>
                    <a:pt x="301" y="96"/>
                    <a:pt x="296" y="101"/>
                  </a:cubicBezTo>
                  <a:cubicBezTo>
                    <a:pt x="230" y="168"/>
                    <a:pt x="163" y="234"/>
                    <a:pt x="97" y="301"/>
                  </a:cubicBezTo>
                  <a:cubicBezTo>
                    <a:pt x="94" y="304"/>
                    <a:pt x="92" y="308"/>
                    <a:pt x="91" y="313"/>
                  </a:cubicBezTo>
                  <a:cubicBezTo>
                    <a:pt x="90" y="324"/>
                    <a:pt x="93" y="336"/>
                    <a:pt x="97" y="347"/>
                  </a:cubicBezTo>
                  <a:cubicBezTo>
                    <a:pt x="111" y="382"/>
                    <a:pt x="136" y="408"/>
                    <a:pt x="169" y="426"/>
                  </a:cubicBezTo>
                  <a:cubicBezTo>
                    <a:pt x="181" y="433"/>
                    <a:pt x="194" y="437"/>
                    <a:pt x="208" y="438"/>
                  </a:cubicBezTo>
                  <a:cubicBezTo>
                    <a:pt x="217" y="439"/>
                    <a:pt x="224" y="437"/>
                    <a:pt x="231" y="430"/>
                  </a:cubicBezTo>
                  <a:cubicBezTo>
                    <a:pt x="297" y="365"/>
                    <a:pt x="362" y="299"/>
                    <a:pt x="428" y="234"/>
                  </a:cubicBezTo>
                  <a:cubicBezTo>
                    <a:pt x="434" y="228"/>
                    <a:pt x="436" y="222"/>
                    <a:pt x="435" y="215"/>
                  </a:cubicBezTo>
                  <a:cubicBezTo>
                    <a:pt x="435" y="211"/>
                    <a:pt x="436" y="209"/>
                    <a:pt x="439" y="206"/>
                  </a:cubicBezTo>
                  <a:cubicBezTo>
                    <a:pt x="461" y="184"/>
                    <a:pt x="483" y="162"/>
                    <a:pt x="505" y="140"/>
                  </a:cubicBezTo>
                  <a:cubicBezTo>
                    <a:pt x="506" y="139"/>
                    <a:pt x="507" y="139"/>
                    <a:pt x="509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65C4F243-3054-4DB7-9BB8-6F102E615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293" y="3934052"/>
              <a:ext cx="808038" cy="823913"/>
            </a:xfrm>
            <a:custGeom>
              <a:avLst/>
              <a:gdLst>
                <a:gd name="T0" fmla="*/ 215 w 262"/>
                <a:gd name="T1" fmla="*/ 6 h 265"/>
                <a:gd name="T2" fmla="*/ 205 w 262"/>
                <a:gd name="T3" fmla="*/ 34 h 265"/>
                <a:gd name="T4" fmla="*/ 243 w 262"/>
                <a:gd name="T5" fmla="*/ 34 h 265"/>
                <a:gd name="T6" fmla="*/ 241 w 262"/>
                <a:gd name="T7" fmla="*/ 47 h 265"/>
                <a:gd name="T8" fmla="*/ 246 w 262"/>
                <a:gd name="T9" fmla="*/ 56 h 265"/>
                <a:gd name="T10" fmla="*/ 250 w 262"/>
                <a:gd name="T11" fmla="*/ 66 h 265"/>
                <a:gd name="T12" fmla="*/ 240 w 262"/>
                <a:gd name="T13" fmla="*/ 90 h 265"/>
                <a:gd name="T14" fmla="*/ 259 w 262"/>
                <a:gd name="T15" fmla="*/ 88 h 265"/>
                <a:gd name="T16" fmla="*/ 258 w 262"/>
                <a:gd name="T17" fmla="*/ 99 h 265"/>
                <a:gd name="T18" fmla="*/ 109 w 262"/>
                <a:gd name="T19" fmla="*/ 248 h 265"/>
                <a:gd name="T20" fmla="*/ 61 w 262"/>
                <a:gd name="T21" fmla="*/ 260 h 265"/>
                <a:gd name="T22" fmla="*/ 8 w 262"/>
                <a:gd name="T23" fmla="*/ 212 h 265"/>
                <a:gd name="T24" fmla="*/ 10 w 262"/>
                <a:gd name="T25" fmla="*/ 165 h 265"/>
                <a:gd name="T26" fmla="*/ 30 w 262"/>
                <a:gd name="T27" fmla="*/ 143 h 265"/>
                <a:gd name="T28" fmla="*/ 170 w 262"/>
                <a:gd name="T29" fmla="*/ 4 h 265"/>
                <a:gd name="T30" fmla="*/ 182 w 262"/>
                <a:gd name="T31" fmla="*/ 3 h 265"/>
                <a:gd name="T32" fmla="*/ 184 w 262"/>
                <a:gd name="T33" fmla="*/ 5 h 265"/>
                <a:gd name="T34" fmla="*/ 202 w 262"/>
                <a:gd name="T35" fmla="*/ 9 h 265"/>
                <a:gd name="T36" fmla="*/ 215 w 262"/>
                <a:gd name="T37" fmla="*/ 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2" h="265">
                  <a:moveTo>
                    <a:pt x="215" y="6"/>
                  </a:moveTo>
                  <a:cubicBezTo>
                    <a:pt x="212" y="16"/>
                    <a:pt x="209" y="24"/>
                    <a:pt x="205" y="34"/>
                  </a:cubicBezTo>
                  <a:cubicBezTo>
                    <a:pt x="218" y="34"/>
                    <a:pt x="230" y="34"/>
                    <a:pt x="243" y="34"/>
                  </a:cubicBezTo>
                  <a:cubicBezTo>
                    <a:pt x="242" y="38"/>
                    <a:pt x="242" y="43"/>
                    <a:pt x="241" y="47"/>
                  </a:cubicBezTo>
                  <a:cubicBezTo>
                    <a:pt x="240" y="52"/>
                    <a:pt x="242" y="54"/>
                    <a:pt x="246" y="56"/>
                  </a:cubicBezTo>
                  <a:cubicBezTo>
                    <a:pt x="253" y="60"/>
                    <a:pt x="252" y="60"/>
                    <a:pt x="250" y="66"/>
                  </a:cubicBezTo>
                  <a:cubicBezTo>
                    <a:pt x="247" y="74"/>
                    <a:pt x="244" y="81"/>
                    <a:pt x="240" y="90"/>
                  </a:cubicBezTo>
                  <a:cubicBezTo>
                    <a:pt x="247" y="89"/>
                    <a:pt x="253" y="89"/>
                    <a:pt x="259" y="88"/>
                  </a:cubicBezTo>
                  <a:cubicBezTo>
                    <a:pt x="262" y="92"/>
                    <a:pt x="261" y="95"/>
                    <a:pt x="258" y="99"/>
                  </a:cubicBezTo>
                  <a:cubicBezTo>
                    <a:pt x="208" y="149"/>
                    <a:pt x="158" y="198"/>
                    <a:pt x="109" y="248"/>
                  </a:cubicBezTo>
                  <a:cubicBezTo>
                    <a:pt x="95" y="262"/>
                    <a:pt x="79" y="265"/>
                    <a:pt x="61" y="260"/>
                  </a:cubicBezTo>
                  <a:cubicBezTo>
                    <a:pt x="36" y="253"/>
                    <a:pt x="18" y="236"/>
                    <a:pt x="8" y="212"/>
                  </a:cubicBezTo>
                  <a:cubicBezTo>
                    <a:pt x="1" y="196"/>
                    <a:pt x="0" y="180"/>
                    <a:pt x="10" y="165"/>
                  </a:cubicBezTo>
                  <a:cubicBezTo>
                    <a:pt x="15" y="157"/>
                    <a:pt x="23" y="150"/>
                    <a:pt x="30" y="143"/>
                  </a:cubicBezTo>
                  <a:cubicBezTo>
                    <a:pt x="77" y="97"/>
                    <a:pt x="123" y="50"/>
                    <a:pt x="170" y="4"/>
                  </a:cubicBezTo>
                  <a:cubicBezTo>
                    <a:pt x="174" y="0"/>
                    <a:pt x="176" y="0"/>
                    <a:pt x="182" y="3"/>
                  </a:cubicBezTo>
                  <a:cubicBezTo>
                    <a:pt x="182" y="4"/>
                    <a:pt x="184" y="4"/>
                    <a:pt x="184" y="5"/>
                  </a:cubicBezTo>
                  <a:cubicBezTo>
                    <a:pt x="189" y="12"/>
                    <a:pt x="195" y="12"/>
                    <a:pt x="202" y="9"/>
                  </a:cubicBezTo>
                  <a:cubicBezTo>
                    <a:pt x="206" y="8"/>
                    <a:pt x="210" y="7"/>
                    <a:pt x="21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EAF5A5FC-9BE9-4668-AF1B-6427ED87E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143" y="3145064"/>
              <a:ext cx="768350" cy="788988"/>
            </a:xfrm>
            <a:custGeom>
              <a:avLst/>
              <a:gdLst>
                <a:gd name="T0" fmla="*/ 87 w 249"/>
                <a:gd name="T1" fmla="*/ 254 h 254"/>
                <a:gd name="T2" fmla="*/ 86 w 249"/>
                <a:gd name="T3" fmla="*/ 247 h 254"/>
                <a:gd name="T4" fmla="*/ 66 w 249"/>
                <a:gd name="T5" fmla="*/ 249 h 254"/>
                <a:gd name="T6" fmla="*/ 75 w 249"/>
                <a:gd name="T7" fmla="*/ 227 h 254"/>
                <a:gd name="T8" fmla="*/ 75 w 249"/>
                <a:gd name="T9" fmla="*/ 226 h 254"/>
                <a:gd name="T10" fmla="*/ 71 w 249"/>
                <a:gd name="T11" fmla="*/ 215 h 254"/>
                <a:gd name="T12" fmla="*/ 67 w 249"/>
                <a:gd name="T13" fmla="*/ 206 h 254"/>
                <a:gd name="T14" fmla="*/ 68 w 249"/>
                <a:gd name="T15" fmla="*/ 193 h 254"/>
                <a:gd name="T16" fmla="*/ 31 w 249"/>
                <a:gd name="T17" fmla="*/ 193 h 254"/>
                <a:gd name="T18" fmla="*/ 40 w 249"/>
                <a:gd name="T19" fmla="*/ 165 h 254"/>
                <a:gd name="T20" fmla="*/ 25 w 249"/>
                <a:gd name="T21" fmla="*/ 169 h 254"/>
                <a:gd name="T22" fmla="*/ 12 w 249"/>
                <a:gd name="T23" fmla="*/ 166 h 254"/>
                <a:gd name="T24" fmla="*/ 0 w 249"/>
                <a:gd name="T25" fmla="*/ 158 h 254"/>
                <a:gd name="T26" fmla="*/ 15 w 249"/>
                <a:gd name="T27" fmla="*/ 144 h 254"/>
                <a:gd name="T28" fmla="*/ 116 w 249"/>
                <a:gd name="T29" fmla="*/ 41 h 254"/>
                <a:gd name="T30" fmla="*/ 143 w 249"/>
                <a:gd name="T31" fmla="*/ 14 h 254"/>
                <a:gd name="T32" fmla="*/ 188 w 249"/>
                <a:gd name="T33" fmla="*/ 4 h 254"/>
                <a:gd name="T34" fmla="*/ 228 w 249"/>
                <a:gd name="T35" fmla="*/ 30 h 254"/>
                <a:gd name="T36" fmla="*/ 246 w 249"/>
                <a:gd name="T37" fmla="*/ 85 h 254"/>
                <a:gd name="T38" fmla="*/ 235 w 249"/>
                <a:gd name="T39" fmla="*/ 106 h 254"/>
                <a:gd name="T40" fmla="*/ 140 w 249"/>
                <a:gd name="T41" fmla="*/ 201 h 254"/>
                <a:gd name="T42" fmla="*/ 90 w 249"/>
                <a:gd name="T43" fmla="*/ 251 h 254"/>
                <a:gd name="T44" fmla="*/ 87 w 249"/>
                <a:gd name="T4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9" h="254">
                  <a:moveTo>
                    <a:pt x="87" y="254"/>
                  </a:moveTo>
                  <a:cubicBezTo>
                    <a:pt x="87" y="251"/>
                    <a:pt x="86" y="249"/>
                    <a:pt x="86" y="247"/>
                  </a:cubicBezTo>
                  <a:cubicBezTo>
                    <a:pt x="80" y="248"/>
                    <a:pt x="73" y="248"/>
                    <a:pt x="66" y="249"/>
                  </a:cubicBezTo>
                  <a:cubicBezTo>
                    <a:pt x="69" y="241"/>
                    <a:pt x="72" y="234"/>
                    <a:pt x="75" y="227"/>
                  </a:cubicBezTo>
                  <a:cubicBezTo>
                    <a:pt x="75" y="227"/>
                    <a:pt x="75" y="227"/>
                    <a:pt x="75" y="226"/>
                  </a:cubicBezTo>
                  <a:cubicBezTo>
                    <a:pt x="78" y="219"/>
                    <a:pt x="78" y="219"/>
                    <a:pt x="71" y="215"/>
                  </a:cubicBezTo>
                  <a:cubicBezTo>
                    <a:pt x="67" y="213"/>
                    <a:pt x="66" y="211"/>
                    <a:pt x="67" y="206"/>
                  </a:cubicBezTo>
                  <a:cubicBezTo>
                    <a:pt x="68" y="202"/>
                    <a:pt x="68" y="197"/>
                    <a:pt x="68" y="193"/>
                  </a:cubicBezTo>
                  <a:cubicBezTo>
                    <a:pt x="56" y="193"/>
                    <a:pt x="44" y="193"/>
                    <a:pt x="31" y="193"/>
                  </a:cubicBezTo>
                  <a:cubicBezTo>
                    <a:pt x="34" y="183"/>
                    <a:pt x="37" y="175"/>
                    <a:pt x="40" y="165"/>
                  </a:cubicBezTo>
                  <a:cubicBezTo>
                    <a:pt x="35" y="167"/>
                    <a:pt x="30" y="167"/>
                    <a:pt x="25" y="169"/>
                  </a:cubicBezTo>
                  <a:cubicBezTo>
                    <a:pt x="20" y="170"/>
                    <a:pt x="16" y="170"/>
                    <a:pt x="12" y="166"/>
                  </a:cubicBezTo>
                  <a:cubicBezTo>
                    <a:pt x="8" y="163"/>
                    <a:pt x="4" y="161"/>
                    <a:pt x="0" y="158"/>
                  </a:cubicBezTo>
                  <a:cubicBezTo>
                    <a:pt x="5" y="153"/>
                    <a:pt x="10" y="149"/>
                    <a:pt x="15" y="144"/>
                  </a:cubicBezTo>
                  <a:cubicBezTo>
                    <a:pt x="49" y="109"/>
                    <a:pt x="83" y="75"/>
                    <a:pt x="116" y="41"/>
                  </a:cubicBezTo>
                  <a:cubicBezTo>
                    <a:pt x="125" y="32"/>
                    <a:pt x="134" y="23"/>
                    <a:pt x="143" y="14"/>
                  </a:cubicBezTo>
                  <a:cubicBezTo>
                    <a:pt x="156" y="2"/>
                    <a:pt x="172" y="0"/>
                    <a:pt x="188" y="4"/>
                  </a:cubicBezTo>
                  <a:cubicBezTo>
                    <a:pt x="204" y="9"/>
                    <a:pt x="218" y="18"/>
                    <a:pt x="228" y="30"/>
                  </a:cubicBezTo>
                  <a:cubicBezTo>
                    <a:pt x="242" y="46"/>
                    <a:pt x="249" y="64"/>
                    <a:pt x="246" y="85"/>
                  </a:cubicBezTo>
                  <a:cubicBezTo>
                    <a:pt x="245" y="93"/>
                    <a:pt x="241" y="100"/>
                    <a:pt x="235" y="106"/>
                  </a:cubicBezTo>
                  <a:cubicBezTo>
                    <a:pt x="203" y="138"/>
                    <a:pt x="172" y="169"/>
                    <a:pt x="140" y="201"/>
                  </a:cubicBezTo>
                  <a:cubicBezTo>
                    <a:pt x="124" y="218"/>
                    <a:pt x="107" y="234"/>
                    <a:pt x="90" y="251"/>
                  </a:cubicBezTo>
                  <a:cubicBezTo>
                    <a:pt x="90" y="252"/>
                    <a:pt x="89" y="253"/>
                    <a:pt x="87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9F3832F8-A852-4DF6-BE12-FC231E780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130" y="4267427"/>
              <a:ext cx="454025" cy="454025"/>
            </a:xfrm>
            <a:custGeom>
              <a:avLst/>
              <a:gdLst>
                <a:gd name="T0" fmla="*/ 19 w 147"/>
                <a:gd name="T1" fmla="*/ 0 h 146"/>
                <a:gd name="T2" fmla="*/ 31 w 147"/>
                <a:gd name="T3" fmla="*/ 6 h 146"/>
                <a:gd name="T4" fmla="*/ 140 w 147"/>
                <a:gd name="T5" fmla="*/ 115 h 146"/>
                <a:gd name="T6" fmla="*/ 145 w 147"/>
                <a:gd name="T7" fmla="*/ 133 h 146"/>
                <a:gd name="T8" fmla="*/ 132 w 147"/>
                <a:gd name="T9" fmla="*/ 145 h 146"/>
                <a:gd name="T10" fmla="*/ 115 w 147"/>
                <a:gd name="T11" fmla="*/ 139 h 146"/>
                <a:gd name="T12" fmla="*/ 18 w 147"/>
                <a:gd name="T13" fmla="*/ 42 h 146"/>
                <a:gd name="T14" fmla="*/ 6 w 147"/>
                <a:gd name="T15" fmla="*/ 30 h 146"/>
                <a:gd name="T16" fmla="*/ 3 w 147"/>
                <a:gd name="T17" fmla="*/ 11 h 146"/>
                <a:gd name="T18" fmla="*/ 19 w 147"/>
                <a:gd name="T19" fmla="*/ 1 h 146"/>
                <a:gd name="T20" fmla="*/ 19 w 147"/>
                <a:gd name="T2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46">
                  <a:moveTo>
                    <a:pt x="19" y="0"/>
                  </a:moveTo>
                  <a:cubicBezTo>
                    <a:pt x="23" y="2"/>
                    <a:pt x="28" y="3"/>
                    <a:pt x="31" y="6"/>
                  </a:cubicBezTo>
                  <a:cubicBezTo>
                    <a:pt x="67" y="42"/>
                    <a:pt x="104" y="79"/>
                    <a:pt x="140" y="115"/>
                  </a:cubicBezTo>
                  <a:cubicBezTo>
                    <a:pt x="145" y="120"/>
                    <a:pt x="147" y="126"/>
                    <a:pt x="145" y="133"/>
                  </a:cubicBezTo>
                  <a:cubicBezTo>
                    <a:pt x="143" y="139"/>
                    <a:pt x="138" y="143"/>
                    <a:pt x="132" y="145"/>
                  </a:cubicBezTo>
                  <a:cubicBezTo>
                    <a:pt x="125" y="146"/>
                    <a:pt x="120" y="143"/>
                    <a:pt x="115" y="139"/>
                  </a:cubicBezTo>
                  <a:cubicBezTo>
                    <a:pt x="83" y="107"/>
                    <a:pt x="51" y="74"/>
                    <a:pt x="18" y="42"/>
                  </a:cubicBezTo>
                  <a:cubicBezTo>
                    <a:pt x="14" y="38"/>
                    <a:pt x="10" y="34"/>
                    <a:pt x="6" y="30"/>
                  </a:cubicBezTo>
                  <a:cubicBezTo>
                    <a:pt x="1" y="24"/>
                    <a:pt x="0" y="18"/>
                    <a:pt x="3" y="11"/>
                  </a:cubicBezTo>
                  <a:cubicBezTo>
                    <a:pt x="6" y="4"/>
                    <a:pt x="11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95B3D8F8-AE46-4918-8F07-E2C6F23B5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043" y="3530827"/>
              <a:ext cx="576263" cy="244475"/>
            </a:xfrm>
            <a:custGeom>
              <a:avLst/>
              <a:gdLst>
                <a:gd name="T0" fmla="*/ 0 w 187"/>
                <a:gd name="T1" fmla="*/ 19 h 79"/>
                <a:gd name="T2" fmla="*/ 23 w 187"/>
                <a:gd name="T3" fmla="*/ 3 h 79"/>
                <a:gd name="T4" fmla="*/ 108 w 187"/>
                <a:gd name="T5" fmla="*/ 26 h 79"/>
                <a:gd name="T6" fmla="*/ 173 w 187"/>
                <a:gd name="T7" fmla="*/ 43 h 79"/>
                <a:gd name="T8" fmla="*/ 185 w 187"/>
                <a:gd name="T9" fmla="*/ 63 h 79"/>
                <a:gd name="T10" fmla="*/ 164 w 187"/>
                <a:gd name="T11" fmla="*/ 76 h 79"/>
                <a:gd name="T12" fmla="*/ 106 w 187"/>
                <a:gd name="T13" fmla="*/ 61 h 79"/>
                <a:gd name="T14" fmla="*/ 19 w 187"/>
                <a:gd name="T15" fmla="*/ 37 h 79"/>
                <a:gd name="T16" fmla="*/ 3 w 187"/>
                <a:gd name="T17" fmla="*/ 27 h 79"/>
                <a:gd name="T18" fmla="*/ 0 w 187"/>
                <a:gd name="T19" fmla="*/ 1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79">
                  <a:moveTo>
                    <a:pt x="0" y="19"/>
                  </a:moveTo>
                  <a:cubicBezTo>
                    <a:pt x="1" y="8"/>
                    <a:pt x="12" y="0"/>
                    <a:pt x="23" y="3"/>
                  </a:cubicBezTo>
                  <a:cubicBezTo>
                    <a:pt x="52" y="11"/>
                    <a:pt x="80" y="18"/>
                    <a:pt x="108" y="26"/>
                  </a:cubicBezTo>
                  <a:cubicBezTo>
                    <a:pt x="130" y="32"/>
                    <a:pt x="151" y="37"/>
                    <a:pt x="173" y="43"/>
                  </a:cubicBezTo>
                  <a:cubicBezTo>
                    <a:pt x="181" y="45"/>
                    <a:pt x="187" y="55"/>
                    <a:pt x="185" y="63"/>
                  </a:cubicBezTo>
                  <a:cubicBezTo>
                    <a:pt x="182" y="73"/>
                    <a:pt x="173" y="79"/>
                    <a:pt x="164" y="76"/>
                  </a:cubicBezTo>
                  <a:cubicBezTo>
                    <a:pt x="145" y="71"/>
                    <a:pt x="125" y="66"/>
                    <a:pt x="106" y="61"/>
                  </a:cubicBezTo>
                  <a:cubicBezTo>
                    <a:pt x="77" y="53"/>
                    <a:pt x="48" y="45"/>
                    <a:pt x="19" y="37"/>
                  </a:cubicBezTo>
                  <a:cubicBezTo>
                    <a:pt x="12" y="36"/>
                    <a:pt x="6" y="34"/>
                    <a:pt x="3" y="27"/>
                  </a:cubicBezTo>
                  <a:cubicBezTo>
                    <a:pt x="1" y="25"/>
                    <a:pt x="1" y="22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0515F734-7620-4B28-9341-799AE56C9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018" y="4400777"/>
              <a:ext cx="236538" cy="584200"/>
            </a:xfrm>
            <a:custGeom>
              <a:avLst/>
              <a:gdLst>
                <a:gd name="T0" fmla="*/ 77 w 77"/>
                <a:gd name="T1" fmla="*/ 170 h 188"/>
                <a:gd name="T2" fmla="*/ 64 w 77"/>
                <a:gd name="T3" fmla="*/ 186 h 188"/>
                <a:gd name="T4" fmla="*/ 44 w 77"/>
                <a:gd name="T5" fmla="*/ 176 h 188"/>
                <a:gd name="T6" fmla="*/ 36 w 77"/>
                <a:gd name="T7" fmla="*/ 149 h 188"/>
                <a:gd name="T8" fmla="*/ 26 w 77"/>
                <a:gd name="T9" fmla="*/ 109 h 188"/>
                <a:gd name="T10" fmla="*/ 7 w 77"/>
                <a:gd name="T11" fmla="*/ 39 h 188"/>
                <a:gd name="T12" fmla="*/ 3 w 77"/>
                <a:gd name="T13" fmla="*/ 26 h 188"/>
                <a:gd name="T14" fmla="*/ 16 w 77"/>
                <a:gd name="T15" fmla="*/ 2 h 188"/>
                <a:gd name="T16" fmla="*/ 36 w 77"/>
                <a:gd name="T17" fmla="*/ 17 h 188"/>
                <a:gd name="T18" fmla="*/ 50 w 77"/>
                <a:gd name="T19" fmla="*/ 66 h 188"/>
                <a:gd name="T20" fmla="*/ 68 w 77"/>
                <a:gd name="T21" fmla="*/ 135 h 188"/>
                <a:gd name="T22" fmla="*/ 75 w 77"/>
                <a:gd name="T23" fmla="*/ 162 h 188"/>
                <a:gd name="T24" fmla="*/ 77 w 77"/>
                <a:gd name="T25" fmla="*/ 17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88">
                  <a:moveTo>
                    <a:pt x="77" y="170"/>
                  </a:moveTo>
                  <a:cubicBezTo>
                    <a:pt x="76" y="177"/>
                    <a:pt x="71" y="185"/>
                    <a:pt x="64" y="186"/>
                  </a:cubicBezTo>
                  <a:cubicBezTo>
                    <a:pt x="56" y="188"/>
                    <a:pt x="47" y="184"/>
                    <a:pt x="44" y="176"/>
                  </a:cubicBezTo>
                  <a:cubicBezTo>
                    <a:pt x="41" y="167"/>
                    <a:pt x="39" y="158"/>
                    <a:pt x="36" y="149"/>
                  </a:cubicBezTo>
                  <a:cubicBezTo>
                    <a:pt x="33" y="136"/>
                    <a:pt x="29" y="123"/>
                    <a:pt x="26" y="109"/>
                  </a:cubicBezTo>
                  <a:cubicBezTo>
                    <a:pt x="20" y="86"/>
                    <a:pt x="13" y="62"/>
                    <a:pt x="7" y="39"/>
                  </a:cubicBezTo>
                  <a:cubicBezTo>
                    <a:pt x="6" y="34"/>
                    <a:pt x="5" y="30"/>
                    <a:pt x="3" y="26"/>
                  </a:cubicBezTo>
                  <a:cubicBezTo>
                    <a:pt x="0" y="15"/>
                    <a:pt x="5" y="5"/>
                    <a:pt x="16" y="2"/>
                  </a:cubicBezTo>
                  <a:cubicBezTo>
                    <a:pt x="23" y="0"/>
                    <a:pt x="34" y="6"/>
                    <a:pt x="36" y="17"/>
                  </a:cubicBezTo>
                  <a:cubicBezTo>
                    <a:pt x="40" y="33"/>
                    <a:pt x="45" y="50"/>
                    <a:pt x="50" y="66"/>
                  </a:cubicBezTo>
                  <a:cubicBezTo>
                    <a:pt x="56" y="89"/>
                    <a:pt x="62" y="112"/>
                    <a:pt x="68" y="135"/>
                  </a:cubicBezTo>
                  <a:cubicBezTo>
                    <a:pt x="70" y="144"/>
                    <a:pt x="73" y="153"/>
                    <a:pt x="75" y="162"/>
                  </a:cubicBezTo>
                  <a:cubicBezTo>
                    <a:pt x="76" y="165"/>
                    <a:pt x="76" y="167"/>
                    <a:pt x="77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7388B541-B229-41A3-853E-B9BD6A85B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655" y="4127727"/>
              <a:ext cx="576263" cy="234950"/>
            </a:xfrm>
            <a:custGeom>
              <a:avLst/>
              <a:gdLst>
                <a:gd name="T0" fmla="*/ 169 w 187"/>
                <a:gd name="T1" fmla="*/ 76 h 76"/>
                <a:gd name="T2" fmla="*/ 152 w 187"/>
                <a:gd name="T3" fmla="*/ 72 h 76"/>
                <a:gd name="T4" fmla="*/ 92 w 187"/>
                <a:gd name="T5" fmla="*/ 56 h 76"/>
                <a:gd name="T6" fmla="*/ 14 w 187"/>
                <a:gd name="T7" fmla="*/ 35 h 76"/>
                <a:gd name="T8" fmla="*/ 2 w 187"/>
                <a:gd name="T9" fmla="*/ 15 h 76"/>
                <a:gd name="T10" fmla="*/ 23 w 187"/>
                <a:gd name="T11" fmla="*/ 2 h 76"/>
                <a:gd name="T12" fmla="*/ 68 w 187"/>
                <a:gd name="T13" fmla="*/ 14 h 76"/>
                <a:gd name="T14" fmla="*/ 137 w 187"/>
                <a:gd name="T15" fmla="*/ 32 h 76"/>
                <a:gd name="T16" fmla="*/ 174 w 187"/>
                <a:gd name="T17" fmla="*/ 43 h 76"/>
                <a:gd name="T18" fmla="*/ 186 w 187"/>
                <a:gd name="T19" fmla="*/ 56 h 76"/>
                <a:gd name="T20" fmla="*/ 177 w 187"/>
                <a:gd name="T21" fmla="*/ 74 h 76"/>
                <a:gd name="T22" fmla="*/ 169 w 187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6">
                  <a:moveTo>
                    <a:pt x="169" y="76"/>
                  </a:moveTo>
                  <a:cubicBezTo>
                    <a:pt x="163" y="75"/>
                    <a:pt x="158" y="74"/>
                    <a:pt x="152" y="72"/>
                  </a:cubicBezTo>
                  <a:cubicBezTo>
                    <a:pt x="132" y="67"/>
                    <a:pt x="112" y="61"/>
                    <a:pt x="92" y="56"/>
                  </a:cubicBezTo>
                  <a:cubicBezTo>
                    <a:pt x="66" y="49"/>
                    <a:pt x="40" y="42"/>
                    <a:pt x="14" y="35"/>
                  </a:cubicBezTo>
                  <a:cubicBezTo>
                    <a:pt x="6" y="33"/>
                    <a:pt x="0" y="23"/>
                    <a:pt x="2" y="15"/>
                  </a:cubicBezTo>
                  <a:cubicBezTo>
                    <a:pt x="4" y="6"/>
                    <a:pt x="14" y="0"/>
                    <a:pt x="23" y="2"/>
                  </a:cubicBezTo>
                  <a:cubicBezTo>
                    <a:pt x="38" y="6"/>
                    <a:pt x="53" y="10"/>
                    <a:pt x="68" y="14"/>
                  </a:cubicBezTo>
                  <a:cubicBezTo>
                    <a:pt x="91" y="20"/>
                    <a:pt x="114" y="26"/>
                    <a:pt x="137" y="32"/>
                  </a:cubicBezTo>
                  <a:cubicBezTo>
                    <a:pt x="149" y="36"/>
                    <a:pt x="162" y="39"/>
                    <a:pt x="174" y="43"/>
                  </a:cubicBezTo>
                  <a:cubicBezTo>
                    <a:pt x="181" y="45"/>
                    <a:pt x="185" y="49"/>
                    <a:pt x="186" y="56"/>
                  </a:cubicBezTo>
                  <a:cubicBezTo>
                    <a:pt x="187" y="64"/>
                    <a:pt x="184" y="70"/>
                    <a:pt x="177" y="74"/>
                  </a:cubicBezTo>
                  <a:cubicBezTo>
                    <a:pt x="174" y="75"/>
                    <a:pt x="171" y="76"/>
                    <a:pt x="1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B5581C8A-279C-4F9A-9986-85D70166F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405" y="2914877"/>
              <a:ext cx="233363" cy="584200"/>
            </a:xfrm>
            <a:custGeom>
              <a:avLst/>
              <a:gdLst>
                <a:gd name="T0" fmla="*/ 0 w 76"/>
                <a:gd name="T1" fmla="*/ 19 h 188"/>
                <a:gd name="T2" fmla="*/ 13 w 76"/>
                <a:gd name="T3" fmla="*/ 2 h 188"/>
                <a:gd name="T4" fmla="*/ 32 w 76"/>
                <a:gd name="T5" fmla="*/ 12 h 188"/>
                <a:gd name="T6" fmla="*/ 42 w 76"/>
                <a:gd name="T7" fmla="*/ 45 h 188"/>
                <a:gd name="T8" fmla="*/ 61 w 76"/>
                <a:gd name="T9" fmla="*/ 118 h 188"/>
                <a:gd name="T10" fmla="*/ 73 w 76"/>
                <a:gd name="T11" fmla="*/ 163 h 188"/>
                <a:gd name="T12" fmla="*/ 62 w 76"/>
                <a:gd name="T13" fmla="*/ 186 h 188"/>
                <a:gd name="T14" fmla="*/ 40 w 76"/>
                <a:gd name="T15" fmla="*/ 172 h 188"/>
                <a:gd name="T16" fmla="*/ 27 w 76"/>
                <a:gd name="T17" fmla="*/ 123 h 188"/>
                <a:gd name="T18" fmla="*/ 12 w 76"/>
                <a:gd name="T19" fmla="*/ 64 h 188"/>
                <a:gd name="T20" fmla="*/ 1 w 76"/>
                <a:gd name="T21" fmla="*/ 27 h 188"/>
                <a:gd name="T22" fmla="*/ 0 w 76"/>
                <a:gd name="T23" fmla="*/ 1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188">
                  <a:moveTo>
                    <a:pt x="0" y="19"/>
                  </a:moveTo>
                  <a:cubicBezTo>
                    <a:pt x="0" y="11"/>
                    <a:pt x="6" y="4"/>
                    <a:pt x="13" y="2"/>
                  </a:cubicBezTo>
                  <a:cubicBezTo>
                    <a:pt x="21" y="0"/>
                    <a:pt x="30" y="4"/>
                    <a:pt x="32" y="12"/>
                  </a:cubicBezTo>
                  <a:cubicBezTo>
                    <a:pt x="36" y="23"/>
                    <a:pt x="39" y="34"/>
                    <a:pt x="42" y="45"/>
                  </a:cubicBezTo>
                  <a:cubicBezTo>
                    <a:pt x="48" y="69"/>
                    <a:pt x="55" y="93"/>
                    <a:pt x="61" y="118"/>
                  </a:cubicBezTo>
                  <a:cubicBezTo>
                    <a:pt x="65" y="133"/>
                    <a:pt x="69" y="148"/>
                    <a:pt x="73" y="163"/>
                  </a:cubicBezTo>
                  <a:cubicBezTo>
                    <a:pt x="76" y="173"/>
                    <a:pt x="71" y="183"/>
                    <a:pt x="62" y="186"/>
                  </a:cubicBezTo>
                  <a:cubicBezTo>
                    <a:pt x="52" y="188"/>
                    <a:pt x="43" y="182"/>
                    <a:pt x="40" y="172"/>
                  </a:cubicBezTo>
                  <a:cubicBezTo>
                    <a:pt x="36" y="155"/>
                    <a:pt x="31" y="139"/>
                    <a:pt x="27" y="123"/>
                  </a:cubicBezTo>
                  <a:cubicBezTo>
                    <a:pt x="22" y="103"/>
                    <a:pt x="17" y="84"/>
                    <a:pt x="12" y="64"/>
                  </a:cubicBezTo>
                  <a:cubicBezTo>
                    <a:pt x="8" y="52"/>
                    <a:pt x="5" y="39"/>
                    <a:pt x="1" y="27"/>
                  </a:cubicBezTo>
                  <a:cubicBezTo>
                    <a:pt x="1" y="24"/>
                    <a:pt x="0" y="21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221BA951-9B25-45D3-8778-DC1B1D1E9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218" y="3179989"/>
              <a:ext cx="452438" cy="458788"/>
            </a:xfrm>
            <a:custGeom>
              <a:avLst/>
              <a:gdLst>
                <a:gd name="T0" fmla="*/ 20 w 147"/>
                <a:gd name="T1" fmla="*/ 0 h 148"/>
                <a:gd name="T2" fmla="*/ 32 w 147"/>
                <a:gd name="T3" fmla="*/ 7 h 148"/>
                <a:gd name="T4" fmla="*/ 140 w 147"/>
                <a:gd name="T5" fmla="*/ 116 h 148"/>
                <a:gd name="T6" fmla="*/ 144 w 147"/>
                <a:gd name="T7" fmla="*/ 137 h 148"/>
                <a:gd name="T8" fmla="*/ 123 w 147"/>
                <a:gd name="T9" fmla="*/ 144 h 148"/>
                <a:gd name="T10" fmla="*/ 111 w 147"/>
                <a:gd name="T11" fmla="*/ 135 h 148"/>
                <a:gd name="T12" fmla="*/ 8 w 147"/>
                <a:gd name="T13" fmla="*/ 32 h 148"/>
                <a:gd name="T14" fmla="*/ 3 w 147"/>
                <a:gd name="T15" fmla="*/ 12 h 148"/>
                <a:gd name="T16" fmla="*/ 19 w 147"/>
                <a:gd name="T17" fmla="*/ 1 h 148"/>
                <a:gd name="T18" fmla="*/ 20 w 147"/>
                <a:gd name="T1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48">
                  <a:moveTo>
                    <a:pt x="20" y="0"/>
                  </a:moveTo>
                  <a:cubicBezTo>
                    <a:pt x="24" y="2"/>
                    <a:pt x="29" y="4"/>
                    <a:pt x="32" y="7"/>
                  </a:cubicBezTo>
                  <a:cubicBezTo>
                    <a:pt x="68" y="43"/>
                    <a:pt x="104" y="79"/>
                    <a:pt x="140" y="116"/>
                  </a:cubicBezTo>
                  <a:cubicBezTo>
                    <a:pt x="147" y="122"/>
                    <a:pt x="147" y="132"/>
                    <a:pt x="144" y="137"/>
                  </a:cubicBezTo>
                  <a:cubicBezTo>
                    <a:pt x="139" y="144"/>
                    <a:pt x="131" y="148"/>
                    <a:pt x="123" y="144"/>
                  </a:cubicBezTo>
                  <a:cubicBezTo>
                    <a:pt x="118" y="142"/>
                    <a:pt x="115" y="138"/>
                    <a:pt x="111" y="135"/>
                  </a:cubicBezTo>
                  <a:cubicBezTo>
                    <a:pt x="77" y="100"/>
                    <a:pt x="42" y="66"/>
                    <a:pt x="8" y="32"/>
                  </a:cubicBezTo>
                  <a:cubicBezTo>
                    <a:pt x="3" y="26"/>
                    <a:pt x="0" y="20"/>
                    <a:pt x="3" y="12"/>
                  </a:cubicBezTo>
                  <a:cubicBezTo>
                    <a:pt x="6" y="6"/>
                    <a:pt x="12" y="1"/>
                    <a:pt x="19" y="1"/>
                  </a:cubicBezTo>
                  <a:cubicBezTo>
                    <a:pt x="19" y="1"/>
                    <a:pt x="1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8B80F8-C70F-4B94-88BE-E961D631A776}"/>
              </a:ext>
            </a:extLst>
          </p:cNvPr>
          <p:cNvGrpSpPr/>
          <p:nvPr/>
        </p:nvGrpSpPr>
        <p:grpSpPr>
          <a:xfrm>
            <a:off x="8298430" y="2355926"/>
            <a:ext cx="1745953" cy="1538595"/>
            <a:chOff x="2341563" y="119063"/>
            <a:chExt cx="7512050" cy="6619875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9598A124-1CD9-4BD6-9ACB-EF498DFE13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1563" y="119063"/>
              <a:ext cx="7512050" cy="6619875"/>
            </a:xfrm>
            <a:custGeom>
              <a:avLst/>
              <a:gdLst>
                <a:gd name="T0" fmla="*/ 2422 w 2440"/>
                <a:gd name="T1" fmla="*/ 1985 h 2132"/>
                <a:gd name="T2" fmla="*/ 2422 w 2440"/>
                <a:gd name="T3" fmla="*/ 1985 h 2132"/>
                <a:gd name="T4" fmla="*/ 1305 w 2440"/>
                <a:gd name="T5" fmla="*/ 49 h 2132"/>
                <a:gd name="T6" fmla="*/ 1220 w 2440"/>
                <a:gd name="T7" fmla="*/ 0 h 2132"/>
                <a:gd name="T8" fmla="*/ 1135 w 2440"/>
                <a:gd name="T9" fmla="*/ 49 h 2132"/>
                <a:gd name="T10" fmla="*/ 17 w 2440"/>
                <a:gd name="T11" fmla="*/ 1985 h 2132"/>
                <a:gd name="T12" fmla="*/ 17 w 2440"/>
                <a:gd name="T13" fmla="*/ 2083 h 2132"/>
                <a:gd name="T14" fmla="*/ 102 w 2440"/>
                <a:gd name="T15" fmla="*/ 2132 h 2132"/>
                <a:gd name="T16" fmla="*/ 2337 w 2440"/>
                <a:gd name="T17" fmla="*/ 2132 h 2132"/>
                <a:gd name="T18" fmla="*/ 2422 w 2440"/>
                <a:gd name="T19" fmla="*/ 2083 h 2132"/>
                <a:gd name="T20" fmla="*/ 2422 w 2440"/>
                <a:gd name="T21" fmla="*/ 1985 h 2132"/>
                <a:gd name="T22" fmla="*/ 340 w 2440"/>
                <a:gd name="T23" fmla="*/ 1897 h 2132"/>
                <a:gd name="T24" fmla="*/ 1220 w 2440"/>
                <a:gd name="T25" fmla="*/ 373 h 2132"/>
                <a:gd name="T26" fmla="*/ 2100 w 2440"/>
                <a:gd name="T27" fmla="*/ 1897 h 2132"/>
                <a:gd name="T28" fmla="*/ 340 w 2440"/>
                <a:gd name="T29" fmla="*/ 1897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0" h="2132">
                  <a:moveTo>
                    <a:pt x="2422" y="1985"/>
                  </a:moveTo>
                  <a:cubicBezTo>
                    <a:pt x="2422" y="1985"/>
                    <a:pt x="2422" y="1985"/>
                    <a:pt x="2422" y="1985"/>
                  </a:cubicBezTo>
                  <a:cubicBezTo>
                    <a:pt x="1305" y="49"/>
                    <a:pt x="1305" y="49"/>
                    <a:pt x="1305" y="49"/>
                  </a:cubicBezTo>
                  <a:cubicBezTo>
                    <a:pt x="1287" y="19"/>
                    <a:pt x="1255" y="0"/>
                    <a:pt x="1220" y="0"/>
                  </a:cubicBezTo>
                  <a:cubicBezTo>
                    <a:pt x="1185" y="0"/>
                    <a:pt x="1152" y="19"/>
                    <a:pt x="1135" y="49"/>
                  </a:cubicBezTo>
                  <a:cubicBezTo>
                    <a:pt x="17" y="1985"/>
                    <a:pt x="17" y="1985"/>
                    <a:pt x="17" y="1985"/>
                  </a:cubicBezTo>
                  <a:cubicBezTo>
                    <a:pt x="0" y="2015"/>
                    <a:pt x="0" y="2053"/>
                    <a:pt x="17" y="2083"/>
                  </a:cubicBezTo>
                  <a:cubicBezTo>
                    <a:pt x="35" y="2113"/>
                    <a:pt x="67" y="2132"/>
                    <a:pt x="102" y="2132"/>
                  </a:cubicBezTo>
                  <a:cubicBezTo>
                    <a:pt x="2337" y="2132"/>
                    <a:pt x="2337" y="2132"/>
                    <a:pt x="2337" y="2132"/>
                  </a:cubicBezTo>
                  <a:cubicBezTo>
                    <a:pt x="2372" y="2132"/>
                    <a:pt x="2405" y="2113"/>
                    <a:pt x="2422" y="2083"/>
                  </a:cubicBezTo>
                  <a:cubicBezTo>
                    <a:pt x="2440" y="2053"/>
                    <a:pt x="2440" y="2015"/>
                    <a:pt x="2422" y="1985"/>
                  </a:cubicBezTo>
                  <a:close/>
                  <a:moveTo>
                    <a:pt x="340" y="1897"/>
                  </a:moveTo>
                  <a:cubicBezTo>
                    <a:pt x="1220" y="373"/>
                    <a:pt x="1220" y="373"/>
                    <a:pt x="1220" y="373"/>
                  </a:cubicBezTo>
                  <a:cubicBezTo>
                    <a:pt x="2100" y="1897"/>
                    <a:pt x="2100" y="1897"/>
                    <a:pt x="2100" y="1897"/>
                  </a:cubicBezTo>
                  <a:lnTo>
                    <a:pt x="340" y="189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417B5441-893F-462B-812E-5F3EB7F1A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526" y="2305051"/>
              <a:ext cx="746125" cy="2393950"/>
            </a:xfrm>
            <a:custGeom>
              <a:avLst/>
              <a:gdLst>
                <a:gd name="T0" fmla="*/ 32 w 242"/>
                <a:gd name="T1" fmla="*/ 635 h 771"/>
                <a:gd name="T2" fmla="*/ 57 w 242"/>
                <a:gd name="T3" fmla="*/ 737 h 771"/>
                <a:gd name="T4" fmla="*/ 117 w 242"/>
                <a:gd name="T5" fmla="*/ 771 h 771"/>
                <a:gd name="T6" fmla="*/ 125 w 242"/>
                <a:gd name="T7" fmla="*/ 771 h 771"/>
                <a:gd name="T8" fmla="*/ 185 w 242"/>
                <a:gd name="T9" fmla="*/ 737 h 771"/>
                <a:gd name="T10" fmla="*/ 209 w 242"/>
                <a:gd name="T11" fmla="*/ 635 h 771"/>
                <a:gd name="T12" fmla="*/ 235 w 242"/>
                <a:gd name="T13" fmla="*/ 280 h 771"/>
                <a:gd name="T14" fmla="*/ 242 w 242"/>
                <a:gd name="T15" fmla="*/ 131 h 771"/>
                <a:gd name="T16" fmla="*/ 207 w 242"/>
                <a:gd name="T17" fmla="*/ 35 h 771"/>
                <a:gd name="T18" fmla="*/ 121 w 242"/>
                <a:gd name="T19" fmla="*/ 0 h 771"/>
                <a:gd name="T20" fmla="*/ 34 w 242"/>
                <a:gd name="T21" fmla="*/ 35 h 771"/>
                <a:gd name="T22" fmla="*/ 0 w 242"/>
                <a:gd name="T23" fmla="*/ 131 h 771"/>
                <a:gd name="T24" fmla="*/ 7 w 242"/>
                <a:gd name="T25" fmla="*/ 280 h 771"/>
                <a:gd name="T26" fmla="*/ 32 w 242"/>
                <a:gd name="T27" fmla="*/ 63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2" h="771">
                  <a:moveTo>
                    <a:pt x="32" y="635"/>
                  </a:moveTo>
                  <a:cubicBezTo>
                    <a:pt x="37" y="681"/>
                    <a:pt x="45" y="715"/>
                    <a:pt x="57" y="737"/>
                  </a:cubicBezTo>
                  <a:cubicBezTo>
                    <a:pt x="68" y="760"/>
                    <a:pt x="88" y="771"/>
                    <a:pt x="117" y="771"/>
                  </a:cubicBezTo>
                  <a:cubicBezTo>
                    <a:pt x="125" y="771"/>
                    <a:pt x="125" y="771"/>
                    <a:pt x="125" y="771"/>
                  </a:cubicBezTo>
                  <a:cubicBezTo>
                    <a:pt x="154" y="771"/>
                    <a:pt x="174" y="760"/>
                    <a:pt x="185" y="737"/>
                  </a:cubicBezTo>
                  <a:cubicBezTo>
                    <a:pt x="196" y="715"/>
                    <a:pt x="204" y="681"/>
                    <a:pt x="209" y="635"/>
                  </a:cubicBezTo>
                  <a:cubicBezTo>
                    <a:pt x="235" y="280"/>
                    <a:pt x="235" y="280"/>
                    <a:pt x="235" y="280"/>
                  </a:cubicBezTo>
                  <a:cubicBezTo>
                    <a:pt x="240" y="210"/>
                    <a:pt x="242" y="161"/>
                    <a:pt x="242" y="131"/>
                  </a:cubicBezTo>
                  <a:cubicBezTo>
                    <a:pt x="242" y="90"/>
                    <a:pt x="230" y="58"/>
                    <a:pt x="207" y="35"/>
                  </a:cubicBezTo>
                  <a:cubicBezTo>
                    <a:pt x="185" y="13"/>
                    <a:pt x="153" y="0"/>
                    <a:pt x="121" y="0"/>
                  </a:cubicBezTo>
                  <a:cubicBezTo>
                    <a:pt x="88" y="0"/>
                    <a:pt x="57" y="13"/>
                    <a:pt x="34" y="35"/>
                  </a:cubicBezTo>
                  <a:cubicBezTo>
                    <a:pt x="11" y="58"/>
                    <a:pt x="0" y="90"/>
                    <a:pt x="0" y="131"/>
                  </a:cubicBezTo>
                  <a:cubicBezTo>
                    <a:pt x="0" y="161"/>
                    <a:pt x="2" y="210"/>
                    <a:pt x="7" y="280"/>
                  </a:cubicBezTo>
                  <a:lnTo>
                    <a:pt x="32" y="63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Oval 7">
              <a:extLst>
                <a:ext uri="{FF2B5EF4-FFF2-40B4-BE49-F238E27FC236}">
                  <a16:creationId xmlns:a16="http://schemas.microsoft.com/office/drawing/2014/main" id="{00813A4C-7680-4C1C-A29E-8A79D58C8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9763" y="4978401"/>
              <a:ext cx="757238" cy="7635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E479D2E3-C5A3-453F-8B9D-36E81932F37E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902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/>
      <p:bldP spid="9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Стратегические инициативы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CE2CD08B-4FFB-4DF8-BB4A-D8B66DFC2D83}"/>
              </a:ext>
            </a:extLst>
          </p:cNvPr>
          <p:cNvSpPr/>
          <p:nvPr/>
        </p:nvSpPr>
        <p:spPr>
          <a:xfrm>
            <a:off x="1202749" y="472279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1D15E146-1F10-4EB5-9269-04876630C450}"/>
              </a:ext>
            </a:extLst>
          </p:cNvPr>
          <p:cNvSpPr/>
          <p:nvPr/>
        </p:nvSpPr>
        <p:spPr>
          <a:xfrm>
            <a:off x="1202749" y="350662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077A050D-B2A8-4460-BCC0-18FE5B107A00}"/>
              </a:ext>
            </a:extLst>
          </p:cNvPr>
          <p:cNvSpPr/>
          <p:nvPr/>
        </p:nvSpPr>
        <p:spPr>
          <a:xfrm>
            <a:off x="2274033" y="4121297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037DCBD1-D358-43F9-ABF2-B0A85F0857EF}"/>
              </a:ext>
            </a:extLst>
          </p:cNvPr>
          <p:cNvSpPr/>
          <p:nvPr/>
        </p:nvSpPr>
        <p:spPr>
          <a:xfrm>
            <a:off x="2269643" y="290512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FD091944-9DF2-4A85-B61E-BEF25F4B1B0C}"/>
              </a:ext>
            </a:extLst>
          </p:cNvPr>
          <p:cNvSpPr/>
          <p:nvPr/>
        </p:nvSpPr>
        <p:spPr>
          <a:xfrm>
            <a:off x="1211530" y="2290455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68AE6DBB-43FD-427A-8F31-01F32EFF20A1}"/>
              </a:ext>
            </a:extLst>
          </p:cNvPr>
          <p:cNvSpPr/>
          <p:nvPr/>
        </p:nvSpPr>
        <p:spPr>
          <a:xfrm>
            <a:off x="3335259" y="350662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B6297739-C947-4F09-AF94-4E2B04A62D96}"/>
              </a:ext>
            </a:extLst>
          </p:cNvPr>
          <p:cNvSpPr/>
          <p:nvPr/>
        </p:nvSpPr>
        <p:spPr>
          <a:xfrm>
            <a:off x="2278424" y="1688955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FA3A51A-DA02-402F-9388-86110DA864E6}"/>
              </a:ext>
            </a:extLst>
          </p:cNvPr>
          <p:cNvSpPr/>
          <p:nvPr/>
        </p:nvSpPr>
        <p:spPr>
          <a:xfrm>
            <a:off x="3339649" y="229923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4438F9FF-E86E-444C-BD32-5FBF1E544714}"/>
              </a:ext>
            </a:extLst>
          </p:cNvPr>
          <p:cNvSpPr/>
          <p:nvPr/>
        </p:nvSpPr>
        <p:spPr>
          <a:xfrm>
            <a:off x="3345317" y="472279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8D10ED2-A282-4DEB-93B6-A19BA4FABE75}"/>
              </a:ext>
            </a:extLst>
          </p:cNvPr>
          <p:cNvSpPr/>
          <p:nvPr/>
        </p:nvSpPr>
        <p:spPr>
          <a:xfrm>
            <a:off x="4406543" y="2905126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D18D19B9-8873-4C71-BCB4-548BE7C8D701}"/>
              </a:ext>
            </a:extLst>
          </p:cNvPr>
          <p:cNvSpPr/>
          <p:nvPr/>
        </p:nvSpPr>
        <p:spPr>
          <a:xfrm>
            <a:off x="4406543" y="1688955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1D1734F0-5A9A-4C82-A803-6A5D0A594D58}"/>
              </a:ext>
            </a:extLst>
          </p:cNvPr>
          <p:cNvSpPr/>
          <p:nvPr/>
        </p:nvSpPr>
        <p:spPr>
          <a:xfrm>
            <a:off x="4407820" y="4108125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A93DA5-2DD3-4AF9-99B6-C3D9845984D2}"/>
              </a:ext>
            </a:extLst>
          </p:cNvPr>
          <p:cNvSpPr txBox="1"/>
          <p:nvPr/>
        </p:nvSpPr>
        <p:spPr>
          <a:xfrm>
            <a:off x="7649998" y="1229800"/>
            <a:ext cx="335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Повышение эффективности бизнес-процессов</a:t>
            </a:r>
            <a:r>
              <a:rPr lang="en-US" sz="1500" dirty="0"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B848D4-5BAB-41D1-BFED-225B6402ADC7}"/>
              </a:ext>
            </a:extLst>
          </p:cNvPr>
          <p:cNvSpPr/>
          <p:nvPr/>
        </p:nvSpPr>
        <p:spPr>
          <a:xfrm>
            <a:off x="6724194" y="1235755"/>
            <a:ext cx="506366" cy="506366"/>
          </a:xfrm>
          <a:prstGeom prst="ellipse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27BD8E1-0BB7-4062-B733-8459E516F0C5}"/>
              </a:ext>
            </a:extLst>
          </p:cNvPr>
          <p:cNvSpPr/>
          <p:nvPr/>
        </p:nvSpPr>
        <p:spPr>
          <a:xfrm>
            <a:off x="6724194" y="2058274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826ED2B-DECB-4E4D-9328-B12EF54A2FDB}"/>
              </a:ext>
            </a:extLst>
          </p:cNvPr>
          <p:cNvSpPr/>
          <p:nvPr/>
        </p:nvSpPr>
        <p:spPr>
          <a:xfrm>
            <a:off x="6724194" y="2879671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296C0-1AC7-4A68-9FC7-C642699C11B1}"/>
              </a:ext>
            </a:extLst>
          </p:cNvPr>
          <p:cNvSpPr txBox="1"/>
          <p:nvPr/>
        </p:nvSpPr>
        <p:spPr>
          <a:xfrm>
            <a:off x="7649998" y="2068094"/>
            <a:ext cx="4313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Внедрение автоматической системы сквозного планирования</a:t>
            </a:r>
            <a:r>
              <a:rPr lang="en-US" sz="1500" dirty="0"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78B096-1654-4958-B14E-D39152C19B32}"/>
              </a:ext>
            </a:extLst>
          </p:cNvPr>
          <p:cNvSpPr txBox="1"/>
          <p:nvPr/>
        </p:nvSpPr>
        <p:spPr>
          <a:xfrm>
            <a:off x="7591596" y="2877941"/>
            <a:ext cx="335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Развитие собственной логистической инфраструктуры</a:t>
            </a:r>
            <a:r>
              <a:rPr lang="en-US" sz="1500" dirty="0">
                <a:latin typeface="Open Sans" panose="020B0606030504020204" pitchFamily="34" charset="0"/>
              </a:rPr>
              <a:t>. 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D9924FBF-6270-4AB4-A85F-254E84713D3B}"/>
              </a:ext>
            </a:extLst>
          </p:cNvPr>
          <p:cNvSpPr/>
          <p:nvPr/>
        </p:nvSpPr>
        <p:spPr>
          <a:xfrm>
            <a:off x="2269643" y="2905922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481585B0-75F7-4D19-AF01-5A176BD31039}"/>
              </a:ext>
            </a:extLst>
          </p:cNvPr>
          <p:cNvSpPr/>
          <p:nvPr/>
        </p:nvSpPr>
        <p:spPr>
          <a:xfrm>
            <a:off x="3335259" y="3505359"/>
            <a:ext cx="1346609" cy="1160870"/>
          </a:xfrm>
          <a:prstGeom prst="hexagon">
            <a:avLst>
              <a:gd name="adj" fmla="val 27837"/>
              <a:gd name="vf" fmla="val 11547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EFBA7D-4D4D-4EA9-9141-86A84767BB65}"/>
              </a:ext>
            </a:extLst>
          </p:cNvPr>
          <p:cNvSpPr txBox="1"/>
          <p:nvPr/>
        </p:nvSpPr>
        <p:spPr>
          <a:xfrm>
            <a:off x="3508071" y="3916903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solidFill>
                  <a:srgbClr val="FFFFFF"/>
                </a:solidFill>
                <a:latin typeface="Noto Sans" panose="020B0502040504020204" pitchFamily="34"/>
              </a:rPr>
              <a:t>11%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DED14-926F-4119-977F-834211AE3800}"/>
              </a:ext>
            </a:extLst>
          </p:cNvPr>
          <p:cNvSpPr txBox="1"/>
          <p:nvPr/>
        </p:nvSpPr>
        <p:spPr>
          <a:xfrm>
            <a:off x="2388827" y="3336007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9%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Oval 26">
            <a:extLst>
              <a:ext uri="{FF2B5EF4-FFF2-40B4-BE49-F238E27FC236}">
                <a16:creationId xmlns:a16="http://schemas.microsoft.com/office/drawing/2014/main" id="{B826ED2B-DECB-4E4D-9328-B12EF54A2FDB}"/>
              </a:ext>
            </a:extLst>
          </p:cNvPr>
          <p:cNvSpPr/>
          <p:nvPr/>
        </p:nvSpPr>
        <p:spPr>
          <a:xfrm>
            <a:off x="6724194" y="3701068"/>
            <a:ext cx="506366" cy="506366"/>
          </a:xfrm>
          <a:prstGeom prst="ellipse">
            <a:avLst/>
          </a:prstGeom>
          <a:solidFill>
            <a:srgbClr val="C2C9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8B096-1654-4958-B14E-D39152C19B32}"/>
              </a:ext>
            </a:extLst>
          </p:cNvPr>
          <p:cNvSpPr txBox="1"/>
          <p:nvPr/>
        </p:nvSpPr>
        <p:spPr>
          <a:xfrm>
            <a:off x="7619003" y="3684171"/>
            <a:ext cx="2777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Совершенствование регулятивных норм</a:t>
            </a:r>
            <a:r>
              <a:rPr lang="en-US" sz="1500" dirty="0"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EFBA7D-4D4D-4EA9-9141-86A84767BB65}"/>
              </a:ext>
            </a:extLst>
          </p:cNvPr>
          <p:cNvSpPr txBox="1"/>
          <p:nvPr/>
        </p:nvSpPr>
        <p:spPr>
          <a:xfrm>
            <a:off x="4533747" y="2118938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9%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9DED14-926F-4119-977F-834211AE3800}"/>
              </a:ext>
            </a:extLst>
          </p:cNvPr>
          <p:cNvSpPr txBox="1"/>
          <p:nvPr/>
        </p:nvSpPr>
        <p:spPr>
          <a:xfrm>
            <a:off x="1352824" y="5152765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15%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Oval 26">
            <a:extLst>
              <a:ext uri="{FF2B5EF4-FFF2-40B4-BE49-F238E27FC236}">
                <a16:creationId xmlns:a16="http://schemas.microsoft.com/office/drawing/2014/main" id="{B826ED2B-DECB-4E4D-9328-B12EF54A2FDB}"/>
              </a:ext>
            </a:extLst>
          </p:cNvPr>
          <p:cNvSpPr/>
          <p:nvPr/>
        </p:nvSpPr>
        <p:spPr>
          <a:xfrm>
            <a:off x="6724194" y="4522465"/>
            <a:ext cx="506366" cy="506366"/>
          </a:xfrm>
          <a:prstGeom prst="ellipse">
            <a:avLst/>
          </a:prstGeom>
          <a:solidFill>
            <a:srgbClr val="282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78B096-1654-4958-B14E-D39152C19B32}"/>
              </a:ext>
            </a:extLst>
          </p:cNvPr>
          <p:cNvSpPr txBox="1"/>
          <p:nvPr/>
        </p:nvSpPr>
        <p:spPr>
          <a:xfrm>
            <a:off x="7581035" y="4522465"/>
            <a:ext cx="2777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Выход на рынок ЛС и МИ в рамках </a:t>
            </a:r>
            <a:r>
              <a:rPr lang="ru-RU" sz="1500" dirty="0" err="1">
                <a:latin typeface="Open Sans" panose="020B0606030504020204" pitchFamily="34" charset="0"/>
              </a:rPr>
              <a:t>самозакупа</a:t>
            </a:r>
            <a:r>
              <a:rPr lang="ru-RU" sz="1500" dirty="0">
                <a:latin typeface="Open Sans" panose="020B0606030504020204" pitchFamily="34" charset="0"/>
              </a:rPr>
              <a:t> МО</a:t>
            </a:r>
            <a:r>
              <a:rPr lang="en-US" sz="1500" dirty="0">
                <a:latin typeface="Open Sans" panose="020B0606030504020204" pitchFamily="34" charset="0"/>
              </a:rPr>
              <a:t>. 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78B096-1654-4958-B14E-D39152C19B32}"/>
              </a:ext>
            </a:extLst>
          </p:cNvPr>
          <p:cNvSpPr txBox="1"/>
          <p:nvPr/>
        </p:nvSpPr>
        <p:spPr>
          <a:xfrm>
            <a:off x="7581035" y="5467840"/>
            <a:ext cx="27770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Управление качеством</a:t>
            </a:r>
            <a:r>
              <a:rPr lang="en-US" sz="1500" dirty="0">
                <a:latin typeface="Open Sans" panose="020B0606030504020204" pitchFamily="34" charset="0"/>
              </a:rPr>
              <a:t>. 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Oval 26">
            <a:extLst>
              <a:ext uri="{FF2B5EF4-FFF2-40B4-BE49-F238E27FC236}">
                <a16:creationId xmlns:a16="http://schemas.microsoft.com/office/drawing/2014/main" id="{B826ED2B-DECB-4E4D-9328-B12EF54A2FDB}"/>
              </a:ext>
            </a:extLst>
          </p:cNvPr>
          <p:cNvSpPr/>
          <p:nvPr/>
        </p:nvSpPr>
        <p:spPr>
          <a:xfrm>
            <a:off x="6724194" y="6157749"/>
            <a:ext cx="506366" cy="5063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FFFF"/>
                </a:solidFill>
                <a:latin typeface="Calibri" panose="020F0502020204030204"/>
              </a:rPr>
              <a:t>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78B096-1654-4958-B14E-D39152C19B32}"/>
              </a:ext>
            </a:extLst>
          </p:cNvPr>
          <p:cNvSpPr txBox="1"/>
          <p:nvPr/>
        </p:nvSpPr>
        <p:spPr>
          <a:xfrm>
            <a:off x="7581035" y="6182382"/>
            <a:ext cx="2777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Совершенствование технологий менеджмента</a:t>
            </a:r>
            <a:r>
              <a:rPr lang="en-US" sz="1500" dirty="0">
                <a:latin typeface="Open Sans" panose="020B0606030504020204" pitchFamily="34" charset="0"/>
              </a:rPr>
              <a:t>. 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EFBA7D-4D4D-4EA9-9141-86A84767BB65}"/>
              </a:ext>
            </a:extLst>
          </p:cNvPr>
          <p:cNvSpPr txBox="1"/>
          <p:nvPr/>
        </p:nvSpPr>
        <p:spPr>
          <a:xfrm>
            <a:off x="3470813" y="2762510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Oval 94">
            <a:extLst>
              <a:ext uri="{FF2B5EF4-FFF2-40B4-BE49-F238E27FC236}">
                <a16:creationId xmlns:a16="http://schemas.microsoft.com/office/drawing/2014/main" id="{BDF7859E-8C5A-4886-AA9F-C5CC935BB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194" y="5343862"/>
            <a:ext cx="506366" cy="4988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FEFBA7D-4D4D-4EA9-9141-86A84767BB65}"/>
              </a:ext>
            </a:extLst>
          </p:cNvPr>
          <p:cNvSpPr txBox="1"/>
          <p:nvPr/>
        </p:nvSpPr>
        <p:spPr>
          <a:xfrm>
            <a:off x="2410670" y="4502911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EFBA7D-4D4D-4EA9-9141-86A84767BB65}"/>
              </a:ext>
            </a:extLst>
          </p:cNvPr>
          <p:cNvSpPr txBox="1"/>
          <p:nvPr/>
        </p:nvSpPr>
        <p:spPr>
          <a:xfrm>
            <a:off x="4540021" y="4524879"/>
            <a:ext cx="1055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6%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151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2AFB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2AFB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2C923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2C923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2F39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2F39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6A8D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6A8D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905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550"/>
                            </p:stCondLst>
                            <p:childTnLst>
                              <p:par>
                                <p:cTn id="15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EB7EF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B7EF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5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550"/>
                            </p:stCondLst>
                            <p:childTnLst>
                              <p:par>
                                <p:cTn id="1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5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2" grpId="0" animBg="1"/>
      <p:bldP spid="23" grpId="0"/>
      <p:bldP spid="31" grpId="0"/>
      <p:bldP spid="33" grpId="0" animBg="1"/>
      <p:bldP spid="34" grpId="0"/>
      <p:bldP spid="35" grpId="0"/>
      <p:bldP spid="38" grpId="0"/>
      <p:bldP spid="39" grpId="0" animBg="1"/>
      <p:bldP spid="40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F36FAED-9E15-4B02-AF4F-5D6CD198CA1B}"/>
              </a:ext>
            </a:extLst>
          </p:cNvPr>
          <p:cNvGrpSpPr/>
          <p:nvPr/>
        </p:nvGrpSpPr>
        <p:grpSpPr>
          <a:xfrm>
            <a:off x="1179358" y="5368775"/>
            <a:ext cx="1417266" cy="1354339"/>
            <a:chOff x="1139866" y="2333171"/>
            <a:chExt cx="2191657" cy="2191657"/>
          </a:xfrm>
          <a:solidFill>
            <a:srgbClr val="002060"/>
          </a:solidFill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94C6EA4-85A9-44FF-ABB3-9E04E1D1072C}"/>
                </a:ext>
              </a:extLst>
            </p:cNvPr>
            <p:cNvSpPr/>
            <p:nvPr/>
          </p:nvSpPr>
          <p:spPr>
            <a:xfrm>
              <a:off x="1139866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FCA4B7-B68D-4EB1-B188-DA4F8A96CC07}"/>
                </a:ext>
              </a:extLst>
            </p:cNvPr>
            <p:cNvSpPr txBox="1"/>
            <p:nvPr/>
          </p:nvSpPr>
          <p:spPr>
            <a:xfrm>
              <a:off x="1480203" y="2595513"/>
              <a:ext cx="1599489" cy="13945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000" b="1" i="1" dirty="0">
                  <a:solidFill>
                    <a:schemeClr val="bg1"/>
                  </a:solidFill>
                </a:rPr>
                <a:t>Развитие собственной логистической инфраструктуры</a:t>
              </a:r>
              <a:endParaRPr lang="en-GB" sz="10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BDFAB4-B5C7-4B30-BDFE-A88BE725B5F2}"/>
              </a:ext>
            </a:extLst>
          </p:cNvPr>
          <p:cNvGrpSpPr/>
          <p:nvPr/>
        </p:nvGrpSpPr>
        <p:grpSpPr>
          <a:xfrm>
            <a:off x="3541079" y="5150510"/>
            <a:ext cx="1417266" cy="1354339"/>
            <a:chOff x="2683988" y="2333171"/>
            <a:chExt cx="2191657" cy="2191657"/>
          </a:xfrm>
          <a:solidFill>
            <a:srgbClr val="002060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41D6C96-D47D-4CA6-BE34-3F0C64A2AF01}"/>
                </a:ext>
              </a:extLst>
            </p:cNvPr>
            <p:cNvSpPr/>
            <p:nvPr/>
          </p:nvSpPr>
          <p:spPr>
            <a:xfrm>
              <a:off x="2683988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4B09CE4-3E8D-4CA3-9630-EA83BE6F0808}"/>
                </a:ext>
              </a:extLst>
            </p:cNvPr>
            <p:cNvSpPr txBox="1"/>
            <p:nvPr/>
          </p:nvSpPr>
          <p:spPr>
            <a:xfrm>
              <a:off x="2923585" y="2686378"/>
              <a:ext cx="1685322" cy="15190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Внедрение автоматической системы сквозного планирования</a:t>
              </a:r>
              <a:endParaRPr lang="en-GB" sz="11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EB885E-0795-46F8-AC3A-8BD09058442C}"/>
              </a:ext>
            </a:extLst>
          </p:cNvPr>
          <p:cNvGrpSpPr/>
          <p:nvPr/>
        </p:nvGrpSpPr>
        <p:grpSpPr>
          <a:xfrm>
            <a:off x="5781218" y="5088391"/>
            <a:ext cx="1417266" cy="1354338"/>
            <a:chOff x="4228110" y="2333171"/>
            <a:chExt cx="2191657" cy="2191657"/>
          </a:xfrm>
          <a:solidFill>
            <a:srgbClr val="002060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A073BF-0644-46D2-BD1B-F8E64F88B9BC}"/>
                </a:ext>
              </a:extLst>
            </p:cNvPr>
            <p:cNvSpPr/>
            <p:nvPr/>
          </p:nvSpPr>
          <p:spPr>
            <a:xfrm>
              <a:off x="4228110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ABDD42F-AD67-4A5B-9A90-F692CD1999AB}"/>
                </a:ext>
              </a:extLst>
            </p:cNvPr>
            <p:cNvSpPr txBox="1"/>
            <p:nvPr/>
          </p:nvSpPr>
          <p:spPr>
            <a:xfrm>
              <a:off x="4467709" y="2817118"/>
              <a:ext cx="1685322" cy="12451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Повышение эффективности бизнес-процессов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4CEDC1-C00A-4860-8AFA-B96AF219383B}"/>
              </a:ext>
            </a:extLst>
          </p:cNvPr>
          <p:cNvGrpSpPr/>
          <p:nvPr/>
        </p:nvGrpSpPr>
        <p:grpSpPr>
          <a:xfrm>
            <a:off x="7837034" y="5394108"/>
            <a:ext cx="1417266" cy="1354338"/>
            <a:chOff x="5772233" y="2333171"/>
            <a:chExt cx="2191657" cy="2191657"/>
          </a:xfrm>
          <a:solidFill>
            <a:srgbClr val="00206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B8B7341-FA5F-4836-A435-D254202901E6}"/>
                </a:ext>
              </a:extLst>
            </p:cNvPr>
            <p:cNvSpPr/>
            <p:nvPr/>
          </p:nvSpPr>
          <p:spPr>
            <a:xfrm>
              <a:off x="5772233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4D3D25B-5409-41E4-BCF8-A9C4B6E12D14}"/>
                </a:ext>
              </a:extLst>
            </p:cNvPr>
            <p:cNvSpPr txBox="1"/>
            <p:nvPr/>
          </p:nvSpPr>
          <p:spPr>
            <a:xfrm>
              <a:off x="6035691" y="2654131"/>
              <a:ext cx="1662998" cy="15190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Совершенствование технологий менеджмента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ED24BA-809B-473A-9884-CBF97C371228}"/>
              </a:ext>
            </a:extLst>
          </p:cNvPr>
          <p:cNvGrpSpPr/>
          <p:nvPr/>
        </p:nvGrpSpPr>
        <p:grpSpPr>
          <a:xfrm>
            <a:off x="10338590" y="5051845"/>
            <a:ext cx="1417266" cy="1354339"/>
            <a:chOff x="7316355" y="2333171"/>
            <a:chExt cx="2191657" cy="2191657"/>
          </a:xfrm>
          <a:solidFill>
            <a:srgbClr val="002060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9257C0E-DC93-44BF-8B50-5D8D57CC86E1}"/>
                </a:ext>
              </a:extLst>
            </p:cNvPr>
            <p:cNvSpPr/>
            <p:nvPr/>
          </p:nvSpPr>
          <p:spPr>
            <a:xfrm>
              <a:off x="7316355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AF82F3-A722-4CD2-BD75-13C642BC3EBF}"/>
                </a:ext>
              </a:extLst>
            </p:cNvPr>
            <p:cNvSpPr txBox="1"/>
            <p:nvPr/>
          </p:nvSpPr>
          <p:spPr>
            <a:xfrm>
              <a:off x="7586972" y="2672702"/>
              <a:ext cx="1685322" cy="15190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Совершенствование системы мотивации персонала</a:t>
              </a:r>
              <a:endPara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45" name="Group 12">
            <a:extLst>
              <a:ext uri="{FF2B5EF4-FFF2-40B4-BE49-F238E27FC236}">
                <a16:creationId xmlns:a16="http://schemas.microsoft.com/office/drawing/2014/main" id="{DF36FAED-9E15-4B02-AF4F-5D6CD198CA1B}"/>
              </a:ext>
            </a:extLst>
          </p:cNvPr>
          <p:cNvGrpSpPr/>
          <p:nvPr/>
        </p:nvGrpSpPr>
        <p:grpSpPr>
          <a:xfrm>
            <a:off x="1335647" y="2550965"/>
            <a:ext cx="1417266" cy="1354339"/>
            <a:chOff x="1139866" y="2333171"/>
            <a:chExt cx="2191657" cy="2191657"/>
          </a:xfrm>
          <a:solidFill>
            <a:srgbClr val="00B050"/>
          </a:solidFill>
        </p:grpSpPr>
        <p:sp>
          <p:nvSpPr>
            <p:cNvPr id="146" name="Oval 1">
              <a:extLst>
                <a:ext uri="{FF2B5EF4-FFF2-40B4-BE49-F238E27FC236}">
                  <a16:creationId xmlns:a16="http://schemas.microsoft.com/office/drawing/2014/main" id="{494C6EA4-85A9-44FF-ABB3-9E04E1D1072C}"/>
                </a:ext>
              </a:extLst>
            </p:cNvPr>
            <p:cNvSpPr/>
            <p:nvPr/>
          </p:nvSpPr>
          <p:spPr>
            <a:xfrm>
              <a:off x="1139866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5FCA4B7-B68D-4EB1-B188-DA4F8A96CC07}"/>
                </a:ext>
              </a:extLst>
            </p:cNvPr>
            <p:cNvSpPr txBox="1"/>
            <p:nvPr/>
          </p:nvSpPr>
          <p:spPr>
            <a:xfrm>
              <a:off x="1343859" y="3022038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Эффективное управление складской логистикой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8" name="Group 13">
            <a:extLst>
              <a:ext uri="{FF2B5EF4-FFF2-40B4-BE49-F238E27FC236}">
                <a16:creationId xmlns:a16="http://schemas.microsoft.com/office/drawing/2014/main" id="{72BDFAB4-B5C7-4B30-BDFE-A88BE725B5F2}"/>
              </a:ext>
            </a:extLst>
          </p:cNvPr>
          <p:cNvGrpSpPr/>
          <p:nvPr/>
        </p:nvGrpSpPr>
        <p:grpSpPr>
          <a:xfrm>
            <a:off x="3090315" y="3771363"/>
            <a:ext cx="1417266" cy="1354339"/>
            <a:chOff x="2683988" y="2333171"/>
            <a:chExt cx="2191657" cy="2191657"/>
          </a:xfrm>
          <a:solidFill>
            <a:srgbClr val="00B050"/>
          </a:solidFill>
        </p:grpSpPr>
        <p:sp>
          <p:nvSpPr>
            <p:cNvPr id="149" name="Oval 2">
              <a:extLst>
                <a:ext uri="{FF2B5EF4-FFF2-40B4-BE49-F238E27FC236}">
                  <a16:creationId xmlns:a16="http://schemas.microsoft.com/office/drawing/2014/main" id="{241D6C96-D47D-4CA6-BE34-3F0C64A2AF01}"/>
                </a:ext>
              </a:extLst>
            </p:cNvPr>
            <p:cNvSpPr/>
            <p:nvPr/>
          </p:nvSpPr>
          <p:spPr>
            <a:xfrm>
              <a:off x="2683988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D4B09CE4-3E8D-4CA3-9630-EA83BE6F0808}"/>
                </a:ext>
              </a:extLst>
            </p:cNvPr>
            <p:cNvSpPr txBox="1"/>
            <p:nvPr/>
          </p:nvSpPr>
          <p:spPr>
            <a:xfrm>
              <a:off x="2939161" y="2686378"/>
              <a:ext cx="1620549" cy="15190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1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defRPr>
              </a:lvl1pPr>
            </a:lstStyle>
            <a:p>
              <a:r>
                <a:rPr lang="ru-RU" sz="1100" b="0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Формализация </a:t>
              </a:r>
              <a:r>
                <a:rPr lang="ru-RU" sz="1050" b="0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единого</a:t>
              </a:r>
              <a:r>
                <a:rPr lang="ru-RU" sz="1100" b="0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 подхода к реализации ЛС и МИ</a:t>
              </a:r>
              <a:endParaRPr lang="en-GB" sz="1100" b="0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1" name="Group 14">
            <a:extLst>
              <a:ext uri="{FF2B5EF4-FFF2-40B4-BE49-F238E27FC236}">
                <a16:creationId xmlns:a16="http://schemas.microsoft.com/office/drawing/2014/main" id="{38EB885E-0795-46F8-AC3A-8BD09058442C}"/>
              </a:ext>
            </a:extLst>
          </p:cNvPr>
          <p:cNvGrpSpPr/>
          <p:nvPr/>
        </p:nvGrpSpPr>
        <p:grpSpPr>
          <a:xfrm>
            <a:off x="4348223" y="2481975"/>
            <a:ext cx="1417266" cy="1354339"/>
            <a:chOff x="4228110" y="2333171"/>
            <a:chExt cx="2191657" cy="2191657"/>
          </a:xfrm>
          <a:solidFill>
            <a:srgbClr val="00B050"/>
          </a:solidFill>
        </p:grpSpPr>
        <p:sp>
          <p:nvSpPr>
            <p:cNvPr id="152" name="Oval 3">
              <a:extLst>
                <a:ext uri="{FF2B5EF4-FFF2-40B4-BE49-F238E27FC236}">
                  <a16:creationId xmlns:a16="http://schemas.microsoft.com/office/drawing/2014/main" id="{7BA073BF-0644-46D2-BD1B-F8E64F88B9BC}"/>
                </a:ext>
              </a:extLst>
            </p:cNvPr>
            <p:cNvSpPr/>
            <p:nvPr/>
          </p:nvSpPr>
          <p:spPr>
            <a:xfrm>
              <a:off x="4228110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EABDD42F-AD67-4A5B-9A90-F692CD1999AB}"/>
                </a:ext>
              </a:extLst>
            </p:cNvPr>
            <p:cNvSpPr txBox="1"/>
            <p:nvPr/>
          </p:nvSpPr>
          <p:spPr>
            <a:xfrm>
              <a:off x="4512533" y="3037813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Внедрение и поддержка системы менеджмента качества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4" name="Group 15">
            <a:extLst>
              <a:ext uri="{FF2B5EF4-FFF2-40B4-BE49-F238E27FC236}">
                <a16:creationId xmlns:a16="http://schemas.microsoft.com/office/drawing/2014/main" id="{564CEDC1-C00A-4860-8AFA-B96AF219383B}"/>
              </a:ext>
            </a:extLst>
          </p:cNvPr>
          <p:cNvGrpSpPr/>
          <p:nvPr/>
        </p:nvGrpSpPr>
        <p:grpSpPr>
          <a:xfrm>
            <a:off x="5940576" y="3415354"/>
            <a:ext cx="1417266" cy="1354339"/>
            <a:chOff x="5709618" y="2008251"/>
            <a:chExt cx="2191657" cy="2191657"/>
          </a:xfrm>
          <a:solidFill>
            <a:srgbClr val="00B050"/>
          </a:solidFill>
        </p:grpSpPr>
        <p:sp>
          <p:nvSpPr>
            <p:cNvPr id="155" name="Oval 4">
              <a:extLst>
                <a:ext uri="{FF2B5EF4-FFF2-40B4-BE49-F238E27FC236}">
                  <a16:creationId xmlns:a16="http://schemas.microsoft.com/office/drawing/2014/main" id="{CB8B7341-FA5F-4836-A435-D254202901E6}"/>
                </a:ext>
              </a:extLst>
            </p:cNvPr>
            <p:cNvSpPr/>
            <p:nvPr/>
          </p:nvSpPr>
          <p:spPr>
            <a:xfrm>
              <a:off x="5709618" y="200825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94D3D25B-5409-41E4-BCF8-A9C4B6E12D14}"/>
                </a:ext>
              </a:extLst>
            </p:cNvPr>
            <p:cNvSpPr txBox="1"/>
            <p:nvPr/>
          </p:nvSpPr>
          <p:spPr>
            <a:xfrm>
              <a:off x="5971777" y="2798071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200">
                  <a:solidFill>
                    <a:srgbClr val="FFFFFF"/>
                  </a:solidFill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Увеличение числа средне- и долгосроч-х </a:t>
              </a:r>
              <a:r>
                <a:rPr lang="ru-RU" i="1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ПК и ДД с ОТП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7" name="Group 18">
            <a:extLst>
              <a:ext uri="{FF2B5EF4-FFF2-40B4-BE49-F238E27FC236}">
                <a16:creationId xmlns:a16="http://schemas.microsoft.com/office/drawing/2014/main" id="{E2ED24BA-809B-473A-9884-CBF97C371228}"/>
              </a:ext>
            </a:extLst>
          </p:cNvPr>
          <p:cNvGrpSpPr/>
          <p:nvPr/>
        </p:nvGrpSpPr>
        <p:grpSpPr>
          <a:xfrm>
            <a:off x="8591083" y="3895751"/>
            <a:ext cx="1417266" cy="1354339"/>
            <a:chOff x="7316355" y="2333171"/>
            <a:chExt cx="2191657" cy="2191657"/>
          </a:xfrm>
          <a:solidFill>
            <a:srgbClr val="00B050"/>
          </a:solidFill>
        </p:grpSpPr>
        <p:sp>
          <p:nvSpPr>
            <p:cNvPr id="158" name="Oval 5">
              <a:extLst>
                <a:ext uri="{FF2B5EF4-FFF2-40B4-BE49-F238E27FC236}">
                  <a16:creationId xmlns:a16="http://schemas.microsoft.com/office/drawing/2014/main" id="{79257C0E-DC93-44BF-8B50-5D8D57CC86E1}"/>
                </a:ext>
              </a:extLst>
            </p:cNvPr>
            <p:cNvSpPr/>
            <p:nvPr/>
          </p:nvSpPr>
          <p:spPr>
            <a:xfrm>
              <a:off x="7316355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2AF82F3-A722-4CD2-BD75-13C642BC3EBF}"/>
                </a:ext>
              </a:extLst>
            </p:cNvPr>
            <p:cNvSpPr txBox="1"/>
            <p:nvPr/>
          </p:nvSpPr>
          <p:spPr>
            <a:xfrm>
              <a:off x="7569522" y="3093848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200">
                  <a:solidFill>
                    <a:srgbClr val="FFFFFF"/>
                  </a:solidFill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Совершенствование системы движения товара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0" name="Group 24">
            <a:extLst>
              <a:ext uri="{FF2B5EF4-FFF2-40B4-BE49-F238E27FC236}">
                <a16:creationId xmlns:a16="http://schemas.microsoft.com/office/drawing/2014/main" id="{E60F9BD8-6DC4-4FA4-B9D2-F765D1F20223}"/>
              </a:ext>
            </a:extLst>
          </p:cNvPr>
          <p:cNvGrpSpPr/>
          <p:nvPr/>
        </p:nvGrpSpPr>
        <p:grpSpPr>
          <a:xfrm>
            <a:off x="9254300" y="2660182"/>
            <a:ext cx="1417266" cy="1354339"/>
            <a:chOff x="8860477" y="2333171"/>
            <a:chExt cx="2191657" cy="2191657"/>
          </a:xfrm>
          <a:solidFill>
            <a:srgbClr val="00B050"/>
          </a:solidFill>
        </p:grpSpPr>
        <p:sp>
          <p:nvSpPr>
            <p:cNvPr id="161" name="Oval 6">
              <a:extLst>
                <a:ext uri="{FF2B5EF4-FFF2-40B4-BE49-F238E27FC236}">
                  <a16:creationId xmlns:a16="http://schemas.microsoft.com/office/drawing/2014/main" id="{4DB8C843-0ACB-4D6A-B837-1985918DF789}"/>
                </a:ext>
              </a:extLst>
            </p:cNvPr>
            <p:cNvSpPr/>
            <p:nvPr/>
          </p:nvSpPr>
          <p:spPr>
            <a:xfrm>
              <a:off x="8860477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51E769C-845C-4FA3-AE63-F490F905CFB8}"/>
                </a:ext>
              </a:extLst>
            </p:cNvPr>
            <p:cNvSpPr txBox="1"/>
            <p:nvPr/>
          </p:nvSpPr>
          <p:spPr>
            <a:xfrm>
              <a:off x="9152154" y="3018360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200">
                  <a:solidFill>
                    <a:srgbClr val="FFFFFF"/>
                  </a:solidFill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Совершенствование процессов закупа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6" name="Group 13">
            <a:extLst>
              <a:ext uri="{FF2B5EF4-FFF2-40B4-BE49-F238E27FC236}">
                <a16:creationId xmlns:a16="http://schemas.microsoft.com/office/drawing/2014/main" id="{72BDFAB4-B5C7-4B30-BDFE-A88BE725B5F2}"/>
              </a:ext>
            </a:extLst>
          </p:cNvPr>
          <p:cNvGrpSpPr/>
          <p:nvPr/>
        </p:nvGrpSpPr>
        <p:grpSpPr>
          <a:xfrm>
            <a:off x="641076" y="1076443"/>
            <a:ext cx="1417266" cy="1354339"/>
            <a:chOff x="2683988" y="2333171"/>
            <a:chExt cx="2191657" cy="2191657"/>
          </a:xfrm>
          <a:solidFill>
            <a:srgbClr val="42AFB6"/>
          </a:solidFill>
        </p:grpSpPr>
        <p:sp>
          <p:nvSpPr>
            <p:cNvPr id="167" name="Oval 2">
              <a:extLst>
                <a:ext uri="{FF2B5EF4-FFF2-40B4-BE49-F238E27FC236}">
                  <a16:creationId xmlns:a16="http://schemas.microsoft.com/office/drawing/2014/main" id="{241D6C96-D47D-4CA6-BE34-3F0C64A2AF01}"/>
                </a:ext>
              </a:extLst>
            </p:cNvPr>
            <p:cNvSpPr/>
            <p:nvPr/>
          </p:nvSpPr>
          <p:spPr>
            <a:xfrm>
              <a:off x="2683988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D4B09CE4-3E8D-4CA3-9630-EA83BE6F0808}"/>
                </a:ext>
              </a:extLst>
            </p:cNvPr>
            <p:cNvSpPr txBox="1"/>
            <p:nvPr/>
          </p:nvSpPr>
          <p:spPr>
            <a:xfrm>
              <a:off x="2896370" y="3005804"/>
              <a:ext cx="1685322" cy="747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200" b="1" i="1" dirty="0">
                  <a:solidFill>
                    <a:schemeClr val="bg1"/>
                  </a:solidFill>
                </a:rPr>
                <a:t>Управление качеством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69" name="Group 14">
            <a:extLst>
              <a:ext uri="{FF2B5EF4-FFF2-40B4-BE49-F238E27FC236}">
                <a16:creationId xmlns:a16="http://schemas.microsoft.com/office/drawing/2014/main" id="{38EB885E-0795-46F8-AC3A-8BD09058442C}"/>
              </a:ext>
            </a:extLst>
          </p:cNvPr>
          <p:cNvGrpSpPr/>
          <p:nvPr/>
        </p:nvGrpSpPr>
        <p:grpSpPr>
          <a:xfrm>
            <a:off x="3743857" y="892424"/>
            <a:ext cx="1417266" cy="1354339"/>
            <a:chOff x="4228110" y="2333171"/>
            <a:chExt cx="2191657" cy="2191657"/>
          </a:xfrm>
          <a:solidFill>
            <a:srgbClr val="42AFB6"/>
          </a:solidFill>
        </p:grpSpPr>
        <p:sp>
          <p:nvSpPr>
            <p:cNvPr id="170" name="Oval 3">
              <a:extLst>
                <a:ext uri="{FF2B5EF4-FFF2-40B4-BE49-F238E27FC236}">
                  <a16:creationId xmlns:a16="http://schemas.microsoft.com/office/drawing/2014/main" id="{7BA073BF-0644-46D2-BD1B-F8E64F88B9BC}"/>
                </a:ext>
              </a:extLst>
            </p:cNvPr>
            <p:cNvSpPr/>
            <p:nvPr/>
          </p:nvSpPr>
          <p:spPr>
            <a:xfrm>
              <a:off x="4228110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ABDD42F-AD67-4A5B-9A90-F692CD1999AB}"/>
                </a:ext>
              </a:extLst>
            </p:cNvPr>
            <p:cNvSpPr txBox="1"/>
            <p:nvPr/>
          </p:nvSpPr>
          <p:spPr>
            <a:xfrm>
              <a:off x="4485452" y="2779015"/>
              <a:ext cx="1685322" cy="12451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Выход на рынок ЛС и МИ в рамках самозакупа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75" name="Group 18">
            <a:extLst>
              <a:ext uri="{FF2B5EF4-FFF2-40B4-BE49-F238E27FC236}">
                <a16:creationId xmlns:a16="http://schemas.microsoft.com/office/drawing/2014/main" id="{E2ED24BA-809B-473A-9884-CBF97C371228}"/>
              </a:ext>
            </a:extLst>
          </p:cNvPr>
          <p:cNvGrpSpPr/>
          <p:nvPr/>
        </p:nvGrpSpPr>
        <p:grpSpPr>
          <a:xfrm>
            <a:off x="6833353" y="802505"/>
            <a:ext cx="1417266" cy="1354340"/>
            <a:chOff x="7316355" y="2333171"/>
            <a:chExt cx="2191657" cy="2191657"/>
          </a:xfrm>
          <a:solidFill>
            <a:srgbClr val="42AFB6"/>
          </a:solidFill>
        </p:grpSpPr>
        <p:sp>
          <p:nvSpPr>
            <p:cNvPr id="176" name="Oval 5">
              <a:extLst>
                <a:ext uri="{FF2B5EF4-FFF2-40B4-BE49-F238E27FC236}">
                  <a16:creationId xmlns:a16="http://schemas.microsoft.com/office/drawing/2014/main" id="{79257C0E-DC93-44BF-8B50-5D8D57CC86E1}"/>
                </a:ext>
              </a:extLst>
            </p:cNvPr>
            <p:cNvSpPr/>
            <p:nvPr/>
          </p:nvSpPr>
          <p:spPr>
            <a:xfrm>
              <a:off x="7316355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52AF82F3-A722-4CD2-BD75-13C642BC3EBF}"/>
                </a:ext>
              </a:extLst>
            </p:cNvPr>
            <p:cNvSpPr txBox="1"/>
            <p:nvPr/>
          </p:nvSpPr>
          <p:spPr>
            <a:xfrm>
              <a:off x="7552688" y="2832172"/>
              <a:ext cx="1685322" cy="124514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100" b="1" i="1" dirty="0">
                  <a:solidFill>
                    <a:schemeClr val="bg1"/>
                  </a:solidFill>
                </a:rPr>
                <a:t>Расширение взаимодействия с партнерами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78" name="Group 24">
            <a:extLst>
              <a:ext uri="{FF2B5EF4-FFF2-40B4-BE49-F238E27FC236}">
                <a16:creationId xmlns:a16="http://schemas.microsoft.com/office/drawing/2014/main" id="{E60F9BD8-6DC4-4FA4-B9D2-F765D1F20223}"/>
              </a:ext>
            </a:extLst>
          </p:cNvPr>
          <p:cNvGrpSpPr/>
          <p:nvPr/>
        </p:nvGrpSpPr>
        <p:grpSpPr>
          <a:xfrm>
            <a:off x="10284140" y="1127636"/>
            <a:ext cx="1417266" cy="1354339"/>
            <a:chOff x="8860477" y="2333171"/>
            <a:chExt cx="2191657" cy="2191657"/>
          </a:xfrm>
          <a:solidFill>
            <a:srgbClr val="42AFB6"/>
          </a:solidFill>
        </p:grpSpPr>
        <p:sp>
          <p:nvSpPr>
            <p:cNvPr id="179" name="Oval 6">
              <a:extLst>
                <a:ext uri="{FF2B5EF4-FFF2-40B4-BE49-F238E27FC236}">
                  <a16:creationId xmlns:a16="http://schemas.microsoft.com/office/drawing/2014/main" id="{4DB8C843-0ACB-4D6A-B837-1985918DF789}"/>
                </a:ext>
              </a:extLst>
            </p:cNvPr>
            <p:cNvSpPr/>
            <p:nvPr/>
          </p:nvSpPr>
          <p:spPr>
            <a:xfrm>
              <a:off x="8860477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E51E769C-845C-4FA3-AE63-F490F905CFB8}"/>
                </a:ext>
              </a:extLst>
            </p:cNvPr>
            <p:cNvSpPr txBox="1"/>
            <p:nvPr/>
          </p:nvSpPr>
          <p:spPr>
            <a:xfrm>
              <a:off x="9106555" y="2826397"/>
              <a:ext cx="1685322" cy="1145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000" b="1" i="1" dirty="0">
                  <a:solidFill>
                    <a:schemeClr val="bg1"/>
                  </a:solidFill>
                </a:rPr>
                <a:t>Совершенствование процессов взаимодействия с ФСМС</a:t>
              </a:r>
              <a:endPara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81" name="Group 12">
            <a:extLst>
              <a:ext uri="{FF2B5EF4-FFF2-40B4-BE49-F238E27FC236}">
                <a16:creationId xmlns:a16="http://schemas.microsoft.com/office/drawing/2014/main" id="{DF36FAED-9E15-4B02-AF4F-5D6CD198CA1B}"/>
              </a:ext>
            </a:extLst>
          </p:cNvPr>
          <p:cNvGrpSpPr/>
          <p:nvPr/>
        </p:nvGrpSpPr>
        <p:grpSpPr>
          <a:xfrm>
            <a:off x="2136502" y="320309"/>
            <a:ext cx="1417266" cy="1354339"/>
            <a:chOff x="1139866" y="2333171"/>
            <a:chExt cx="2191657" cy="2191657"/>
          </a:xfrm>
          <a:solidFill>
            <a:srgbClr val="FF0000"/>
          </a:solidFill>
        </p:grpSpPr>
        <p:sp>
          <p:nvSpPr>
            <p:cNvPr id="182" name="Oval 1">
              <a:extLst>
                <a:ext uri="{FF2B5EF4-FFF2-40B4-BE49-F238E27FC236}">
                  <a16:creationId xmlns:a16="http://schemas.microsoft.com/office/drawing/2014/main" id="{494C6EA4-85A9-44FF-ABB3-9E04E1D1072C}"/>
                </a:ext>
              </a:extLst>
            </p:cNvPr>
            <p:cNvSpPr/>
            <p:nvPr/>
          </p:nvSpPr>
          <p:spPr>
            <a:xfrm>
              <a:off x="1139866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5FCA4B7-B68D-4EB1-B188-DA4F8A96CC07}"/>
                </a:ext>
              </a:extLst>
            </p:cNvPr>
            <p:cNvSpPr txBox="1"/>
            <p:nvPr/>
          </p:nvSpPr>
          <p:spPr>
            <a:xfrm>
              <a:off x="1395206" y="2767281"/>
              <a:ext cx="1685322" cy="13447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600" b="1" i="1" dirty="0">
                  <a:solidFill>
                    <a:schemeClr val="bg1"/>
                  </a:solidFill>
                </a:rPr>
                <a:t>Рост чистой прибыли</a:t>
              </a:r>
              <a:endPara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90" name="Group 15">
            <a:extLst>
              <a:ext uri="{FF2B5EF4-FFF2-40B4-BE49-F238E27FC236}">
                <a16:creationId xmlns:a16="http://schemas.microsoft.com/office/drawing/2014/main" id="{564CEDC1-C00A-4860-8AFA-B96AF219383B}"/>
              </a:ext>
            </a:extLst>
          </p:cNvPr>
          <p:cNvGrpSpPr/>
          <p:nvPr/>
        </p:nvGrpSpPr>
        <p:grpSpPr>
          <a:xfrm>
            <a:off x="5432606" y="81211"/>
            <a:ext cx="1417266" cy="1354338"/>
            <a:chOff x="5772233" y="2333171"/>
            <a:chExt cx="2191657" cy="2191657"/>
          </a:xfrm>
        </p:grpSpPr>
        <p:sp>
          <p:nvSpPr>
            <p:cNvPr id="191" name="Oval 4">
              <a:extLst>
                <a:ext uri="{FF2B5EF4-FFF2-40B4-BE49-F238E27FC236}">
                  <a16:creationId xmlns:a16="http://schemas.microsoft.com/office/drawing/2014/main" id="{CB8B7341-FA5F-4836-A435-D254202901E6}"/>
                </a:ext>
              </a:extLst>
            </p:cNvPr>
            <p:cNvSpPr/>
            <p:nvPr/>
          </p:nvSpPr>
          <p:spPr>
            <a:xfrm>
              <a:off x="5772233" y="2333171"/>
              <a:ext cx="2191657" cy="219165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94D3D25B-5409-41E4-BCF8-A9C4B6E12D14}"/>
                </a:ext>
              </a:extLst>
            </p:cNvPr>
            <p:cNvSpPr txBox="1"/>
            <p:nvPr/>
          </p:nvSpPr>
          <p:spPr>
            <a:xfrm>
              <a:off x="6024031" y="2658332"/>
              <a:ext cx="1685322" cy="1344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600" b="1" i="1" dirty="0">
                  <a:solidFill>
                    <a:schemeClr val="bg1"/>
                  </a:solidFill>
                </a:rPr>
                <a:t>Рост доходов компании</a:t>
              </a:r>
              <a:endPara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96" name="Group 24">
            <a:extLst>
              <a:ext uri="{FF2B5EF4-FFF2-40B4-BE49-F238E27FC236}">
                <a16:creationId xmlns:a16="http://schemas.microsoft.com/office/drawing/2014/main" id="{E60F9BD8-6DC4-4FA4-B9D2-F765D1F20223}"/>
              </a:ext>
            </a:extLst>
          </p:cNvPr>
          <p:cNvGrpSpPr/>
          <p:nvPr/>
        </p:nvGrpSpPr>
        <p:grpSpPr>
          <a:xfrm>
            <a:off x="8728711" y="295104"/>
            <a:ext cx="1417266" cy="1354339"/>
            <a:chOff x="8860477" y="2333171"/>
            <a:chExt cx="2191657" cy="2191657"/>
          </a:xfrm>
          <a:solidFill>
            <a:srgbClr val="FF0000"/>
          </a:solidFill>
        </p:grpSpPr>
        <p:sp>
          <p:nvSpPr>
            <p:cNvPr id="197" name="Oval 6">
              <a:extLst>
                <a:ext uri="{FF2B5EF4-FFF2-40B4-BE49-F238E27FC236}">
                  <a16:creationId xmlns:a16="http://schemas.microsoft.com/office/drawing/2014/main" id="{4DB8C843-0ACB-4D6A-B837-1985918DF789}"/>
                </a:ext>
              </a:extLst>
            </p:cNvPr>
            <p:cNvSpPr/>
            <p:nvPr/>
          </p:nvSpPr>
          <p:spPr>
            <a:xfrm>
              <a:off x="8860477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51E769C-845C-4FA3-AE63-F490F905CFB8}"/>
                </a:ext>
              </a:extLst>
            </p:cNvPr>
            <p:cNvSpPr txBox="1"/>
            <p:nvPr/>
          </p:nvSpPr>
          <p:spPr>
            <a:xfrm>
              <a:off x="9106050" y="2767281"/>
              <a:ext cx="1685322" cy="13447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600" b="1" i="1" dirty="0">
                  <a:solidFill>
                    <a:schemeClr val="bg1"/>
                  </a:solidFill>
                </a:rPr>
                <a:t>Сокращение издержек</a:t>
              </a:r>
              <a:endParaRPr lang="en-GB" sz="1600" b="1" i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9" name="Скругленная соединительная линия 218"/>
          <p:cNvCxnSpPr>
            <a:stCxn id="5" idx="6"/>
            <a:endCxn id="6" idx="2"/>
          </p:cNvCxnSpPr>
          <p:nvPr/>
        </p:nvCxnSpPr>
        <p:spPr>
          <a:xfrm flipV="1">
            <a:off x="9254300" y="5729015"/>
            <a:ext cx="1084290" cy="342262"/>
          </a:xfrm>
          <a:prstGeom prst="curvedConnector3">
            <a:avLst>
              <a:gd name="adj1" fmla="val 50000"/>
            </a:avLst>
          </a:prstGeom>
          <a:ln w="28575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Скругленная соединительная линия 223"/>
          <p:cNvCxnSpPr>
            <a:endCxn id="4" idx="6"/>
          </p:cNvCxnSpPr>
          <p:nvPr/>
        </p:nvCxnSpPr>
        <p:spPr>
          <a:xfrm rot="10800000">
            <a:off x="7198484" y="5765561"/>
            <a:ext cx="638550" cy="305717"/>
          </a:xfrm>
          <a:prstGeom prst="curvedConnector3">
            <a:avLst/>
          </a:prstGeom>
          <a:ln w="28575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Скругленная соединительная линия 225"/>
          <p:cNvCxnSpPr>
            <a:stCxn id="5" idx="3"/>
          </p:cNvCxnSpPr>
          <p:nvPr/>
        </p:nvCxnSpPr>
        <p:spPr>
          <a:xfrm rot="5400000" flipH="1">
            <a:off x="5204483" y="3710004"/>
            <a:ext cx="45259" cy="5634950"/>
          </a:xfrm>
          <a:prstGeom prst="curvedConnector4">
            <a:avLst>
              <a:gd name="adj1" fmla="val -505093"/>
              <a:gd name="adj2" fmla="val 51842"/>
            </a:avLst>
          </a:prstGeom>
          <a:ln w="28575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oup 12">
            <a:extLst>
              <a:ext uri="{FF2B5EF4-FFF2-40B4-BE49-F238E27FC236}">
                <a16:creationId xmlns:a16="http://schemas.microsoft.com/office/drawing/2014/main" id="{DF36FAED-9E15-4B02-AF4F-5D6CD198CA1B}"/>
              </a:ext>
            </a:extLst>
          </p:cNvPr>
          <p:cNvGrpSpPr/>
          <p:nvPr/>
        </p:nvGrpSpPr>
        <p:grpSpPr>
          <a:xfrm>
            <a:off x="1128093" y="3905304"/>
            <a:ext cx="1417266" cy="1354339"/>
            <a:chOff x="1005784" y="2251053"/>
            <a:chExt cx="2191657" cy="2191657"/>
          </a:xfrm>
          <a:solidFill>
            <a:srgbClr val="00B050"/>
          </a:solidFill>
        </p:grpSpPr>
        <p:sp>
          <p:nvSpPr>
            <p:cNvPr id="228" name="Oval 1">
              <a:extLst>
                <a:ext uri="{FF2B5EF4-FFF2-40B4-BE49-F238E27FC236}">
                  <a16:creationId xmlns:a16="http://schemas.microsoft.com/office/drawing/2014/main" id="{494C6EA4-85A9-44FF-ABB3-9E04E1D1072C}"/>
                </a:ext>
              </a:extLst>
            </p:cNvPr>
            <p:cNvSpPr/>
            <p:nvPr/>
          </p:nvSpPr>
          <p:spPr>
            <a:xfrm>
              <a:off x="1005784" y="2251053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35FCA4B7-B68D-4EB1-B188-DA4F8A96CC07}"/>
                </a:ext>
              </a:extLst>
            </p:cNvPr>
            <p:cNvSpPr txBox="1"/>
            <p:nvPr/>
          </p:nvSpPr>
          <p:spPr>
            <a:xfrm>
              <a:off x="1258951" y="3054494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Совершенствование регулятивных норм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30" name="Group 12">
            <a:extLst>
              <a:ext uri="{FF2B5EF4-FFF2-40B4-BE49-F238E27FC236}">
                <a16:creationId xmlns:a16="http://schemas.microsoft.com/office/drawing/2014/main" id="{DF36FAED-9E15-4B02-AF4F-5D6CD198CA1B}"/>
              </a:ext>
            </a:extLst>
          </p:cNvPr>
          <p:cNvGrpSpPr/>
          <p:nvPr/>
        </p:nvGrpSpPr>
        <p:grpSpPr>
          <a:xfrm>
            <a:off x="10654049" y="3341557"/>
            <a:ext cx="1417266" cy="1354339"/>
            <a:chOff x="1139866" y="2333171"/>
            <a:chExt cx="2191657" cy="2191657"/>
          </a:xfrm>
          <a:solidFill>
            <a:srgbClr val="00B050"/>
          </a:solidFill>
        </p:grpSpPr>
        <p:sp>
          <p:nvSpPr>
            <p:cNvPr id="231" name="Oval 1">
              <a:extLst>
                <a:ext uri="{FF2B5EF4-FFF2-40B4-BE49-F238E27FC236}">
                  <a16:creationId xmlns:a16="http://schemas.microsoft.com/office/drawing/2014/main" id="{494C6EA4-85A9-44FF-ABB3-9E04E1D1072C}"/>
                </a:ext>
              </a:extLst>
            </p:cNvPr>
            <p:cNvSpPr/>
            <p:nvPr/>
          </p:nvSpPr>
          <p:spPr>
            <a:xfrm>
              <a:off x="1139866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5FCA4B7-B68D-4EB1-B188-DA4F8A96CC07}"/>
                </a:ext>
              </a:extLst>
            </p:cNvPr>
            <p:cNvSpPr txBox="1"/>
            <p:nvPr/>
          </p:nvSpPr>
          <p:spPr>
            <a:xfrm>
              <a:off x="1354525" y="3041609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Повышение личностной эффективности работников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33" name="Group 18">
            <a:extLst>
              <a:ext uri="{FF2B5EF4-FFF2-40B4-BE49-F238E27FC236}">
                <a16:creationId xmlns:a16="http://schemas.microsoft.com/office/drawing/2014/main" id="{E2ED24BA-809B-473A-9884-CBF97C371228}"/>
              </a:ext>
            </a:extLst>
          </p:cNvPr>
          <p:cNvGrpSpPr/>
          <p:nvPr/>
        </p:nvGrpSpPr>
        <p:grpSpPr>
          <a:xfrm>
            <a:off x="7257339" y="2563668"/>
            <a:ext cx="1417266" cy="1354339"/>
            <a:chOff x="7316355" y="2333171"/>
            <a:chExt cx="2191657" cy="2191657"/>
          </a:xfrm>
          <a:solidFill>
            <a:srgbClr val="00B050"/>
          </a:solidFill>
        </p:grpSpPr>
        <p:sp>
          <p:nvSpPr>
            <p:cNvPr id="234" name="Oval 5">
              <a:extLst>
                <a:ext uri="{FF2B5EF4-FFF2-40B4-BE49-F238E27FC236}">
                  <a16:creationId xmlns:a16="http://schemas.microsoft.com/office/drawing/2014/main" id="{79257C0E-DC93-44BF-8B50-5D8D57CC86E1}"/>
                </a:ext>
              </a:extLst>
            </p:cNvPr>
            <p:cNvSpPr/>
            <p:nvPr/>
          </p:nvSpPr>
          <p:spPr>
            <a:xfrm>
              <a:off x="7316355" y="2333171"/>
              <a:ext cx="2191657" cy="21916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52AF82F3-A722-4CD2-BD75-13C642BC3EBF}"/>
                </a:ext>
              </a:extLst>
            </p:cNvPr>
            <p:cNvSpPr txBox="1"/>
            <p:nvPr/>
          </p:nvSpPr>
          <p:spPr>
            <a:xfrm>
              <a:off x="7498354" y="3054128"/>
              <a:ext cx="1685322" cy="6474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200">
                  <a:solidFill>
                    <a:srgbClr val="FFFFFF"/>
                  </a:solidFill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i="1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rPr>
                <a:t>Интеграция с информационными системами </a:t>
              </a:r>
              <a:endPara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37" name="Скругленная соединительная линия 236"/>
          <p:cNvCxnSpPr>
            <a:endCxn id="158" idx="4"/>
          </p:cNvCxnSpPr>
          <p:nvPr/>
        </p:nvCxnSpPr>
        <p:spPr>
          <a:xfrm rot="5400000" flipH="1" flipV="1">
            <a:off x="9008777" y="5324118"/>
            <a:ext cx="364967" cy="216912"/>
          </a:xfrm>
          <a:prstGeom prst="curvedConnector3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Скругленная соединительная линия 255"/>
          <p:cNvCxnSpPr>
            <a:stCxn id="4" idx="6"/>
            <a:endCxn id="161" idx="2"/>
          </p:cNvCxnSpPr>
          <p:nvPr/>
        </p:nvCxnSpPr>
        <p:spPr>
          <a:xfrm flipV="1">
            <a:off x="7198484" y="3337352"/>
            <a:ext cx="2055816" cy="2428208"/>
          </a:xfrm>
          <a:prstGeom prst="curvedConnector3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Скругленная соединительная линия 257"/>
          <p:cNvCxnSpPr>
            <a:stCxn id="4" idx="6"/>
            <a:endCxn id="234" idx="4"/>
          </p:cNvCxnSpPr>
          <p:nvPr/>
        </p:nvCxnSpPr>
        <p:spPr>
          <a:xfrm flipV="1">
            <a:off x="7198484" y="3918007"/>
            <a:ext cx="767488" cy="1847553"/>
          </a:xfrm>
          <a:prstGeom prst="curvedConnector2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Скругленная соединительная линия 259"/>
          <p:cNvCxnSpPr>
            <a:stCxn id="4" idx="1"/>
            <a:endCxn id="152" idx="4"/>
          </p:cNvCxnSpPr>
          <p:nvPr/>
        </p:nvCxnSpPr>
        <p:spPr>
          <a:xfrm rot="16200000" flipV="1">
            <a:off x="4797607" y="4095564"/>
            <a:ext cx="1450415" cy="931916"/>
          </a:xfrm>
          <a:prstGeom prst="curvedConnector3">
            <a:avLst>
              <a:gd name="adj1" fmla="val 50000"/>
            </a:avLst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Скругленная соединительная линия 264"/>
          <p:cNvCxnSpPr>
            <a:stCxn id="4" idx="2"/>
            <a:endCxn id="149" idx="6"/>
          </p:cNvCxnSpPr>
          <p:nvPr/>
        </p:nvCxnSpPr>
        <p:spPr>
          <a:xfrm rot="10800000">
            <a:off x="4507582" y="4448534"/>
            <a:ext cx="1273637" cy="1317027"/>
          </a:xfrm>
          <a:prstGeom prst="curvedConnector3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Скругленная соединительная линия 267"/>
          <p:cNvCxnSpPr>
            <a:stCxn id="3" idx="1"/>
            <a:endCxn id="146" idx="5"/>
          </p:cNvCxnSpPr>
          <p:nvPr/>
        </p:nvCxnSpPr>
        <p:spPr>
          <a:xfrm rot="16200000" flipV="1">
            <a:off x="2326055" y="3926270"/>
            <a:ext cx="1641882" cy="1203274"/>
          </a:xfrm>
          <a:prstGeom prst="curvedConnector3">
            <a:avLst>
              <a:gd name="adj1" fmla="val 13325"/>
            </a:avLst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Скругленная соединительная линия 272"/>
          <p:cNvCxnSpPr>
            <a:stCxn id="3" idx="2"/>
            <a:endCxn id="228" idx="5"/>
          </p:cNvCxnSpPr>
          <p:nvPr/>
        </p:nvCxnSpPr>
        <p:spPr>
          <a:xfrm rot="10800000">
            <a:off x="2337805" y="5061306"/>
            <a:ext cx="1203274" cy="766375"/>
          </a:xfrm>
          <a:prstGeom prst="curvedConnector2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Скругленная соединительная линия 274"/>
          <p:cNvCxnSpPr>
            <a:stCxn id="2" idx="1"/>
            <a:endCxn id="228" idx="3"/>
          </p:cNvCxnSpPr>
          <p:nvPr/>
        </p:nvCxnSpPr>
        <p:spPr>
          <a:xfrm rot="16200000" flipV="1">
            <a:off x="1108376" y="5288576"/>
            <a:ext cx="505808" cy="51265"/>
          </a:xfrm>
          <a:prstGeom prst="curvedConnector3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Скругленная соединительная линия 278"/>
          <p:cNvCxnSpPr>
            <a:stCxn id="5" idx="1"/>
            <a:endCxn id="155" idx="6"/>
          </p:cNvCxnSpPr>
          <p:nvPr/>
        </p:nvCxnSpPr>
        <p:spPr>
          <a:xfrm rot="16200000" flipV="1">
            <a:off x="6951254" y="4499112"/>
            <a:ext cx="1499922" cy="686746"/>
          </a:xfrm>
          <a:prstGeom prst="curvedConnector2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Скругленная соединительная линия 280"/>
          <p:cNvCxnSpPr/>
          <p:nvPr/>
        </p:nvCxnSpPr>
        <p:spPr>
          <a:xfrm rot="5400000" flipH="1" flipV="1">
            <a:off x="11204946" y="5079027"/>
            <a:ext cx="1228662" cy="126842"/>
          </a:xfrm>
          <a:prstGeom prst="curvedConnector3">
            <a:avLst/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Скругленная соединительная линия 282"/>
          <p:cNvCxnSpPr>
            <a:stCxn id="146" idx="6"/>
            <a:endCxn id="158" idx="3"/>
          </p:cNvCxnSpPr>
          <p:nvPr/>
        </p:nvCxnSpPr>
        <p:spPr>
          <a:xfrm>
            <a:off x="2752913" y="3228135"/>
            <a:ext cx="6045724" cy="1823617"/>
          </a:xfrm>
          <a:prstGeom prst="curvedConnector4">
            <a:avLst>
              <a:gd name="adj1" fmla="val 31683"/>
              <a:gd name="adj2" fmla="val 99695"/>
            </a:avLst>
          </a:prstGeom>
          <a:ln w="28575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Скругленная соединительная линия 290"/>
          <p:cNvCxnSpPr>
            <a:stCxn id="228" idx="7"/>
            <a:endCxn id="170" idx="3"/>
          </p:cNvCxnSpPr>
          <p:nvPr/>
        </p:nvCxnSpPr>
        <p:spPr>
          <a:xfrm rot="5400000" flipH="1" flipV="1">
            <a:off x="2117000" y="2269231"/>
            <a:ext cx="2055217" cy="1613606"/>
          </a:xfrm>
          <a:prstGeom prst="curvedConnector3">
            <a:avLst>
              <a:gd name="adj1" fmla="val 18398"/>
            </a:avLst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Скругленная соединительная линия 296"/>
          <p:cNvCxnSpPr>
            <a:stCxn id="228" idx="6"/>
            <a:endCxn id="149" idx="2"/>
          </p:cNvCxnSpPr>
          <p:nvPr/>
        </p:nvCxnSpPr>
        <p:spPr>
          <a:xfrm flipV="1">
            <a:off x="2545359" y="4448533"/>
            <a:ext cx="544956" cy="133941"/>
          </a:xfrm>
          <a:prstGeom prst="curvedConnector3">
            <a:avLst/>
          </a:prstGeom>
          <a:ln w="28575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Скругленная соединительная линия 298"/>
          <p:cNvCxnSpPr>
            <a:stCxn id="152" idx="2"/>
            <a:endCxn id="167" idx="5"/>
          </p:cNvCxnSpPr>
          <p:nvPr/>
        </p:nvCxnSpPr>
        <p:spPr>
          <a:xfrm rot="10800000">
            <a:off x="1850789" y="2232445"/>
            <a:ext cx="2497435" cy="926701"/>
          </a:xfrm>
          <a:prstGeom prst="curvedConnector2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Скругленная соединительная линия 303"/>
          <p:cNvCxnSpPr>
            <a:stCxn id="149" idx="6"/>
            <a:endCxn id="234" idx="2"/>
          </p:cNvCxnSpPr>
          <p:nvPr/>
        </p:nvCxnSpPr>
        <p:spPr>
          <a:xfrm flipV="1">
            <a:off x="4507581" y="3240838"/>
            <a:ext cx="2749758" cy="120769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Скругленная соединительная линия 314"/>
          <p:cNvCxnSpPr>
            <a:stCxn id="234" idx="0"/>
            <a:endCxn id="179" idx="2"/>
          </p:cNvCxnSpPr>
          <p:nvPr/>
        </p:nvCxnSpPr>
        <p:spPr>
          <a:xfrm rot="5400000" flipH="1" flipV="1">
            <a:off x="8745625" y="1025153"/>
            <a:ext cx="758862" cy="2318168"/>
          </a:xfrm>
          <a:prstGeom prst="curvedConnector2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Скругленная соединительная линия 317"/>
          <p:cNvCxnSpPr>
            <a:stCxn id="234" idx="1"/>
            <a:endCxn id="167" idx="5"/>
          </p:cNvCxnSpPr>
          <p:nvPr/>
        </p:nvCxnSpPr>
        <p:spPr>
          <a:xfrm rot="16200000" flipV="1">
            <a:off x="4393060" y="-309828"/>
            <a:ext cx="529562" cy="5614105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Скругленная соединительная линия 319"/>
          <p:cNvCxnSpPr>
            <a:stCxn id="155" idx="0"/>
            <a:endCxn id="176" idx="4"/>
          </p:cNvCxnSpPr>
          <p:nvPr/>
        </p:nvCxnSpPr>
        <p:spPr>
          <a:xfrm rot="5400000" flipH="1" flipV="1">
            <a:off x="6466343" y="2339712"/>
            <a:ext cx="1258509" cy="892777"/>
          </a:xfrm>
          <a:prstGeom prst="curvedConnector3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Скругленная соединительная линия 325"/>
          <p:cNvCxnSpPr>
            <a:stCxn id="161" idx="1"/>
            <a:endCxn id="167" idx="5"/>
          </p:cNvCxnSpPr>
          <p:nvPr/>
        </p:nvCxnSpPr>
        <p:spPr>
          <a:xfrm rot="16200000" flipV="1">
            <a:off x="5343283" y="-1260051"/>
            <a:ext cx="626076" cy="7611066"/>
          </a:xfrm>
          <a:prstGeom prst="curvedConnector3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Скругленная соединительная линия 327"/>
          <p:cNvCxnSpPr>
            <a:stCxn id="231" idx="7"/>
            <a:endCxn id="167" idx="5"/>
          </p:cNvCxnSpPr>
          <p:nvPr/>
        </p:nvCxnSpPr>
        <p:spPr>
          <a:xfrm rot="16200000" flipV="1">
            <a:off x="6203550" y="-2120317"/>
            <a:ext cx="1307451" cy="10012973"/>
          </a:xfrm>
          <a:prstGeom prst="curvedConnector3">
            <a:avLst>
              <a:gd name="adj1" fmla="val 92645"/>
            </a:avLst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Скругленная соединительная линия 334"/>
          <p:cNvCxnSpPr>
            <a:stCxn id="167" idx="0"/>
            <a:endCxn id="182" idx="2"/>
          </p:cNvCxnSpPr>
          <p:nvPr/>
        </p:nvCxnSpPr>
        <p:spPr>
          <a:xfrm rot="5400000" flipH="1" flipV="1">
            <a:off x="1703623" y="643565"/>
            <a:ext cx="78964" cy="786793"/>
          </a:xfrm>
          <a:prstGeom prst="curvedConnector2">
            <a:avLst/>
          </a:prstGeom>
          <a:ln w="28575">
            <a:solidFill>
              <a:srgbClr val="42AF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Скругленная соединительная линия 336"/>
          <p:cNvCxnSpPr>
            <a:stCxn id="170" idx="0"/>
            <a:endCxn id="182" idx="7"/>
          </p:cNvCxnSpPr>
          <p:nvPr/>
        </p:nvCxnSpPr>
        <p:spPr>
          <a:xfrm rot="16200000" flipV="1">
            <a:off x="3712464" y="152398"/>
            <a:ext cx="373777" cy="1106276"/>
          </a:xfrm>
          <a:prstGeom prst="curvedConnector3">
            <a:avLst>
              <a:gd name="adj1" fmla="val 120483"/>
            </a:avLst>
          </a:prstGeom>
          <a:ln w="28575">
            <a:solidFill>
              <a:srgbClr val="42AF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Скругленная соединительная линия 340"/>
          <p:cNvCxnSpPr>
            <a:stCxn id="176" idx="0"/>
            <a:endCxn id="197" idx="1"/>
          </p:cNvCxnSpPr>
          <p:nvPr/>
        </p:nvCxnSpPr>
        <p:spPr>
          <a:xfrm rot="5400000" flipH="1" flipV="1">
            <a:off x="8084594" y="-49165"/>
            <a:ext cx="309063" cy="1394279"/>
          </a:xfrm>
          <a:prstGeom prst="curvedConnector3">
            <a:avLst>
              <a:gd name="adj1" fmla="val 110946"/>
            </a:avLst>
          </a:prstGeom>
          <a:ln w="28575">
            <a:solidFill>
              <a:srgbClr val="42AF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Скругленная соединительная линия 343"/>
          <p:cNvCxnSpPr>
            <a:stCxn id="179" idx="7"/>
            <a:endCxn id="197" idx="7"/>
          </p:cNvCxnSpPr>
          <p:nvPr/>
        </p:nvCxnSpPr>
        <p:spPr>
          <a:xfrm rot="16200000" flipV="1">
            <a:off x="10299872" y="131993"/>
            <a:ext cx="832532" cy="1555429"/>
          </a:xfrm>
          <a:prstGeom prst="curvedConnector3">
            <a:avLst>
              <a:gd name="adj1" fmla="val 92772"/>
            </a:avLst>
          </a:prstGeom>
          <a:ln w="28575">
            <a:solidFill>
              <a:srgbClr val="42AF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Скругленная соединительная линия 353"/>
          <p:cNvCxnSpPr>
            <a:stCxn id="197" idx="0"/>
          </p:cNvCxnSpPr>
          <p:nvPr/>
        </p:nvCxnSpPr>
        <p:spPr>
          <a:xfrm rot="16200000" flipV="1">
            <a:off x="8014730" y="-1127511"/>
            <a:ext cx="28160" cy="2817069"/>
          </a:xfrm>
          <a:prstGeom prst="curved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Скругленная соединительная линия 356"/>
          <p:cNvCxnSpPr>
            <a:stCxn id="182" idx="0"/>
            <a:endCxn id="191" idx="1"/>
          </p:cNvCxnSpPr>
          <p:nvPr/>
        </p:nvCxnSpPr>
        <p:spPr>
          <a:xfrm rot="5400000" flipH="1" flipV="1">
            <a:off x="4222267" y="-1097583"/>
            <a:ext cx="40760" cy="2795025"/>
          </a:xfrm>
          <a:prstGeom prst="curvedConnector3">
            <a:avLst>
              <a:gd name="adj1" fmla="val 455554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>
            <a:stCxn id="2" idx="2"/>
            <a:endCxn id="146" idx="2"/>
          </p:cNvCxnSpPr>
          <p:nvPr/>
        </p:nvCxnSpPr>
        <p:spPr>
          <a:xfrm rot="10800000" flipH="1">
            <a:off x="1179357" y="3228135"/>
            <a:ext cx="156289" cy="2817810"/>
          </a:xfrm>
          <a:prstGeom prst="curvedConnector3">
            <a:avLst>
              <a:gd name="adj1" fmla="val -146267"/>
            </a:avLst>
          </a:prstGeom>
          <a:ln w="19050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>
            <a:stCxn id="158" idx="0"/>
            <a:endCxn id="176" idx="6"/>
          </p:cNvCxnSpPr>
          <p:nvPr/>
        </p:nvCxnSpPr>
        <p:spPr>
          <a:xfrm rot="16200000" flipV="1">
            <a:off x="7567130" y="2163164"/>
            <a:ext cx="2416076" cy="1049097"/>
          </a:xfrm>
          <a:prstGeom prst="curvedConnector2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-417882" y="5733754"/>
            <a:ext cx="145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РАЗВИТИЕ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-429693" y="3536082"/>
            <a:ext cx="145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2C923"/>
                </a:solidFill>
              </a:rPr>
              <a:t>ПРОЦЕССЫ</a:t>
            </a:r>
            <a:endParaRPr lang="ru-RU" b="1" dirty="0">
              <a:solidFill>
                <a:srgbClr val="C2C923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415995" y="1709462"/>
            <a:ext cx="145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2AFB6"/>
                </a:solidFill>
              </a:rPr>
              <a:t>КЛИЕНТЫ</a:t>
            </a:r>
            <a:endParaRPr lang="ru-RU" b="1" dirty="0">
              <a:solidFill>
                <a:srgbClr val="42AFB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-305812" y="371499"/>
            <a:ext cx="126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ФИНАНСЫ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2" grpId="0"/>
      <p:bldP spid="103" grpId="0"/>
      <p:bldP spid="1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01303ED5-3793-406C-8FC4-B89BB48CB428}"/>
              </a:ext>
            </a:extLst>
          </p:cNvPr>
          <p:cNvSpPr/>
          <p:nvPr/>
        </p:nvSpPr>
        <p:spPr>
          <a:xfrm>
            <a:off x="5414155" y="5300133"/>
            <a:ext cx="1521054" cy="241402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F381B96-9DF6-449B-93DE-E1D8973EA44C}"/>
              </a:ext>
            </a:extLst>
          </p:cNvPr>
          <p:cNvSpPr>
            <a:spLocks/>
          </p:cNvSpPr>
          <p:nvPr/>
        </p:nvSpPr>
        <p:spPr bwMode="auto">
          <a:xfrm>
            <a:off x="5499152" y="2273242"/>
            <a:ext cx="1254492" cy="3129435"/>
          </a:xfrm>
          <a:custGeom>
            <a:avLst/>
            <a:gdLst>
              <a:gd name="T0" fmla="*/ 193 w 205"/>
              <a:gd name="T1" fmla="*/ 508 h 525"/>
              <a:gd name="T2" fmla="*/ 192 w 205"/>
              <a:gd name="T3" fmla="*/ 523 h 525"/>
              <a:gd name="T4" fmla="*/ 40 w 205"/>
              <a:gd name="T5" fmla="*/ 525 h 525"/>
              <a:gd name="T6" fmla="*/ 21 w 205"/>
              <a:gd name="T7" fmla="*/ 512 h 525"/>
              <a:gd name="T8" fmla="*/ 33 w 205"/>
              <a:gd name="T9" fmla="*/ 505 h 525"/>
              <a:gd name="T10" fmla="*/ 45 w 205"/>
              <a:gd name="T11" fmla="*/ 445 h 525"/>
              <a:gd name="T12" fmla="*/ 52 w 205"/>
              <a:gd name="T13" fmla="*/ 428 h 525"/>
              <a:gd name="T14" fmla="*/ 75 w 205"/>
              <a:gd name="T15" fmla="*/ 369 h 525"/>
              <a:gd name="T16" fmla="*/ 76 w 205"/>
              <a:gd name="T17" fmla="*/ 236 h 525"/>
              <a:gd name="T18" fmla="*/ 62 w 205"/>
              <a:gd name="T19" fmla="*/ 229 h 525"/>
              <a:gd name="T20" fmla="*/ 61 w 205"/>
              <a:gd name="T21" fmla="*/ 215 h 525"/>
              <a:gd name="T22" fmla="*/ 64 w 205"/>
              <a:gd name="T23" fmla="*/ 211 h 525"/>
              <a:gd name="T24" fmla="*/ 77 w 205"/>
              <a:gd name="T25" fmla="*/ 199 h 525"/>
              <a:gd name="T26" fmla="*/ 75 w 205"/>
              <a:gd name="T27" fmla="*/ 185 h 525"/>
              <a:gd name="T28" fmla="*/ 75 w 205"/>
              <a:gd name="T29" fmla="*/ 175 h 525"/>
              <a:gd name="T30" fmla="*/ 50 w 205"/>
              <a:gd name="T31" fmla="*/ 113 h 525"/>
              <a:gd name="T32" fmla="*/ 92 w 205"/>
              <a:gd name="T33" fmla="*/ 102 h 525"/>
              <a:gd name="T34" fmla="*/ 93 w 205"/>
              <a:gd name="T35" fmla="*/ 88 h 525"/>
              <a:gd name="T36" fmla="*/ 95 w 205"/>
              <a:gd name="T37" fmla="*/ 65 h 525"/>
              <a:gd name="T38" fmla="*/ 75 w 205"/>
              <a:gd name="T39" fmla="*/ 36 h 525"/>
              <a:gd name="T40" fmla="*/ 87 w 205"/>
              <a:gd name="T41" fmla="*/ 21 h 525"/>
              <a:gd name="T42" fmla="*/ 105 w 205"/>
              <a:gd name="T43" fmla="*/ 2 h 525"/>
              <a:gd name="T44" fmla="*/ 116 w 205"/>
              <a:gd name="T45" fmla="*/ 16 h 525"/>
              <a:gd name="T46" fmla="*/ 124 w 205"/>
              <a:gd name="T47" fmla="*/ 41 h 525"/>
              <a:gd name="T48" fmla="*/ 145 w 205"/>
              <a:gd name="T49" fmla="*/ 71 h 525"/>
              <a:gd name="T50" fmla="*/ 132 w 205"/>
              <a:gd name="T51" fmla="*/ 85 h 525"/>
              <a:gd name="T52" fmla="*/ 126 w 205"/>
              <a:gd name="T53" fmla="*/ 102 h 525"/>
              <a:gd name="T54" fmla="*/ 167 w 205"/>
              <a:gd name="T55" fmla="*/ 104 h 525"/>
              <a:gd name="T56" fmla="*/ 143 w 205"/>
              <a:gd name="T57" fmla="*/ 178 h 525"/>
              <a:gd name="T58" fmla="*/ 142 w 205"/>
              <a:gd name="T59" fmla="*/ 188 h 525"/>
              <a:gd name="T60" fmla="*/ 152 w 205"/>
              <a:gd name="T61" fmla="*/ 206 h 525"/>
              <a:gd name="T62" fmla="*/ 159 w 205"/>
              <a:gd name="T63" fmla="*/ 215 h 525"/>
              <a:gd name="T64" fmla="*/ 159 w 205"/>
              <a:gd name="T65" fmla="*/ 229 h 525"/>
              <a:gd name="T66" fmla="*/ 139 w 205"/>
              <a:gd name="T67" fmla="*/ 266 h 525"/>
              <a:gd name="T68" fmla="*/ 150 w 205"/>
              <a:gd name="T69" fmla="*/ 392 h 525"/>
              <a:gd name="T70" fmla="*/ 165 w 205"/>
              <a:gd name="T71" fmla="*/ 427 h 525"/>
              <a:gd name="T72" fmla="*/ 181 w 205"/>
              <a:gd name="T73" fmla="*/ 455 h 525"/>
              <a:gd name="T74" fmla="*/ 193 w 205"/>
              <a:gd name="T75" fmla="*/ 502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5" h="525">
                <a:moveTo>
                  <a:pt x="186" y="505"/>
                </a:moveTo>
                <a:cubicBezTo>
                  <a:pt x="189" y="506"/>
                  <a:pt x="191" y="508"/>
                  <a:pt x="193" y="508"/>
                </a:cubicBezTo>
                <a:cubicBezTo>
                  <a:pt x="198" y="509"/>
                  <a:pt x="198" y="513"/>
                  <a:pt x="198" y="517"/>
                </a:cubicBezTo>
                <a:cubicBezTo>
                  <a:pt x="198" y="521"/>
                  <a:pt x="196" y="523"/>
                  <a:pt x="192" y="523"/>
                </a:cubicBezTo>
                <a:cubicBezTo>
                  <a:pt x="187" y="524"/>
                  <a:pt x="183" y="525"/>
                  <a:pt x="179" y="525"/>
                </a:cubicBezTo>
                <a:cubicBezTo>
                  <a:pt x="132" y="525"/>
                  <a:pt x="86" y="525"/>
                  <a:pt x="40" y="525"/>
                </a:cubicBezTo>
                <a:cubicBezTo>
                  <a:pt x="36" y="525"/>
                  <a:pt x="32" y="524"/>
                  <a:pt x="28" y="523"/>
                </a:cubicBezTo>
                <a:cubicBezTo>
                  <a:pt x="20" y="522"/>
                  <a:pt x="21" y="519"/>
                  <a:pt x="21" y="512"/>
                </a:cubicBezTo>
                <a:cubicBezTo>
                  <a:pt x="21" y="511"/>
                  <a:pt x="23" y="509"/>
                  <a:pt x="25" y="509"/>
                </a:cubicBezTo>
                <a:cubicBezTo>
                  <a:pt x="27" y="507"/>
                  <a:pt x="30" y="507"/>
                  <a:pt x="33" y="505"/>
                </a:cubicBezTo>
                <a:cubicBezTo>
                  <a:pt x="0" y="495"/>
                  <a:pt x="28" y="468"/>
                  <a:pt x="27" y="468"/>
                </a:cubicBezTo>
                <a:cubicBezTo>
                  <a:pt x="33" y="460"/>
                  <a:pt x="40" y="453"/>
                  <a:pt x="45" y="445"/>
                </a:cubicBezTo>
                <a:cubicBezTo>
                  <a:pt x="48" y="441"/>
                  <a:pt x="48" y="436"/>
                  <a:pt x="50" y="431"/>
                </a:cubicBezTo>
                <a:cubicBezTo>
                  <a:pt x="50" y="430"/>
                  <a:pt x="51" y="428"/>
                  <a:pt x="52" y="428"/>
                </a:cubicBezTo>
                <a:cubicBezTo>
                  <a:pt x="61" y="426"/>
                  <a:pt x="62" y="418"/>
                  <a:pt x="64" y="411"/>
                </a:cubicBezTo>
                <a:cubicBezTo>
                  <a:pt x="68" y="397"/>
                  <a:pt x="72" y="383"/>
                  <a:pt x="75" y="369"/>
                </a:cubicBezTo>
                <a:cubicBezTo>
                  <a:pt x="80" y="340"/>
                  <a:pt x="83" y="310"/>
                  <a:pt x="81" y="281"/>
                </a:cubicBezTo>
                <a:cubicBezTo>
                  <a:pt x="80" y="266"/>
                  <a:pt x="77" y="251"/>
                  <a:pt x="76" y="236"/>
                </a:cubicBezTo>
                <a:cubicBezTo>
                  <a:pt x="75" y="231"/>
                  <a:pt x="74" y="228"/>
                  <a:pt x="68" y="229"/>
                </a:cubicBezTo>
                <a:cubicBezTo>
                  <a:pt x="66" y="230"/>
                  <a:pt x="64" y="229"/>
                  <a:pt x="62" y="229"/>
                </a:cubicBezTo>
                <a:cubicBezTo>
                  <a:pt x="57" y="229"/>
                  <a:pt x="54" y="226"/>
                  <a:pt x="54" y="222"/>
                </a:cubicBezTo>
                <a:cubicBezTo>
                  <a:pt x="54" y="218"/>
                  <a:pt x="57" y="215"/>
                  <a:pt x="61" y="215"/>
                </a:cubicBezTo>
                <a:cubicBezTo>
                  <a:pt x="62" y="215"/>
                  <a:pt x="63" y="215"/>
                  <a:pt x="64" y="215"/>
                </a:cubicBezTo>
                <a:cubicBezTo>
                  <a:pt x="64" y="213"/>
                  <a:pt x="64" y="212"/>
                  <a:pt x="64" y="211"/>
                </a:cubicBezTo>
                <a:cubicBezTo>
                  <a:pt x="65" y="206"/>
                  <a:pt x="66" y="204"/>
                  <a:pt x="71" y="205"/>
                </a:cubicBezTo>
                <a:cubicBezTo>
                  <a:pt x="76" y="205"/>
                  <a:pt x="77" y="204"/>
                  <a:pt x="77" y="199"/>
                </a:cubicBezTo>
                <a:cubicBezTo>
                  <a:pt x="77" y="196"/>
                  <a:pt x="77" y="192"/>
                  <a:pt x="77" y="189"/>
                </a:cubicBezTo>
                <a:cubicBezTo>
                  <a:pt x="77" y="188"/>
                  <a:pt x="76" y="186"/>
                  <a:pt x="75" y="185"/>
                </a:cubicBezTo>
                <a:cubicBezTo>
                  <a:pt x="72" y="183"/>
                  <a:pt x="72" y="182"/>
                  <a:pt x="74" y="179"/>
                </a:cubicBezTo>
                <a:cubicBezTo>
                  <a:pt x="75" y="178"/>
                  <a:pt x="76" y="176"/>
                  <a:pt x="75" y="175"/>
                </a:cubicBezTo>
                <a:cubicBezTo>
                  <a:pt x="68" y="158"/>
                  <a:pt x="61" y="141"/>
                  <a:pt x="54" y="124"/>
                </a:cubicBezTo>
                <a:cubicBezTo>
                  <a:pt x="53" y="120"/>
                  <a:pt x="51" y="117"/>
                  <a:pt x="50" y="113"/>
                </a:cubicBezTo>
                <a:cubicBezTo>
                  <a:pt x="48" y="106"/>
                  <a:pt x="51" y="102"/>
                  <a:pt x="58" y="102"/>
                </a:cubicBezTo>
                <a:cubicBezTo>
                  <a:pt x="69" y="102"/>
                  <a:pt x="81" y="102"/>
                  <a:pt x="92" y="102"/>
                </a:cubicBezTo>
                <a:cubicBezTo>
                  <a:pt x="91" y="100"/>
                  <a:pt x="89" y="97"/>
                  <a:pt x="90" y="95"/>
                </a:cubicBezTo>
                <a:cubicBezTo>
                  <a:pt x="90" y="93"/>
                  <a:pt x="92" y="91"/>
                  <a:pt x="93" y="88"/>
                </a:cubicBezTo>
                <a:cubicBezTo>
                  <a:pt x="92" y="87"/>
                  <a:pt x="90" y="86"/>
                  <a:pt x="87" y="85"/>
                </a:cubicBezTo>
                <a:cubicBezTo>
                  <a:pt x="90" y="79"/>
                  <a:pt x="92" y="72"/>
                  <a:pt x="95" y="65"/>
                </a:cubicBezTo>
                <a:cubicBezTo>
                  <a:pt x="88" y="67"/>
                  <a:pt x="81" y="69"/>
                  <a:pt x="75" y="71"/>
                </a:cubicBezTo>
                <a:cubicBezTo>
                  <a:pt x="75" y="59"/>
                  <a:pt x="75" y="48"/>
                  <a:pt x="75" y="36"/>
                </a:cubicBezTo>
                <a:cubicBezTo>
                  <a:pt x="81" y="38"/>
                  <a:pt x="87" y="39"/>
                  <a:pt x="95" y="41"/>
                </a:cubicBezTo>
                <a:cubicBezTo>
                  <a:pt x="92" y="34"/>
                  <a:pt x="90" y="28"/>
                  <a:pt x="87" y="21"/>
                </a:cubicBezTo>
                <a:cubicBezTo>
                  <a:pt x="92" y="19"/>
                  <a:pt x="97" y="18"/>
                  <a:pt x="102" y="16"/>
                </a:cubicBezTo>
                <a:cubicBezTo>
                  <a:pt x="100" y="11"/>
                  <a:pt x="99" y="5"/>
                  <a:pt x="105" y="2"/>
                </a:cubicBezTo>
                <a:cubicBezTo>
                  <a:pt x="109" y="0"/>
                  <a:pt x="113" y="0"/>
                  <a:pt x="116" y="3"/>
                </a:cubicBezTo>
                <a:cubicBezTo>
                  <a:pt x="120" y="7"/>
                  <a:pt x="120" y="10"/>
                  <a:pt x="116" y="16"/>
                </a:cubicBezTo>
                <a:cubicBezTo>
                  <a:pt x="121" y="18"/>
                  <a:pt x="126" y="19"/>
                  <a:pt x="132" y="21"/>
                </a:cubicBezTo>
                <a:cubicBezTo>
                  <a:pt x="129" y="28"/>
                  <a:pt x="127" y="34"/>
                  <a:pt x="124" y="41"/>
                </a:cubicBezTo>
                <a:cubicBezTo>
                  <a:pt x="131" y="39"/>
                  <a:pt x="138" y="38"/>
                  <a:pt x="145" y="36"/>
                </a:cubicBezTo>
                <a:cubicBezTo>
                  <a:pt x="145" y="48"/>
                  <a:pt x="145" y="59"/>
                  <a:pt x="145" y="71"/>
                </a:cubicBezTo>
                <a:cubicBezTo>
                  <a:pt x="138" y="69"/>
                  <a:pt x="132" y="67"/>
                  <a:pt x="124" y="65"/>
                </a:cubicBezTo>
                <a:cubicBezTo>
                  <a:pt x="127" y="72"/>
                  <a:pt x="129" y="78"/>
                  <a:pt x="132" y="85"/>
                </a:cubicBezTo>
                <a:cubicBezTo>
                  <a:pt x="129" y="86"/>
                  <a:pt x="127" y="87"/>
                  <a:pt x="125" y="88"/>
                </a:cubicBezTo>
                <a:cubicBezTo>
                  <a:pt x="131" y="93"/>
                  <a:pt x="131" y="95"/>
                  <a:pt x="126" y="102"/>
                </a:cubicBezTo>
                <a:cubicBezTo>
                  <a:pt x="138" y="102"/>
                  <a:pt x="150" y="102"/>
                  <a:pt x="161" y="102"/>
                </a:cubicBezTo>
                <a:cubicBezTo>
                  <a:pt x="163" y="103"/>
                  <a:pt x="166" y="103"/>
                  <a:pt x="167" y="104"/>
                </a:cubicBezTo>
                <a:cubicBezTo>
                  <a:pt x="170" y="106"/>
                  <a:pt x="171" y="109"/>
                  <a:pt x="169" y="113"/>
                </a:cubicBezTo>
                <a:cubicBezTo>
                  <a:pt x="160" y="135"/>
                  <a:pt x="152" y="156"/>
                  <a:pt x="143" y="178"/>
                </a:cubicBezTo>
                <a:cubicBezTo>
                  <a:pt x="147" y="182"/>
                  <a:pt x="147" y="181"/>
                  <a:pt x="143" y="186"/>
                </a:cubicBezTo>
                <a:cubicBezTo>
                  <a:pt x="142" y="186"/>
                  <a:pt x="142" y="187"/>
                  <a:pt x="142" y="188"/>
                </a:cubicBezTo>
                <a:cubicBezTo>
                  <a:pt x="142" y="193"/>
                  <a:pt x="142" y="199"/>
                  <a:pt x="142" y="204"/>
                </a:cubicBezTo>
                <a:cubicBezTo>
                  <a:pt x="146" y="205"/>
                  <a:pt x="150" y="204"/>
                  <a:pt x="152" y="206"/>
                </a:cubicBezTo>
                <a:cubicBezTo>
                  <a:pt x="154" y="207"/>
                  <a:pt x="154" y="211"/>
                  <a:pt x="156" y="215"/>
                </a:cubicBezTo>
                <a:cubicBezTo>
                  <a:pt x="156" y="215"/>
                  <a:pt x="158" y="215"/>
                  <a:pt x="159" y="215"/>
                </a:cubicBezTo>
                <a:cubicBezTo>
                  <a:pt x="163" y="215"/>
                  <a:pt x="165" y="218"/>
                  <a:pt x="165" y="222"/>
                </a:cubicBezTo>
                <a:cubicBezTo>
                  <a:pt x="165" y="226"/>
                  <a:pt x="163" y="229"/>
                  <a:pt x="159" y="229"/>
                </a:cubicBezTo>
                <a:cubicBezTo>
                  <a:pt x="154" y="229"/>
                  <a:pt x="150" y="229"/>
                  <a:pt x="144" y="229"/>
                </a:cubicBezTo>
                <a:cubicBezTo>
                  <a:pt x="143" y="242"/>
                  <a:pt x="140" y="253"/>
                  <a:pt x="139" y="266"/>
                </a:cubicBezTo>
                <a:cubicBezTo>
                  <a:pt x="137" y="289"/>
                  <a:pt x="137" y="312"/>
                  <a:pt x="139" y="335"/>
                </a:cubicBezTo>
                <a:cubicBezTo>
                  <a:pt x="142" y="354"/>
                  <a:pt x="146" y="373"/>
                  <a:pt x="150" y="392"/>
                </a:cubicBezTo>
                <a:cubicBezTo>
                  <a:pt x="152" y="402"/>
                  <a:pt x="156" y="411"/>
                  <a:pt x="159" y="421"/>
                </a:cubicBezTo>
                <a:cubicBezTo>
                  <a:pt x="159" y="425"/>
                  <a:pt x="162" y="426"/>
                  <a:pt x="165" y="427"/>
                </a:cubicBezTo>
                <a:cubicBezTo>
                  <a:pt x="168" y="428"/>
                  <a:pt x="169" y="430"/>
                  <a:pt x="169" y="433"/>
                </a:cubicBezTo>
                <a:cubicBezTo>
                  <a:pt x="170" y="442"/>
                  <a:pt x="176" y="449"/>
                  <a:pt x="181" y="455"/>
                </a:cubicBezTo>
                <a:cubicBezTo>
                  <a:pt x="186" y="461"/>
                  <a:pt x="191" y="466"/>
                  <a:pt x="196" y="471"/>
                </a:cubicBezTo>
                <a:cubicBezTo>
                  <a:pt x="205" y="482"/>
                  <a:pt x="204" y="495"/>
                  <a:pt x="193" y="502"/>
                </a:cubicBezTo>
                <a:cubicBezTo>
                  <a:pt x="191" y="503"/>
                  <a:pt x="189" y="504"/>
                  <a:pt x="186" y="5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DD9912A-57BE-4350-91FA-50A0D02A123A}"/>
              </a:ext>
            </a:extLst>
          </p:cNvPr>
          <p:cNvSpPr/>
          <p:nvPr/>
        </p:nvSpPr>
        <p:spPr>
          <a:xfrm>
            <a:off x="2683654" y="5300133"/>
            <a:ext cx="1521054" cy="241402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E2C923C4-AFBF-4510-B37C-FCFDB17A754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97088" y="3602038"/>
            <a:ext cx="590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B3E43DEC-7682-449A-BCFF-FBCA30FCB2B7}"/>
              </a:ext>
            </a:extLst>
          </p:cNvPr>
          <p:cNvSpPr>
            <a:spLocks/>
          </p:cNvSpPr>
          <p:nvPr/>
        </p:nvSpPr>
        <p:spPr bwMode="auto">
          <a:xfrm rot="5028094">
            <a:off x="5862077" y="3667809"/>
            <a:ext cx="578595" cy="3115846"/>
          </a:xfrm>
          <a:custGeom>
            <a:avLst/>
            <a:gdLst>
              <a:gd name="T0" fmla="*/ 193 w 205"/>
              <a:gd name="T1" fmla="*/ 508 h 525"/>
              <a:gd name="T2" fmla="*/ 192 w 205"/>
              <a:gd name="T3" fmla="*/ 523 h 525"/>
              <a:gd name="T4" fmla="*/ 40 w 205"/>
              <a:gd name="T5" fmla="*/ 525 h 525"/>
              <a:gd name="T6" fmla="*/ 21 w 205"/>
              <a:gd name="T7" fmla="*/ 512 h 525"/>
              <a:gd name="T8" fmla="*/ 33 w 205"/>
              <a:gd name="T9" fmla="*/ 505 h 525"/>
              <a:gd name="T10" fmla="*/ 45 w 205"/>
              <a:gd name="T11" fmla="*/ 445 h 525"/>
              <a:gd name="T12" fmla="*/ 52 w 205"/>
              <a:gd name="T13" fmla="*/ 428 h 525"/>
              <a:gd name="T14" fmla="*/ 75 w 205"/>
              <a:gd name="T15" fmla="*/ 369 h 525"/>
              <a:gd name="T16" fmla="*/ 76 w 205"/>
              <a:gd name="T17" fmla="*/ 236 h 525"/>
              <a:gd name="T18" fmla="*/ 62 w 205"/>
              <a:gd name="T19" fmla="*/ 229 h 525"/>
              <a:gd name="T20" fmla="*/ 61 w 205"/>
              <a:gd name="T21" fmla="*/ 215 h 525"/>
              <a:gd name="T22" fmla="*/ 64 w 205"/>
              <a:gd name="T23" fmla="*/ 211 h 525"/>
              <a:gd name="T24" fmla="*/ 77 w 205"/>
              <a:gd name="T25" fmla="*/ 199 h 525"/>
              <a:gd name="T26" fmla="*/ 75 w 205"/>
              <a:gd name="T27" fmla="*/ 185 h 525"/>
              <a:gd name="T28" fmla="*/ 75 w 205"/>
              <a:gd name="T29" fmla="*/ 175 h 525"/>
              <a:gd name="T30" fmla="*/ 50 w 205"/>
              <a:gd name="T31" fmla="*/ 113 h 525"/>
              <a:gd name="T32" fmla="*/ 92 w 205"/>
              <a:gd name="T33" fmla="*/ 102 h 525"/>
              <a:gd name="T34" fmla="*/ 93 w 205"/>
              <a:gd name="T35" fmla="*/ 88 h 525"/>
              <a:gd name="T36" fmla="*/ 95 w 205"/>
              <a:gd name="T37" fmla="*/ 65 h 525"/>
              <a:gd name="T38" fmla="*/ 75 w 205"/>
              <a:gd name="T39" fmla="*/ 36 h 525"/>
              <a:gd name="T40" fmla="*/ 87 w 205"/>
              <a:gd name="T41" fmla="*/ 21 h 525"/>
              <a:gd name="T42" fmla="*/ 105 w 205"/>
              <a:gd name="T43" fmla="*/ 2 h 525"/>
              <a:gd name="T44" fmla="*/ 116 w 205"/>
              <a:gd name="T45" fmla="*/ 16 h 525"/>
              <a:gd name="T46" fmla="*/ 124 w 205"/>
              <a:gd name="T47" fmla="*/ 41 h 525"/>
              <a:gd name="T48" fmla="*/ 145 w 205"/>
              <a:gd name="T49" fmla="*/ 71 h 525"/>
              <a:gd name="T50" fmla="*/ 132 w 205"/>
              <a:gd name="T51" fmla="*/ 85 h 525"/>
              <a:gd name="T52" fmla="*/ 126 w 205"/>
              <a:gd name="T53" fmla="*/ 102 h 525"/>
              <a:gd name="T54" fmla="*/ 167 w 205"/>
              <a:gd name="T55" fmla="*/ 104 h 525"/>
              <a:gd name="T56" fmla="*/ 143 w 205"/>
              <a:gd name="T57" fmla="*/ 178 h 525"/>
              <a:gd name="T58" fmla="*/ 142 w 205"/>
              <a:gd name="T59" fmla="*/ 188 h 525"/>
              <a:gd name="T60" fmla="*/ 152 w 205"/>
              <a:gd name="T61" fmla="*/ 206 h 525"/>
              <a:gd name="T62" fmla="*/ 159 w 205"/>
              <a:gd name="T63" fmla="*/ 215 h 525"/>
              <a:gd name="T64" fmla="*/ 159 w 205"/>
              <a:gd name="T65" fmla="*/ 229 h 525"/>
              <a:gd name="T66" fmla="*/ 139 w 205"/>
              <a:gd name="T67" fmla="*/ 266 h 525"/>
              <a:gd name="T68" fmla="*/ 150 w 205"/>
              <a:gd name="T69" fmla="*/ 392 h 525"/>
              <a:gd name="T70" fmla="*/ 165 w 205"/>
              <a:gd name="T71" fmla="*/ 427 h 525"/>
              <a:gd name="T72" fmla="*/ 181 w 205"/>
              <a:gd name="T73" fmla="*/ 455 h 525"/>
              <a:gd name="T74" fmla="*/ 193 w 205"/>
              <a:gd name="T75" fmla="*/ 502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5" h="525">
                <a:moveTo>
                  <a:pt x="186" y="505"/>
                </a:moveTo>
                <a:cubicBezTo>
                  <a:pt x="189" y="506"/>
                  <a:pt x="191" y="508"/>
                  <a:pt x="193" y="508"/>
                </a:cubicBezTo>
                <a:cubicBezTo>
                  <a:pt x="198" y="509"/>
                  <a:pt x="198" y="513"/>
                  <a:pt x="198" y="517"/>
                </a:cubicBezTo>
                <a:cubicBezTo>
                  <a:pt x="198" y="521"/>
                  <a:pt x="196" y="523"/>
                  <a:pt x="192" y="523"/>
                </a:cubicBezTo>
                <a:cubicBezTo>
                  <a:pt x="187" y="524"/>
                  <a:pt x="183" y="525"/>
                  <a:pt x="179" y="525"/>
                </a:cubicBezTo>
                <a:cubicBezTo>
                  <a:pt x="132" y="525"/>
                  <a:pt x="86" y="525"/>
                  <a:pt x="40" y="525"/>
                </a:cubicBezTo>
                <a:cubicBezTo>
                  <a:pt x="36" y="525"/>
                  <a:pt x="32" y="524"/>
                  <a:pt x="28" y="523"/>
                </a:cubicBezTo>
                <a:cubicBezTo>
                  <a:pt x="20" y="522"/>
                  <a:pt x="21" y="519"/>
                  <a:pt x="21" y="512"/>
                </a:cubicBezTo>
                <a:cubicBezTo>
                  <a:pt x="21" y="511"/>
                  <a:pt x="23" y="509"/>
                  <a:pt x="25" y="509"/>
                </a:cubicBezTo>
                <a:cubicBezTo>
                  <a:pt x="27" y="507"/>
                  <a:pt x="30" y="507"/>
                  <a:pt x="33" y="505"/>
                </a:cubicBezTo>
                <a:cubicBezTo>
                  <a:pt x="0" y="495"/>
                  <a:pt x="28" y="468"/>
                  <a:pt x="27" y="468"/>
                </a:cubicBezTo>
                <a:cubicBezTo>
                  <a:pt x="33" y="460"/>
                  <a:pt x="40" y="453"/>
                  <a:pt x="45" y="445"/>
                </a:cubicBezTo>
                <a:cubicBezTo>
                  <a:pt x="48" y="441"/>
                  <a:pt x="48" y="436"/>
                  <a:pt x="50" y="431"/>
                </a:cubicBezTo>
                <a:cubicBezTo>
                  <a:pt x="50" y="430"/>
                  <a:pt x="51" y="428"/>
                  <a:pt x="52" y="428"/>
                </a:cubicBezTo>
                <a:cubicBezTo>
                  <a:pt x="61" y="426"/>
                  <a:pt x="62" y="418"/>
                  <a:pt x="64" y="411"/>
                </a:cubicBezTo>
                <a:cubicBezTo>
                  <a:pt x="68" y="397"/>
                  <a:pt x="72" y="383"/>
                  <a:pt x="75" y="369"/>
                </a:cubicBezTo>
                <a:cubicBezTo>
                  <a:pt x="80" y="340"/>
                  <a:pt x="83" y="310"/>
                  <a:pt x="81" y="281"/>
                </a:cubicBezTo>
                <a:cubicBezTo>
                  <a:pt x="80" y="266"/>
                  <a:pt x="77" y="251"/>
                  <a:pt x="76" y="236"/>
                </a:cubicBezTo>
                <a:cubicBezTo>
                  <a:pt x="75" y="231"/>
                  <a:pt x="74" y="228"/>
                  <a:pt x="68" y="229"/>
                </a:cubicBezTo>
                <a:cubicBezTo>
                  <a:pt x="66" y="230"/>
                  <a:pt x="64" y="229"/>
                  <a:pt x="62" y="229"/>
                </a:cubicBezTo>
                <a:cubicBezTo>
                  <a:pt x="57" y="229"/>
                  <a:pt x="54" y="226"/>
                  <a:pt x="54" y="222"/>
                </a:cubicBezTo>
                <a:cubicBezTo>
                  <a:pt x="54" y="218"/>
                  <a:pt x="57" y="215"/>
                  <a:pt x="61" y="215"/>
                </a:cubicBezTo>
                <a:cubicBezTo>
                  <a:pt x="62" y="215"/>
                  <a:pt x="63" y="215"/>
                  <a:pt x="64" y="215"/>
                </a:cubicBezTo>
                <a:cubicBezTo>
                  <a:pt x="64" y="213"/>
                  <a:pt x="64" y="212"/>
                  <a:pt x="64" y="211"/>
                </a:cubicBezTo>
                <a:cubicBezTo>
                  <a:pt x="65" y="206"/>
                  <a:pt x="66" y="204"/>
                  <a:pt x="71" y="205"/>
                </a:cubicBezTo>
                <a:cubicBezTo>
                  <a:pt x="76" y="205"/>
                  <a:pt x="77" y="204"/>
                  <a:pt x="77" y="199"/>
                </a:cubicBezTo>
                <a:cubicBezTo>
                  <a:pt x="77" y="196"/>
                  <a:pt x="77" y="192"/>
                  <a:pt x="77" y="189"/>
                </a:cubicBezTo>
                <a:cubicBezTo>
                  <a:pt x="77" y="188"/>
                  <a:pt x="76" y="186"/>
                  <a:pt x="75" y="185"/>
                </a:cubicBezTo>
                <a:cubicBezTo>
                  <a:pt x="72" y="183"/>
                  <a:pt x="72" y="182"/>
                  <a:pt x="74" y="179"/>
                </a:cubicBezTo>
                <a:cubicBezTo>
                  <a:pt x="75" y="178"/>
                  <a:pt x="76" y="176"/>
                  <a:pt x="75" y="175"/>
                </a:cubicBezTo>
                <a:cubicBezTo>
                  <a:pt x="68" y="158"/>
                  <a:pt x="61" y="141"/>
                  <a:pt x="54" y="124"/>
                </a:cubicBezTo>
                <a:cubicBezTo>
                  <a:pt x="53" y="120"/>
                  <a:pt x="51" y="117"/>
                  <a:pt x="50" y="113"/>
                </a:cubicBezTo>
                <a:cubicBezTo>
                  <a:pt x="48" y="106"/>
                  <a:pt x="51" y="102"/>
                  <a:pt x="58" y="102"/>
                </a:cubicBezTo>
                <a:cubicBezTo>
                  <a:pt x="69" y="102"/>
                  <a:pt x="81" y="102"/>
                  <a:pt x="92" y="102"/>
                </a:cubicBezTo>
                <a:cubicBezTo>
                  <a:pt x="91" y="100"/>
                  <a:pt x="89" y="97"/>
                  <a:pt x="90" y="95"/>
                </a:cubicBezTo>
                <a:cubicBezTo>
                  <a:pt x="90" y="93"/>
                  <a:pt x="92" y="91"/>
                  <a:pt x="93" y="88"/>
                </a:cubicBezTo>
                <a:cubicBezTo>
                  <a:pt x="92" y="87"/>
                  <a:pt x="90" y="86"/>
                  <a:pt x="87" y="85"/>
                </a:cubicBezTo>
                <a:cubicBezTo>
                  <a:pt x="90" y="79"/>
                  <a:pt x="92" y="72"/>
                  <a:pt x="95" y="65"/>
                </a:cubicBezTo>
                <a:cubicBezTo>
                  <a:pt x="88" y="67"/>
                  <a:pt x="81" y="69"/>
                  <a:pt x="75" y="71"/>
                </a:cubicBezTo>
                <a:cubicBezTo>
                  <a:pt x="75" y="59"/>
                  <a:pt x="75" y="48"/>
                  <a:pt x="75" y="36"/>
                </a:cubicBezTo>
                <a:cubicBezTo>
                  <a:pt x="81" y="38"/>
                  <a:pt x="87" y="39"/>
                  <a:pt x="95" y="41"/>
                </a:cubicBezTo>
                <a:cubicBezTo>
                  <a:pt x="92" y="34"/>
                  <a:pt x="90" y="28"/>
                  <a:pt x="87" y="21"/>
                </a:cubicBezTo>
                <a:cubicBezTo>
                  <a:pt x="92" y="19"/>
                  <a:pt x="97" y="18"/>
                  <a:pt x="102" y="16"/>
                </a:cubicBezTo>
                <a:cubicBezTo>
                  <a:pt x="100" y="11"/>
                  <a:pt x="99" y="5"/>
                  <a:pt x="105" y="2"/>
                </a:cubicBezTo>
                <a:cubicBezTo>
                  <a:pt x="109" y="0"/>
                  <a:pt x="113" y="0"/>
                  <a:pt x="116" y="3"/>
                </a:cubicBezTo>
                <a:cubicBezTo>
                  <a:pt x="120" y="7"/>
                  <a:pt x="120" y="10"/>
                  <a:pt x="116" y="16"/>
                </a:cubicBezTo>
                <a:cubicBezTo>
                  <a:pt x="121" y="18"/>
                  <a:pt x="126" y="19"/>
                  <a:pt x="132" y="21"/>
                </a:cubicBezTo>
                <a:cubicBezTo>
                  <a:pt x="129" y="28"/>
                  <a:pt x="127" y="34"/>
                  <a:pt x="124" y="41"/>
                </a:cubicBezTo>
                <a:cubicBezTo>
                  <a:pt x="131" y="39"/>
                  <a:pt x="138" y="38"/>
                  <a:pt x="145" y="36"/>
                </a:cubicBezTo>
                <a:cubicBezTo>
                  <a:pt x="145" y="48"/>
                  <a:pt x="145" y="59"/>
                  <a:pt x="145" y="71"/>
                </a:cubicBezTo>
                <a:cubicBezTo>
                  <a:pt x="138" y="69"/>
                  <a:pt x="132" y="67"/>
                  <a:pt x="124" y="65"/>
                </a:cubicBezTo>
                <a:cubicBezTo>
                  <a:pt x="127" y="72"/>
                  <a:pt x="129" y="78"/>
                  <a:pt x="132" y="85"/>
                </a:cubicBezTo>
                <a:cubicBezTo>
                  <a:pt x="129" y="86"/>
                  <a:pt x="127" y="87"/>
                  <a:pt x="125" y="88"/>
                </a:cubicBezTo>
                <a:cubicBezTo>
                  <a:pt x="131" y="93"/>
                  <a:pt x="131" y="95"/>
                  <a:pt x="126" y="102"/>
                </a:cubicBezTo>
                <a:cubicBezTo>
                  <a:pt x="138" y="102"/>
                  <a:pt x="150" y="102"/>
                  <a:pt x="161" y="102"/>
                </a:cubicBezTo>
                <a:cubicBezTo>
                  <a:pt x="163" y="103"/>
                  <a:pt x="166" y="103"/>
                  <a:pt x="167" y="104"/>
                </a:cubicBezTo>
                <a:cubicBezTo>
                  <a:pt x="170" y="106"/>
                  <a:pt x="171" y="109"/>
                  <a:pt x="169" y="113"/>
                </a:cubicBezTo>
                <a:cubicBezTo>
                  <a:pt x="160" y="135"/>
                  <a:pt x="152" y="156"/>
                  <a:pt x="143" y="178"/>
                </a:cubicBezTo>
                <a:cubicBezTo>
                  <a:pt x="147" y="182"/>
                  <a:pt x="147" y="181"/>
                  <a:pt x="143" y="186"/>
                </a:cubicBezTo>
                <a:cubicBezTo>
                  <a:pt x="142" y="186"/>
                  <a:pt x="142" y="187"/>
                  <a:pt x="142" y="188"/>
                </a:cubicBezTo>
                <a:cubicBezTo>
                  <a:pt x="142" y="193"/>
                  <a:pt x="142" y="199"/>
                  <a:pt x="142" y="204"/>
                </a:cubicBezTo>
                <a:cubicBezTo>
                  <a:pt x="146" y="205"/>
                  <a:pt x="150" y="204"/>
                  <a:pt x="152" y="206"/>
                </a:cubicBezTo>
                <a:cubicBezTo>
                  <a:pt x="154" y="207"/>
                  <a:pt x="154" y="211"/>
                  <a:pt x="156" y="215"/>
                </a:cubicBezTo>
                <a:cubicBezTo>
                  <a:pt x="156" y="215"/>
                  <a:pt x="158" y="215"/>
                  <a:pt x="159" y="215"/>
                </a:cubicBezTo>
                <a:cubicBezTo>
                  <a:pt x="163" y="215"/>
                  <a:pt x="165" y="218"/>
                  <a:pt x="165" y="222"/>
                </a:cubicBezTo>
                <a:cubicBezTo>
                  <a:pt x="165" y="226"/>
                  <a:pt x="163" y="229"/>
                  <a:pt x="159" y="229"/>
                </a:cubicBezTo>
                <a:cubicBezTo>
                  <a:pt x="154" y="229"/>
                  <a:pt x="150" y="229"/>
                  <a:pt x="144" y="229"/>
                </a:cubicBezTo>
                <a:cubicBezTo>
                  <a:pt x="143" y="242"/>
                  <a:pt x="140" y="253"/>
                  <a:pt x="139" y="266"/>
                </a:cubicBezTo>
                <a:cubicBezTo>
                  <a:pt x="137" y="289"/>
                  <a:pt x="137" y="312"/>
                  <a:pt x="139" y="335"/>
                </a:cubicBezTo>
                <a:cubicBezTo>
                  <a:pt x="142" y="354"/>
                  <a:pt x="146" y="373"/>
                  <a:pt x="150" y="392"/>
                </a:cubicBezTo>
                <a:cubicBezTo>
                  <a:pt x="152" y="402"/>
                  <a:pt x="156" y="411"/>
                  <a:pt x="159" y="421"/>
                </a:cubicBezTo>
                <a:cubicBezTo>
                  <a:pt x="159" y="425"/>
                  <a:pt x="162" y="426"/>
                  <a:pt x="165" y="427"/>
                </a:cubicBezTo>
                <a:cubicBezTo>
                  <a:pt x="168" y="428"/>
                  <a:pt x="169" y="430"/>
                  <a:pt x="169" y="433"/>
                </a:cubicBezTo>
                <a:cubicBezTo>
                  <a:pt x="170" y="442"/>
                  <a:pt x="176" y="449"/>
                  <a:pt x="181" y="455"/>
                </a:cubicBezTo>
                <a:cubicBezTo>
                  <a:pt x="186" y="461"/>
                  <a:pt x="191" y="466"/>
                  <a:pt x="196" y="471"/>
                </a:cubicBezTo>
                <a:cubicBezTo>
                  <a:pt x="205" y="482"/>
                  <a:pt x="204" y="495"/>
                  <a:pt x="193" y="502"/>
                </a:cubicBezTo>
                <a:cubicBezTo>
                  <a:pt x="191" y="503"/>
                  <a:pt x="189" y="504"/>
                  <a:pt x="186" y="505"/>
                </a:cubicBez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BAC60F6-65B3-4933-B0B7-9E29836E09B4}"/>
              </a:ext>
            </a:extLst>
          </p:cNvPr>
          <p:cNvSpPr>
            <a:spLocks/>
          </p:cNvSpPr>
          <p:nvPr/>
        </p:nvSpPr>
        <p:spPr bwMode="auto">
          <a:xfrm rot="5155198">
            <a:off x="5619434" y="3234339"/>
            <a:ext cx="1254492" cy="3176841"/>
          </a:xfrm>
          <a:custGeom>
            <a:avLst/>
            <a:gdLst>
              <a:gd name="T0" fmla="*/ 193 w 205"/>
              <a:gd name="T1" fmla="*/ 508 h 525"/>
              <a:gd name="T2" fmla="*/ 192 w 205"/>
              <a:gd name="T3" fmla="*/ 523 h 525"/>
              <a:gd name="T4" fmla="*/ 40 w 205"/>
              <a:gd name="T5" fmla="*/ 525 h 525"/>
              <a:gd name="T6" fmla="*/ 21 w 205"/>
              <a:gd name="T7" fmla="*/ 512 h 525"/>
              <a:gd name="T8" fmla="*/ 33 w 205"/>
              <a:gd name="T9" fmla="*/ 505 h 525"/>
              <a:gd name="T10" fmla="*/ 45 w 205"/>
              <a:gd name="T11" fmla="*/ 445 h 525"/>
              <a:gd name="T12" fmla="*/ 52 w 205"/>
              <a:gd name="T13" fmla="*/ 428 h 525"/>
              <a:gd name="T14" fmla="*/ 75 w 205"/>
              <a:gd name="T15" fmla="*/ 369 h 525"/>
              <a:gd name="T16" fmla="*/ 76 w 205"/>
              <a:gd name="T17" fmla="*/ 236 h 525"/>
              <a:gd name="T18" fmla="*/ 62 w 205"/>
              <a:gd name="T19" fmla="*/ 229 h 525"/>
              <a:gd name="T20" fmla="*/ 61 w 205"/>
              <a:gd name="T21" fmla="*/ 215 h 525"/>
              <a:gd name="T22" fmla="*/ 64 w 205"/>
              <a:gd name="T23" fmla="*/ 211 h 525"/>
              <a:gd name="T24" fmla="*/ 77 w 205"/>
              <a:gd name="T25" fmla="*/ 199 h 525"/>
              <a:gd name="T26" fmla="*/ 75 w 205"/>
              <a:gd name="T27" fmla="*/ 185 h 525"/>
              <a:gd name="T28" fmla="*/ 75 w 205"/>
              <a:gd name="T29" fmla="*/ 175 h 525"/>
              <a:gd name="T30" fmla="*/ 50 w 205"/>
              <a:gd name="T31" fmla="*/ 113 h 525"/>
              <a:gd name="T32" fmla="*/ 92 w 205"/>
              <a:gd name="T33" fmla="*/ 102 h 525"/>
              <a:gd name="T34" fmla="*/ 93 w 205"/>
              <a:gd name="T35" fmla="*/ 88 h 525"/>
              <a:gd name="T36" fmla="*/ 95 w 205"/>
              <a:gd name="T37" fmla="*/ 65 h 525"/>
              <a:gd name="T38" fmla="*/ 75 w 205"/>
              <a:gd name="T39" fmla="*/ 36 h 525"/>
              <a:gd name="T40" fmla="*/ 87 w 205"/>
              <a:gd name="T41" fmla="*/ 21 h 525"/>
              <a:gd name="T42" fmla="*/ 105 w 205"/>
              <a:gd name="T43" fmla="*/ 2 h 525"/>
              <a:gd name="T44" fmla="*/ 116 w 205"/>
              <a:gd name="T45" fmla="*/ 16 h 525"/>
              <a:gd name="T46" fmla="*/ 124 w 205"/>
              <a:gd name="T47" fmla="*/ 41 h 525"/>
              <a:gd name="T48" fmla="*/ 145 w 205"/>
              <a:gd name="T49" fmla="*/ 71 h 525"/>
              <a:gd name="T50" fmla="*/ 132 w 205"/>
              <a:gd name="T51" fmla="*/ 85 h 525"/>
              <a:gd name="T52" fmla="*/ 126 w 205"/>
              <a:gd name="T53" fmla="*/ 102 h 525"/>
              <a:gd name="T54" fmla="*/ 167 w 205"/>
              <a:gd name="T55" fmla="*/ 104 h 525"/>
              <a:gd name="T56" fmla="*/ 143 w 205"/>
              <a:gd name="T57" fmla="*/ 178 h 525"/>
              <a:gd name="T58" fmla="*/ 142 w 205"/>
              <a:gd name="T59" fmla="*/ 188 h 525"/>
              <a:gd name="T60" fmla="*/ 152 w 205"/>
              <a:gd name="T61" fmla="*/ 206 h 525"/>
              <a:gd name="T62" fmla="*/ 159 w 205"/>
              <a:gd name="T63" fmla="*/ 215 h 525"/>
              <a:gd name="T64" fmla="*/ 159 w 205"/>
              <a:gd name="T65" fmla="*/ 229 h 525"/>
              <a:gd name="T66" fmla="*/ 139 w 205"/>
              <a:gd name="T67" fmla="*/ 266 h 525"/>
              <a:gd name="T68" fmla="*/ 150 w 205"/>
              <a:gd name="T69" fmla="*/ 392 h 525"/>
              <a:gd name="T70" fmla="*/ 165 w 205"/>
              <a:gd name="T71" fmla="*/ 427 h 525"/>
              <a:gd name="T72" fmla="*/ 181 w 205"/>
              <a:gd name="T73" fmla="*/ 455 h 525"/>
              <a:gd name="T74" fmla="*/ 193 w 205"/>
              <a:gd name="T75" fmla="*/ 502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5" h="525">
                <a:moveTo>
                  <a:pt x="186" y="505"/>
                </a:moveTo>
                <a:cubicBezTo>
                  <a:pt x="189" y="506"/>
                  <a:pt x="191" y="508"/>
                  <a:pt x="193" y="508"/>
                </a:cubicBezTo>
                <a:cubicBezTo>
                  <a:pt x="198" y="509"/>
                  <a:pt x="198" y="513"/>
                  <a:pt x="198" y="517"/>
                </a:cubicBezTo>
                <a:cubicBezTo>
                  <a:pt x="198" y="521"/>
                  <a:pt x="196" y="523"/>
                  <a:pt x="192" y="523"/>
                </a:cubicBezTo>
                <a:cubicBezTo>
                  <a:pt x="187" y="524"/>
                  <a:pt x="183" y="525"/>
                  <a:pt x="179" y="525"/>
                </a:cubicBezTo>
                <a:cubicBezTo>
                  <a:pt x="132" y="525"/>
                  <a:pt x="86" y="525"/>
                  <a:pt x="40" y="525"/>
                </a:cubicBezTo>
                <a:cubicBezTo>
                  <a:pt x="36" y="525"/>
                  <a:pt x="32" y="524"/>
                  <a:pt x="28" y="523"/>
                </a:cubicBezTo>
                <a:cubicBezTo>
                  <a:pt x="20" y="522"/>
                  <a:pt x="21" y="519"/>
                  <a:pt x="21" y="512"/>
                </a:cubicBezTo>
                <a:cubicBezTo>
                  <a:pt x="21" y="511"/>
                  <a:pt x="23" y="509"/>
                  <a:pt x="25" y="509"/>
                </a:cubicBezTo>
                <a:cubicBezTo>
                  <a:pt x="27" y="507"/>
                  <a:pt x="30" y="507"/>
                  <a:pt x="33" y="505"/>
                </a:cubicBezTo>
                <a:cubicBezTo>
                  <a:pt x="0" y="495"/>
                  <a:pt x="28" y="468"/>
                  <a:pt x="27" y="468"/>
                </a:cubicBezTo>
                <a:cubicBezTo>
                  <a:pt x="33" y="460"/>
                  <a:pt x="40" y="453"/>
                  <a:pt x="45" y="445"/>
                </a:cubicBezTo>
                <a:cubicBezTo>
                  <a:pt x="48" y="441"/>
                  <a:pt x="48" y="436"/>
                  <a:pt x="50" y="431"/>
                </a:cubicBezTo>
                <a:cubicBezTo>
                  <a:pt x="50" y="430"/>
                  <a:pt x="51" y="428"/>
                  <a:pt x="52" y="428"/>
                </a:cubicBezTo>
                <a:cubicBezTo>
                  <a:pt x="61" y="426"/>
                  <a:pt x="62" y="418"/>
                  <a:pt x="64" y="411"/>
                </a:cubicBezTo>
                <a:cubicBezTo>
                  <a:pt x="68" y="397"/>
                  <a:pt x="72" y="383"/>
                  <a:pt x="75" y="369"/>
                </a:cubicBezTo>
                <a:cubicBezTo>
                  <a:pt x="80" y="340"/>
                  <a:pt x="83" y="310"/>
                  <a:pt x="81" y="281"/>
                </a:cubicBezTo>
                <a:cubicBezTo>
                  <a:pt x="80" y="266"/>
                  <a:pt x="77" y="251"/>
                  <a:pt x="76" y="236"/>
                </a:cubicBezTo>
                <a:cubicBezTo>
                  <a:pt x="75" y="231"/>
                  <a:pt x="74" y="228"/>
                  <a:pt x="68" y="229"/>
                </a:cubicBezTo>
                <a:cubicBezTo>
                  <a:pt x="66" y="230"/>
                  <a:pt x="64" y="229"/>
                  <a:pt x="62" y="229"/>
                </a:cubicBezTo>
                <a:cubicBezTo>
                  <a:pt x="57" y="229"/>
                  <a:pt x="54" y="226"/>
                  <a:pt x="54" y="222"/>
                </a:cubicBezTo>
                <a:cubicBezTo>
                  <a:pt x="54" y="218"/>
                  <a:pt x="57" y="215"/>
                  <a:pt x="61" y="215"/>
                </a:cubicBezTo>
                <a:cubicBezTo>
                  <a:pt x="62" y="215"/>
                  <a:pt x="63" y="215"/>
                  <a:pt x="64" y="215"/>
                </a:cubicBezTo>
                <a:cubicBezTo>
                  <a:pt x="64" y="213"/>
                  <a:pt x="64" y="212"/>
                  <a:pt x="64" y="211"/>
                </a:cubicBezTo>
                <a:cubicBezTo>
                  <a:pt x="65" y="206"/>
                  <a:pt x="66" y="204"/>
                  <a:pt x="71" y="205"/>
                </a:cubicBezTo>
                <a:cubicBezTo>
                  <a:pt x="76" y="205"/>
                  <a:pt x="77" y="204"/>
                  <a:pt x="77" y="199"/>
                </a:cubicBezTo>
                <a:cubicBezTo>
                  <a:pt x="77" y="196"/>
                  <a:pt x="77" y="192"/>
                  <a:pt x="77" y="189"/>
                </a:cubicBezTo>
                <a:cubicBezTo>
                  <a:pt x="77" y="188"/>
                  <a:pt x="76" y="186"/>
                  <a:pt x="75" y="185"/>
                </a:cubicBezTo>
                <a:cubicBezTo>
                  <a:pt x="72" y="183"/>
                  <a:pt x="72" y="182"/>
                  <a:pt x="74" y="179"/>
                </a:cubicBezTo>
                <a:cubicBezTo>
                  <a:pt x="75" y="178"/>
                  <a:pt x="76" y="176"/>
                  <a:pt x="75" y="175"/>
                </a:cubicBezTo>
                <a:cubicBezTo>
                  <a:pt x="68" y="158"/>
                  <a:pt x="61" y="141"/>
                  <a:pt x="54" y="124"/>
                </a:cubicBezTo>
                <a:cubicBezTo>
                  <a:pt x="53" y="120"/>
                  <a:pt x="51" y="117"/>
                  <a:pt x="50" y="113"/>
                </a:cubicBezTo>
                <a:cubicBezTo>
                  <a:pt x="48" y="106"/>
                  <a:pt x="51" y="102"/>
                  <a:pt x="58" y="102"/>
                </a:cubicBezTo>
                <a:cubicBezTo>
                  <a:pt x="69" y="102"/>
                  <a:pt x="81" y="102"/>
                  <a:pt x="92" y="102"/>
                </a:cubicBezTo>
                <a:cubicBezTo>
                  <a:pt x="91" y="100"/>
                  <a:pt x="89" y="97"/>
                  <a:pt x="90" y="95"/>
                </a:cubicBezTo>
                <a:cubicBezTo>
                  <a:pt x="90" y="93"/>
                  <a:pt x="92" y="91"/>
                  <a:pt x="93" y="88"/>
                </a:cubicBezTo>
                <a:cubicBezTo>
                  <a:pt x="92" y="87"/>
                  <a:pt x="90" y="86"/>
                  <a:pt x="87" y="85"/>
                </a:cubicBezTo>
                <a:cubicBezTo>
                  <a:pt x="90" y="79"/>
                  <a:pt x="92" y="72"/>
                  <a:pt x="95" y="65"/>
                </a:cubicBezTo>
                <a:cubicBezTo>
                  <a:pt x="88" y="67"/>
                  <a:pt x="81" y="69"/>
                  <a:pt x="75" y="71"/>
                </a:cubicBezTo>
                <a:cubicBezTo>
                  <a:pt x="75" y="59"/>
                  <a:pt x="75" y="48"/>
                  <a:pt x="75" y="36"/>
                </a:cubicBezTo>
                <a:cubicBezTo>
                  <a:pt x="81" y="38"/>
                  <a:pt x="87" y="39"/>
                  <a:pt x="95" y="41"/>
                </a:cubicBezTo>
                <a:cubicBezTo>
                  <a:pt x="92" y="34"/>
                  <a:pt x="90" y="28"/>
                  <a:pt x="87" y="21"/>
                </a:cubicBezTo>
                <a:cubicBezTo>
                  <a:pt x="92" y="19"/>
                  <a:pt x="97" y="18"/>
                  <a:pt x="102" y="16"/>
                </a:cubicBezTo>
                <a:cubicBezTo>
                  <a:pt x="100" y="11"/>
                  <a:pt x="99" y="5"/>
                  <a:pt x="105" y="2"/>
                </a:cubicBezTo>
                <a:cubicBezTo>
                  <a:pt x="109" y="0"/>
                  <a:pt x="113" y="0"/>
                  <a:pt x="116" y="3"/>
                </a:cubicBezTo>
                <a:cubicBezTo>
                  <a:pt x="120" y="7"/>
                  <a:pt x="120" y="10"/>
                  <a:pt x="116" y="16"/>
                </a:cubicBezTo>
                <a:cubicBezTo>
                  <a:pt x="121" y="18"/>
                  <a:pt x="126" y="19"/>
                  <a:pt x="132" y="21"/>
                </a:cubicBezTo>
                <a:cubicBezTo>
                  <a:pt x="129" y="28"/>
                  <a:pt x="127" y="34"/>
                  <a:pt x="124" y="41"/>
                </a:cubicBezTo>
                <a:cubicBezTo>
                  <a:pt x="131" y="39"/>
                  <a:pt x="138" y="38"/>
                  <a:pt x="145" y="36"/>
                </a:cubicBezTo>
                <a:cubicBezTo>
                  <a:pt x="145" y="48"/>
                  <a:pt x="145" y="59"/>
                  <a:pt x="145" y="71"/>
                </a:cubicBezTo>
                <a:cubicBezTo>
                  <a:pt x="138" y="69"/>
                  <a:pt x="132" y="67"/>
                  <a:pt x="124" y="65"/>
                </a:cubicBezTo>
                <a:cubicBezTo>
                  <a:pt x="127" y="72"/>
                  <a:pt x="129" y="78"/>
                  <a:pt x="132" y="85"/>
                </a:cubicBezTo>
                <a:cubicBezTo>
                  <a:pt x="129" y="86"/>
                  <a:pt x="127" y="87"/>
                  <a:pt x="125" y="88"/>
                </a:cubicBezTo>
                <a:cubicBezTo>
                  <a:pt x="131" y="93"/>
                  <a:pt x="131" y="95"/>
                  <a:pt x="126" y="102"/>
                </a:cubicBezTo>
                <a:cubicBezTo>
                  <a:pt x="138" y="102"/>
                  <a:pt x="150" y="102"/>
                  <a:pt x="161" y="102"/>
                </a:cubicBezTo>
                <a:cubicBezTo>
                  <a:pt x="163" y="103"/>
                  <a:pt x="166" y="103"/>
                  <a:pt x="167" y="104"/>
                </a:cubicBezTo>
                <a:cubicBezTo>
                  <a:pt x="170" y="106"/>
                  <a:pt x="171" y="109"/>
                  <a:pt x="169" y="113"/>
                </a:cubicBezTo>
                <a:cubicBezTo>
                  <a:pt x="160" y="135"/>
                  <a:pt x="152" y="156"/>
                  <a:pt x="143" y="178"/>
                </a:cubicBezTo>
                <a:cubicBezTo>
                  <a:pt x="147" y="182"/>
                  <a:pt x="147" y="181"/>
                  <a:pt x="143" y="186"/>
                </a:cubicBezTo>
                <a:cubicBezTo>
                  <a:pt x="142" y="186"/>
                  <a:pt x="142" y="187"/>
                  <a:pt x="142" y="188"/>
                </a:cubicBezTo>
                <a:cubicBezTo>
                  <a:pt x="142" y="193"/>
                  <a:pt x="142" y="199"/>
                  <a:pt x="142" y="204"/>
                </a:cubicBezTo>
                <a:cubicBezTo>
                  <a:pt x="146" y="205"/>
                  <a:pt x="150" y="204"/>
                  <a:pt x="152" y="206"/>
                </a:cubicBezTo>
                <a:cubicBezTo>
                  <a:pt x="154" y="207"/>
                  <a:pt x="154" y="211"/>
                  <a:pt x="156" y="215"/>
                </a:cubicBezTo>
                <a:cubicBezTo>
                  <a:pt x="156" y="215"/>
                  <a:pt x="158" y="215"/>
                  <a:pt x="159" y="215"/>
                </a:cubicBezTo>
                <a:cubicBezTo>
                  <a:pt x="163" y="215"/>
                  <a:pt x="165" y="218"/>
                  <a:pt x="165" y="222"/>
                </a:cubicBezTo>
                <a:cubicBezTo>
                  <a:pt x="165" y="226"/>
                  <a:pt x="163" y="229"/>
                  <a:pt x="159" y="229"/>
                </a:cubicBezTo>
                <a:cubicBezTo>
                  <a:pt x="154" y="229"/>
                  <a:pt x="150" y="229"/>
                  <a:pt x="144" y="229"/>
                </a:cubicBezTo>
                <a:cubicBezTo>
                  <a:pt x="143" y="242"/>
                  <a:pt x="140" y="253"/>
                  <a:pt x="139" y="266"/>
                </a:cubicBezTo>
                <a:cubicBezTo>
                  <a:pt x="137" y="289"/>
                  <a:pt x="137" y="312"/>
                  <a:pt x="139" y="335"/>
                </a:cubicBezTo>
                <a:cubicBezTo>
                  <a:pt x="142" y="354"/>
                  <a:pt x="146" y="373"/>
                  <a:pt x="150" y="392"/>
                </a:cubicBezTo>
                <a:cubicBezTo>
                  <a:pt x="152" y="402"/>
                  <a:pt x="156" y="411"/>
                  <a:pt x="159" y="421"/>
                </a:cubicBezTo>
                <a:cubicBezTo>
                  <a:pt x="159" y="425"/>
                  <a:pt x="162" y="426"/>
                  <a:pt x="165" y="427"/>
                </a:cubicBezTo>
                <a:cubicBezTo>
                  <a:pt x="168" y="428"/>
                  <a:pt x="169" y="430"/>
                  <a:pt x="169" y="433"/>
                </a:cubicBezTo>
                <a:cubicBezTo>
                  <a:pt x="170" y="442"/>
                  <a:pt x="176" y="449"/>
                  <a:pt x="181" y="455"/>
                </a:cubicBezTo>
                <a:cubicBezTo>
                  <a:pt x="186" y="461"/>
                  <a:pt x="191" y="466"/>
                  <a:pt x="196" y="471"/>
                </a:cubicBezTo>
                <a:cubicBezTo>
                  <a:pt x="205" y="482"/>
                  <a:pt x="204" y="495"/>
                  <a:pt x="193" y="502"/>
                </a:cubicBezTo>
                <a:cubicBezTo>
                  <a:pt x="191" y="503"/>
                  <a:pt x="189" y="504"/>
                  <a:pt x="186" y="5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C0B2E5-7369-493D-A3BF-EE2825263566}"/>
              </a:ext>
            </a:extLst>
          </p:cNvPr>
          <p:cNvSpPr txBox="1"/>
          <p:nvPr/>
        </p:nvSpPr>
        <p:spPr>
          <a:xfrm>
            <a:off x="2705415" y="373090"/>
            <a:ext cx="6663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Концепция развития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FAC568-B6A7-4F0E-8912-5A0D4EB95F55}"/>
              </a:ext>
            </a:extLst>
          </p:cNvPr>
          <p:cNvSpPr txBox="1"/>
          <p:nvPr/>
        </p:nvSpPr>
        <p:spPr>
          <a:xfrm>
            <a:off x="3609327" y="1351118"/>
            <a:ext cx="447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Развиваем бизнес Организации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616761-BC15-4FE0-ADC6-75587F951CAC}"/>
              </a:ext>
            </a:extLst>
          </p:cNvPr>
          <p:cNvSpPr txBox="1"/>
          <p:nvPr/>
        </p:nvSpPr>
        <p:spPr>
          <a:xfrm>
            <a:off x="8883580" y="2501246"/>
            <a:ext cx="3098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От государственной - 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моноориентированной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 направленности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в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 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многовекторную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 - частную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BE8DEF18-96C4-4949-AF3B-C8D15640FF78}"/>
              </a:ext>
            </a:extLst>
          </p:cNvPr>
          <p:cNvSpPr>
            <a:spLocks/>
          </p:cNvSpPr>
          <p:nvPr/>
        </p:nvSpPr>
        <p:spPr bwMode="auto">
          <a:xfrm>
            <a:off x="2777188" y="2273534"/>
            <a:ext cx="1232391" cy="3120872"/>
          </a:xfrm>
          <a:custGeom>
            <a:avLst/>
            <a:gdLst>
              <a:gd name="T0" fmla="*/ 193 w 205"/>
              <a:gd name="T1" fmla="*/ 508 h 525"/>
              <a:gd name="T2" fmla="*/ 192 w 205"/>
              <a:gd name="T3" fmla="*/ 523 h 525"/>
              <a:gd name="T4" fmla="*/ 40 w 205"/>
              <a:gd name="T5" fmla="*/ 525 h 525"/>
              <a:gd name="T6" fmla="*/ 21 w 205"/>
              <a:gd name="T7" fmla="*/ 512 h 525"/>
              <a:gd name="T8" fmla="*/ 33 w 205"/>
              <a:gd name="T9" fmla="*/ 505 h 525"/>
              <a:gd name="T10" fmla="*/ 45 w 205"/>
              <a:gd name="T11" fmla="*/ 445 h 525"/>
              <a:gd name="T12" fmla="*/ 52 w 205"/>
              <a:gd name="T13" fmla="*/ 428 h 525"/>
              <a:gd name="T14" fmla="*/ 75 w 205"/>
              <a:gd name="T15" fmla="*/ 369 h 525"/>
              <a:gd name="T16" fmla="*/ 76 w 205"/>
              <a:gd name="T17" fmla="*/ 236 h 525"/>
              <a:gd name="T18" fmla="*/ 62 w 205"/>
              <a:gd name="T19" fmla="*/ 229 h 525"/>
              <a:gd name="T20" fmla="*/ 61 w 205"/>
              <a:gd name="T21" fmla="*/ 215 h 525"/>
              <a:gd name="T22" fmla="*/ 64 w 205"/>
              <a:gd name="T23" fmla="*/ 211 h 525"/>
              <a:gd name="T24" fmla="*/ 77 w 205"/>
              <a:gd name="T25" fmla="*/ 199 h 525"/>
              <a:gd name="T26" fmla="*/ 75 w 205"/>
              <a:gd name="T27" fmla="*/ 185 h 525"/>
              <a:gd name="T28" fmla="*/ 75 w 205"/>
              <a:gd name="T29" fmla="*/ 175 h 525"/>
              <a:gd name="T30" fmla="*/ 50 w 205"/>
              <a:gd name="T31" fmla="*/ 113 h 525"/>
              <a:gd name="T32" fmla="*/ 92 w 205"/>
              <a:gd name="T33" fmla="*/ 102 h 525"/>
              <a:gd name="T34" fmla="*/ 93 w 205"/>
              <a:gd name="T35" fmla="*/ 88 h 525"/>
              <a:gd name="T36" fmla="*/ 95 w 205"/>
              <a:gd name="T37" fmla="*/ 65 h 525"/>
              <a:gd name="T38" fmla="*/ 75 w 205"/>
              <a:gd name="T39" fmla="*/ 36 h 525"/>
              <a:gd name="T40" fmla="*/ 87 w 205"/>
              <a:gd name="T41" fmla="*/ 21 h 525"/>
              <a:gd name="T42" fmla="*/ 105 w 205"/>
              <a:gd name="T43" fmla="*/ 2 h 525"/>
              <a:gd name="T44" fmla="*/ 116 w 205"/>
              <a:gd name="T45" fmla="*/ 16 h 525"/>
              <a:gd name="T46" fmla="*/ 124 w 205"/>
              <a:gd name="T47" fmla="*/ 41 h 525"/>
              <a:gd name="T48" fmla="*/ 145 w 205"/>
              <a:gd name="T49" fmla="*/ 71 h 525"/>
              <a:gd name="T50" fmla="*/ 132 w 205"/>
              <a:gd name="T51" fmla="*/ 85 h 525"/>
              <a:gd name="T52" fmla="*/ 126 w 205"/>
              <a:gd name="T53" fmla="*/ 102 h 525"/>
              <a:gd name="T54" fmla="*/ 167 w 205"/>
              <a:gd name="T55" fmla="*/ 104 h 525"/>
              <a:gd name="T56" fmla="*/ 143 w 205"/>
              <a:gd name="T57" fmla="*/ 178 h 525"/>
              <a:gd name="T58" fmla="*/ 142 w 205"/>
              <a:gd name="T59" fmla="*/ 188 h 525"/>
              <a:gd name="T60" fmla="*/ 152 w 205"/>
              <a:gd name="T61" fmla="*/ 206 h 525"/>
              <a:gd name="T62" fmla="*/ 159 w 205"/>
              <a:gd name="T63" fmla="*/ 215 h 525"/>
              <a:gd name="T64" fmla="*/ 159 w 205"/>
              <a:gd name="T65" fmla="*/ 229 h 525"/>
              <a:gd name="T66" fmla="*/ 139 w 205"/>
              <a:gd name="T67" fmla="*/ 266 h 525"/>
              <a:gd name="T68" fmla="*/ 150 w 205"/>
              <a:gd name="T69" fmla="*/ 392 h 525"/>
              <a:gd name="T70" fmla="*/ 165 w 205"/>
              <a:gd name="T71" fmla="*/ 427 h 525"/>
              <a:gd name="T72" fmla="*/ 181 w 205"/>
              <a:gd name="T73" fmla="*/ 455 h 525"/>
              <a:gd name="T74" fmla="*/ 193 w 205"/>
              <a:gd name="T75" fmla="*/ 502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5" h="525">
                <a:moveTo>
                  <a:pt x="186" y="505"/>
                </a:moveTo>
                <a:cubicBezTo>
                  <a:pt x="189" y="506"/>
                  <a:pt x="191" y="508"/>
                  <a:pt x="193" y="508"/>
                </a:cubicBezTo>
                <a:cubicBezTo>
                  <a:pt x="198" y="509"/>
                  <a:pt x="198" y="513"/>
                  <a:pt x="198" y="517"/>
                </a:cubicBezTo>
                <a:cubicBezTo>
                  <a:pt x="198" y="521"/>
                  <a:pt x="196" y="523"/>
                  <a:pt x="192" y="523"/>
                </a:cubicBezTo>
                <a:cubicBezTo>
                  <a:pt x="187" y="524"/>
                  <a:pt x="183" y="525"/>
                  <a:pt x="179" y="525"/>
                </a:cubicBezTo>
                <a:cubicBezTo>
                  <a:pt x="132" y="525"/>
                  <a:pt x="86" y="525"/>
                  <a:pt x="40" y="525"/>
                </a:cubicBezTo>
                <a:cubicBezTo>
                  <a:pt x="36" y="525"/>
                  <a:pt x="32" y="524"/>
                  <a:pt x="28" y="523"/>
                </a:cubicBezTo>
                <a:cubicBezTo>
                  <a:pt x="20" y="522"/>
                  <a:pt x="21" y="519"/>
                  <a:pt x="21" y="512"/>
                </a:cubicBezTo>
                <a:cubicBezTo>
                  <a:pt x="21" y="511"/>
                  <a:pt x="23" y="509"/>
                  <a:pt x="25" y="509"/>
                </a:cubicBezTo>
                <a:cubicBezTo>
                  <a:pt x="27" y="507"/>
                  <a:pt x="30" y="507"/>
                  <a:pt x="33" y="505"/>
                </a:cubicBezTo>
                <a:cubicBezTo>
                  <a:pt x="0" y="495"/>
                  <a:pt x="28" y="468"/>
                  <a:pt x="27" y="468"/>
                </a:cubicBezTo>
                <a:cubicBezTo>
                  <a:pt x="33" y="460"/>
                  <a:pt x="40" y="453"/>
                  <a:pt x="45" y="445"/>
                </a:cubicBezTo>
                <a:cubicBezTo>
                  <a:pt x="48" y="441"/>
                  <a:pt x="48" y="436"/>
                  <a:pt x="50" y="431"/>
                </a:cubicBezTo>
                <a:cubicBezTo>
                  <a:pt x="50" y="430"/>
                  <a:pt x="51" y="428"/>
                  <a:pt x="52" y="428"/>
                </a:cubicBezTo>
                <a:cubicBezTo>
                  <a:pt x="61" y="426"/>
                  <a:pt x="62" y="418"/>
                  <a:pt x="64" y="411"/>
                </a:cubicBezTo>
                <a:cubicBezTo>
                  <a:pt x="68" y="397"/>
                  <a:pt x="72" y="383"/>
                  <a:pt x="75" y="369"/>
                </a:cubicBezTo>
                <a:cubicBezTo>
                  <a:pt x="80" y="340"/>
                  <a:pt x="83" y="310"/>
                  <a:pt x="81" y="281"/>
                </a:cubicBezTo>
                <a:cubicBezTo>
                  <a:pt x="80" y="266"/>
                  <a:pt x="77" y="251"/>
                  <a:pt x="76" y="236"/>
                </a:cubicBezTo>
                <a:cubicBezTo>
                  <a:pt x="75" y="231"/>
                  <a:pt x="74" y="228"/>
                  <a:pt x="68" y="229"/>
                </a:cubicBezTo>
                <a:cubicBezTo>
                  <a:pt x="66" y="230"/>
                  <a:pt x="64" y="229"/>
                  <a:pt x="62" y="229"/>
                </a:cubicBezTo>
                <a:cubicBezTo>
                  <a:pt x="57" y="229"/>
                  <a:pt x="54" y="226"/>
                  <a:pt x="54" y="222"/>
                </a:cubicBezTo>
                <a:cubicBezTo>
                  <a:pt x="54" y="218"/>
                  <a:pt x="57" y="215"/>
                  <a:pt x="61" y="215"/>
                </a:cubicBezTo>
                <a:cubicBezTo>
                  <a:pt x="62" y="215"/>
                  <a:pt x="63" y="215"/>
                  <a:pt x="64" y="215"/>
                </a:cubicBezTo>
                <a:cubicBezTo>
                  <a:pt x="64" y="213"/>
                  <a:pt x="64" y="212"/>
                  <a:pt x="64" y="211"/>
                </a:cubicBezTo>
                <a:cubicBezTo>
                  <a:pt x="65" y="206"/>
                  <a:pt x="66" y="204"/>
                  <a:pt x="71" y="205"/>
                </a:cubicBezTo>
                <a:cubicBezTo>
                  <a:pt x="76" y="205"/>
                  <a:pt x="77" y="204"/>
                  <a:pt x="77" y="199"/>
                </a:cubicBezTo>
                <a:cubicBezTo>
                  <a:pt x="77" y="196"/>
                  <a:pt x="77" y="192"/>
                  <a:pt x="77" y="189"/>
                </a:cubicBezTo>
                <a:cubicBezTo>
                  <a:pt x="77" y="188"/>
                  <a:pt x="76" y="186"/>
                  <a:pt x="75" y="185"/>
                </a:cubicBezTo>
                <a:cubicBezTo>
                  <a:pt x="72" y="183"/>
                  <a:pt x="72" y="182"/>
                  <a:pt x="74" y="179"/>
                </a:cubicBezTo>
                <a:cubicBezTo>
                  <a:pt x="75" y="178"/>
                  <a:pt x="76" y="176"/>
                  <a:pt x="75" y="175"/>
                </a:cubicBezTo>
                <a:cubicBezTo>
                  <a:pt x="68" y="158"/>
                  <a:pt x="61" y="141"/>
                  <a:pt x="54" y="124"/>
                </a:cubicBezTo>
                <a:cubicBezTo>
                  <a:pt x="53" y="120"/>
                  <a:pt x="51" y="117"/>
                  <a:pt x="50" y="113"/>
                </a:cubicBezTo>
                <a:cubicBezTo>
                  <a:pt x="48" y="106"/>
                  <a:pt x="51" y="102"/>
                  <a:pt x="58" y="102"/>
                </a:cubicBezTo>
                <a:cubicBezTo>
                  <a:pt x="69" y="102"/>
                  <a:pt x="81" y="102"/>
                  <a:pt x="92" y="102"/>
                </a:cubicBezTo>
                <a:cubicBezTo>
                  <a:pt x="91" y="100"/>
                  <a:pt x="89" y="97"/>
                  <a:pt x="90" y="95"/>
                </a:cubicBezTo>
                <a:cubicBezTo>
                  <a:pt x="90" y="93"/>
                  <a:pt x="92" y="91"/>
                  <a:pt x="93" y="88"/>
                </a:cubicBezTo>
                <a:cubicBezTo>
                  <a:pt x="92" y="87"/>
                  <a:pt x="90" y="86"/>
                  <a:pt x="87" y="85"/>
                </a:cubicBezTo>
                <a:cubicBezTo>
                  <a:pt x="90" y="79"/>
                  <a:pt x="92" y="72"/>
                  <a:pt x="95" y="65"/>
                </a:cubicBezTo>
                <a:cubicBezTo>
                  <a:pt x="88" y="67"/>
                  <a:pt x="81" y="69"/>
                  <a:pt x="75" y="71"/>
                </a:cubicBezTo>
                <a:cubicBezTo>
                  <a:pt x="75" y="59"/>
                  <a:pt x="75" y="48"/>
                  <a:pt x="75" y="36"/>
                </a:cubicBezTo>
                <a:cubicBezTo>
                  <a:pt x="81" y="38"/>
                  <a:pt x="87" y="39"/>
                  <a:pt x="95" y="41"/>
                </a:cubicBezTo>
                <a:cubicBezTo>
                  <a:pt x="92" y="34"/>
                  <a:pt x="90" y="28"/>
                  <a:pt x="87" y="21"/>
                </a:cubicBezTo>
                <a:cubicBezTo>
                  <a:pt x="92" y="19"/>
                  <a:pt x="97" y="18"/>
                  <a:pt x="102" y="16"/>
                </a:cubicBezTo>
                <a:cubicBezTo>
                  <a:pt x="100" y="11"/>
                  <a:pt x="99" y="5"/>
                  <a:pt x="105" y="2"/>
                </a:cubicBezTo>
                <a:cubicBezTo>
                  <a:pt x="109" y="0"/>
                  <a:pt x="113" y="0"/>
                  <a:pt x="116" y="3"/>
                </a:cubicBezTo>
                <a:cubicBezTo>
                  <a:pt x="120" y="7"/>
                  <a:pt x="120" y="10"/>
                  <a:pt x="116" y="16"/>
                </a:cubicBezTo>
                <a:cubicBezTo>
                  <a:pt x="121" y="18"/>
                  <a:pt x="126" y="19"/>
                  <a:pt x="132" y="21"/>
                </a:cubicBezTo>
                <a:cubicBezTo>
                  <a:pt x="129" y="28"/>
                  <a:pt x="127" y="34"/>
                  <a:pt x="124" y="41"/>
                </a:cubicBezTo>
                <a:cubicBezTo>
                  <a:pt x="131" y="39"/>
                  <a:pt x="138" y="38"/>
                  <a:pt x="145" y="36"/>
                </a:cubicBezTo>
                <a:cubicBezTo>
                  <a:pt x="145" y="48"/>
                  <a:pt x="145" y="59"/>
                  <a:pt x="145" y="71"/>
                </a:cubicBezTo>
                <a:cubicBezTo>
                  <a:pt x="138" y="69"/>
                  <a:pt x="132" y="67"/>
                  <a:pt x="124" y="65"/>
                </a:cubicBezTo>
                <a:cubicBezTo>
                  <a:pt x="127" y="72"/>
                  <a:pt x="129" y="78"/>
                  <a:pt x="132" y="85"/>
                </a:cubicBezTo>
                <a:cubicBezTo>
                  <a:pt x="129" y="86"/>
                  <a:pt x="127" y="87"/>
                  <a:pt x="125" y="88"/>
                </a:cubicBezTo>
                <a:cubicBezTo>
                  <a:pt x="131" y="93"/>
                  <a:pt x="131" y="95"/>
                  <a:pt x="126" y="102"/>
                </a:cubicBezTo>
                <a:cubicBezTo>
                  <a:pt x="138" y="102"/>
                  <a:pt x="150" y="102"/>
                  <a:pt x="161" y="102"/>
                </a:cubicBezTo>
                <a:cubicBezTo>
                  <a:pt x="163" y="103"/>
                  <a:pt x="166" y="103"/>
                  <a:pt x="167" y="104"/>
                </a:cubicBezTo>
                <a:cubicBezTo>
                  <a:pt x="170" y="106"/>
                  <a:pt x="171" y="109"/>
                  <a:pt x="169" y="113"/>
                </a:cubicBezTo>
                <a:cubicBezTo>
                  <a:pt x="160" y="135"/>
                  <a:pt x="152" y="156"/>
                  <a:pt x="143" y="178"/>
                </a:cubicBezTo>
                <a:cubicBezTo>
                  <a:pt x="147" y="182"/>
                  <a:pt x="147" y="181"/>
                  <a:pt x="143" y="186"/>
                </a:cubicBezTo>
                <a:cubicBezTo>
                  <a:pt x="142" y="186"/>
                  <a:pt x="142" y="187"/>
                  <a:pt x="142" y="188"/>
                </a:cubicBezTo>
                <a:cubicBezTo>
                  <a:pt x="142" y="193"/>
                  <a:pt x="142" y="199"/>
                  <a:pt x="142" y="204"/>
                </a:cubicBezTo>
                <a:cubicBezTo>
                  <a:pt x="146" y="205"/>
                  <a:pt x="150" y="204"/>
                  <a:pt x="152" y="206"/>
                </a:cubicBezTo>
                <a:cubicBezTo>
                  <a:pt x="154" y="207"/>
                  <a:pt x="154" y="211"/>
                  <a:pt x="156" y="215"/>
                </a:cubicBezTo>
                <a:cubicBezTo>
                  <a:pt x="156" y="215"/>
                  <a:pt x="158" y="215"/>
                  <a:pt x="159" y="215"/>
                </a:cubicBezTo>
                <a:cubicBezTo>
                  <a:pt x="163" y="215"/>
                  <a:pt x="165" y="218"/>
                  <a:pt x="165" y="222"/>
                </a:cubicBezTo>
                <a:cubicBezTo>
                  <a:pt x="165" y="226"/>
                  <a:pt x="163" y="229"/>
                  <a:pt x="159" y="229"/>
                </a:cubicBezTo>
                <a:cubicBezTo>
                  <a:pt x="154" y="229"/>
                  <a:pt x="150" y="229"/>
                  <a:pt x="144" y="229"/>
                </a:cubicBezTo>
                <a:cubicBezTo>
                  <a:pt x="143" y="242"/>
                  <a:pt x="140" y="253"/>
                  <a:pt x="139" y="266"/>
                </a:cubicBezTo>
                <a:cubicBezTo>
                  <a:pt x="137" y="289"/>
                  <a:pt x="137" y="312"/>
                  <a:pt x="139" y="335"/>
                </a:cubicBezTo>
                <a:cubicBezTo>
                  <a:pt x="142" y="354"/>
                  <a:pt x="146" y="373"/>
                  <a:pt x="150" y="392"/>
                </a:cubicBezTo>
                <a:cubicBezTo>
                  <a:pt x="152" y="402"/>
                  <a:pt x="156" y="411"/>
                  <a:pt x="159" y="421"/>
                </a:cubicBezTo>
                <a:cubicBezTo>
                  <a:pt x="159" y="425"/>
                  <a:pt x="162" y="426"/>
                  <a:pt x="165" y="427"/>
                </a:cubicBezTo>
                <a:cubicBezTo>
                  <a:pt x="168" y="428"/>
                  <a:pt x="169" y="430"/>
                  <a:pt x="169" y="433"/>
                </a:cubicBezTo>
                <a:cubicBezTo>
                  <a:pt x="170" y="442"/>
                  <a:pt x="176" y="449"/>
                  <a:pt x="181" y="455"/>
                </a:cubicBezTo>
                <a:cubicBezTo>
                  <a:pt x="186" y="461"/>
                  <a:pt x="191" y="466"/>
                  <a:pt x="196" y="471"/>
                </a:cubicBezTo>
                <a:cubicBezTo>
                  <a:pt x="205" y="482"/>
                  <a:pt x="204" y="495"/>
                  <a:pt x="193" y="502"/>
                </a:cubicBezTo>
                <a:cubicBezTo>
                  <a:pt x="191" y="503"/>
                  <a:pt x="189" y="504"/>
                  <a:pt x="186" y="50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2BA529-8F25-4D5D-982C-18FCDD70656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303B71-9B93-43FE-8C81-4F040A66F8E8}"/>
              </a:ext>
            </a:extLst>
          </p:cNvPr>
          <p:cNvSpPr/>
          <p:nvPr/>
        </p:nvSpPr>
        <p:spPr>
          <a:xfrm>
            <a:off x="895810" y="2063423"/>
            <a:ext cx="7038721" cy="388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616761-BC15-4FE0-ADC6-75587F951CAC}"/>
              </a:ext>
            </a:extLst>
          </p:cNvPr>
          <p:cNvSpPr txBox="1"/>
          <p:nvPr/>
        </p:nvSpPr>
        <p:spPr>
          <a:xfrm>
            <a:off x="7731426" y="5561432"/>
            <a:ext cx="41842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100" i="1" dirty="0">
                <a:latin typeface="Open Sans" panose="020B0606030504020204" pitchFamily="34" charset="0"/>
              </a:rPr>
              <a:t>Единый дистрибьютор в своей организационно-правовой форме является коммерческой организацией, с установленным, но не ограниченным законодательством, </a:t>
            </a:r>
            <a:r>
              <a:rPr lang="ru-RU" sz="1100" i="1" dirty="0" err="1">
                <a:latin typeface="Open Sans" panose="020B0606030504020204" pitchFamily="34" charset="0"/>
              </a:rPr>
              <a:t>моноориентированным</a:t>
            </a:r>
            <a:r>
              <a:rPr lang="ru-RU" sz="1100" i="1" dirty="0">
                <a:latin typeface="Open Sans" panose="020B0606030504020204" pitchFamily="34" charset="0"/>
              </a:rPr>
              <a:t> направлением, выражающимся в лекарственном обеспечении населения в рамках ГОБМП и ОСМС по Списку</a:t>
            </a:r>
            <a:endParaRPr lang="en-GB" sz="1100" i="1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2" presetClass="emph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 animBg="1"/>
      <p:bldP spid="27" grpId="0" animBg="1"/>
      <p:bldP spid="11" grpId="0" animBg="1"/>
      <p:bldP spid="12" grpId="0"/>
      <p:bldP spid="13" grpId="0"/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id="{D095E435-37F2-4A65-BD1E-4855AB426075}"/>
              </a:ext>
            </a:extLst>
          </p:cNvPr>
          <p:cNvSpPr/>
          <p:nvPr/>
        </p:nvSpPr>
        <p:spPr>
          <a:xfrm>
            <a:off x="1625328" y="5006341"/>
            <a:ext cx="3147576" cy="312636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597653" y="937467"/>
            <a:ext cx="4914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Наша Стратегия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6654800" y="2011775"/>
            <a:ext cx="509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Стратегия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 интегрированного роста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3B40DBA-D408-4D78-BB87-630C01DB9C71}"/>
              </a:ext>
            </a:extLst>
          </p:cNvPr>
          <p:cNvGrpSpPr/>
          <p:nvPr/>
        </p:nvGrpSpPr>
        <p:grpSpPr>
          <a:xfrm>
            <a:off x="1944652" y="1372234"/>
            <a:ext cx="2982948" cy="3752745"/>
            <a:chOff x="1944652" y="1372234"/>
            <a:chExt cx="2982948" cy="3752745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2039451" y="1372234"/>
              <a:ext cx="2888149" cy="3146020"/>
            </a:xfrm>
            <a:custGeom>
              <a:avLst/>
              <a:gdLst>
                <a:gd name="T0" fmla="*/ 356 w 473"/>
                <a:gd name="T1" fmla="*/ 7 h 516"/>
                <a:gd name="T2" fmla="*/ 338 w 473"/>
                <a:gd name="T3" fmla="*/ 24 h 516"/>
                <a:gd name="T4" fmla="*/ 325 w 473"/>
                <a:gd name="T5" fmla="*/ 49 h 516"/>
                <a:gd name="T6" fmla="*/ 328 w 473"/>
                <a:gd name="T7" fmla="*/ 55 h 516"/>
                <a:gd name="T8" fmla="*/ 416 w 473"/>
                <a:gd name="T9" fmla="*/ 140 h 516"/>
                <a:gd name="T10" fmla="*/ 464 w 473"/>
                <a:gd name="T11" fmla="*/ 211 h 516"/>
                <a:gd name="T12" fmla="*/ 468 w 473"/>
                <a:gd name="T13" fmla="*/ 219 h 516"/>
                <a:gd name="T14" fmla="*/ 456 w 473"/>
                <a:gd name="T15" fmla="*/ 245 h 516"/>
                <a:gd name="T16" fmla="*/ 448 w 473"/>
                <a:gd name="T17" fmla="*/ 254 h 516"/>
                <a:gd name="T18" fmla="*/ 433 w 473"/>
                <a:gd name="T19" fmla="*/ 268 h 516"/>
                <a:gd name="T20" fmla="*/ 390 w 473"/>
                <a:gd name="T21" fmla="*/ 261 h 516"/>
                <a:gd name="T22" fmla="*/ 354 w 473"/>
                <a:gd name="T23" fmla="*/ 239 h 516"/>
                <a:gd name="T24" fmla="*/ 338 w 473"/>
                <a:gd name="T25" fmla="*/ 233 h 516"/>
                <a:gd name="T26" fmla="*/ 323 w 473"/>
                <a:gd name="T27" fmla="*/ 235 h 516"/>
                <a:gd name="T28" fmla="*/ 291 w 473"/>
                <a:gd name="T29" fmla="*/ 245 h 516"/>
                <a:gd name="T30" fmla="*/ 254 w 473"/>
                <a:gd name="T31" fmla="*/ 233 h 516"/>
                <a:gd name="T32" fmla="*/ 252 w 473"/>
                <a:gd name="T33" fmla="*/ 232 h 516"/>
                <a:gd name="T34" fmla="*/ 251 w 473"/>
                <a:gd name="T35" fmla="*/ 232 h 516"/>
                <a:gd name="T36" fmla="*/ 250 w 473"/>
                <a:gd name="T37" fmla="*/ 254 h 516"/>
                <a:gd name="T38" fmla="*/ 271 w 473"/>
                <a:gd name="T39" fmla="*/ 305 h 516"/>
                <a:gd name="T40" fmla="*/ 317 w 473"/>
                <a:gd name="T41" fmla="*/ 366 h 516"/>
                <a:gd name="T42" fmla="*/ 340 w 473"/>
                <a:gd name="T43" fmla="*/ 403 h 516"/>
                <a:gd name="T44" fmla="*/ 358 w 473"/>
                <a:gd name="T45" fmla="*/ 481 h 516"/>
                <a:gd name="T46" fmla="*/ 353 w 473"/>
                <a:gd name="T47" fmla="*/ 516 h 516"/>
                <a:gd name="T48" fmla="*/ 347 w 473"/>
                <a:gd name="T49" fmla="*/ 516 h 516"/>
                <a:gd name="T50" fmla="*/ 34 w 473"/>
                <a:gd name="T51" fmla="*/ 516 h 516"/>
                <a:gd name="T52" fmla="*/ 27 w 473"/>
                <a:gd name="T53" fmla="*/ 510 h 516"/>
                <a:gd name="T54" fmla="*/ 17 w 473"/>
                <a:gd name="T55" fmla="*/ 467 h 516"/>
                <a:gd name="T56" fmla="*/ 9 w 473"/>
                <a:gd name="T57" fmla="*/ 427 h 516"/>
                <a:gd name="T58" fmla="*/ 2 w 473"/>
                <a:gd name="T59" fmla="*/ 315 h 516"/>
                <a:gd name="T60" fmla="*/ 10 w 473"/>
                <a:gd name="T61" fmla="*/ 254 h 516"/>
                <a:gd name="T62" fmla="*/ 50 w 473"/>
                <a:gd name="T63" fmla="*/ 156 h 516"/>
                <a:gd name="T64" fmla="*/ 193 w 473"/>
                <a:gd name="T65" fmla="*/ 49 h 516"/>
                <a:gd name="T66" fmla="*/ 236 w 473"/>
                <a:gd name="T67" fmla="*/ 37 h 516"/>
                <a:gd name="T68" fmla="*/ 261 w 473"/>
                <a:gd name="T69" fmla="*/ 32 h 516"/>
                <a:gd name="T70" fmla="*/ 265 w 473"/>
                <a:gd name="T71" fmla="*/ 30 h 516"/>
                <a:gd name="T72" fmla="*/ 330 w 473"/>
                <a:gd name="T73" fmla="*/ 3 h 516"/>
                <a:gd name="T74" fmla="*/ 356 w 473"/>
                <a:gd name="T75" fmla="*/ 7 h 516"/>
                <a:gd name="T76" fmla="*/ 309 w 473"/>
                <a:gd name="T77" fmla="*/ 126 h 516"/>
                <a:gd name="T78" fmla="*/ 312 w 473"/>
                <a:gd name="T79" fmla="*/ 124 h 516"/>
                <a:gd name="T80" fmla="*/ 333 w 473"/>
                <a:gd name="T81" fmla="*/ 127 h 516"/>
                <a:gd name="T82" fmla="*/ 341 w 473"/>
                <a:gd name="T83" fmla="*/ 132 h 516"/>
                <a:gd name="T84" fmla="*/ 352 w 473"/>
                <a:gd name="T85" fmla="*/ 129 h 516"/>
                <a:gd name="T86" fmla="*/ 350 w 473"/>
                <a:gd name="T87" fmla="*/ 119 h 516"/>
                <a:gd name="T88" fmla="*/ 344 w 473"/>
                <a:gd name="T89" fmla="*/ 114 h 516"/>
                <a:gd name="T90" fmla="*/ 309 w 473"/>
                <a:gd name="T91" fmla="*/ 12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3" h="516">
                  <a:moveTo>
                    <a:pt x="356" y="7"/>
                  </a:moveTo>
                  <a:cubicBezTo>
                    <a:pt x="349" y="13"/>
                    <a:pt x="343" y="18"/>
                    <a:pt x="338" y="24"/>
                  </a:cubicBezTo>
                  <a:cubicBezTo>
                    <a:pt x="331" y="31"/>
                    <a:pt x="327" y="40"/>
                    <a:pt x="325" y="49"/>
                  </a:cubicBezTo>
                  <a:cubicBezTo>
                    <a:pt x="324" y="52"/>
                    <a:pt x="325" y="54"/>
                    <a:pt x="328" y="55"/>
                  </a:cubicBezTo>
                  <a:cubicBezTo>
                    <a:pt x="361" y="79"/>
                    <a:pt x="390" y="108"/>
                    <a:pt x="416" y="140"/>
                  </a:cubicBezTo>
                  <a:cubicBezTo>
                    <a:pt x="435" y="162"/>
                    <a:pt x="451" y="185"/>
                    <a:pt x="464" y="211"/>
                  </a:cubicBezTo>
                  <a:cubicBezTo>
                    <a:pt x="465" y="214"/>
                    <a:pt x="467" y="216"/>
                    <a:pt x="468" y="219"/>
                  </a:cubicBezTo>
                  <a:cubicBezTo>
                    <a:pt x="473" y="231"/>
                    <a:pt x="469" y="240"/>
                    <a:pt x="456" y="245"/>
                  </a:cubicBezTo>
                  <a:cubicBezTo>
                    <a:pt x="452" y="247"/>
                    <a:pt x="449" y="249"/>
                    <a:pt x="448" y="254"/>
                  </a:cubicBezTo>
                  <a:cubicBezTo>
                    <a:pt x="447" y="263"/>
                    <a:pt x="440" y="266"/>
                    <a:pt x="433" y="268"/>
                  </a:cubicBezTo>
                  <a:cubicBezTo>
                    <a:pt x="418" y="273"/>
                    <a:pt x="403" y="269"/>
                    <a:pt x="390" y="261"/>
                  </a:cubicBezTo>
                  <a:cubicBezTo>
                    <a:pt x="378" y="254"/>
                    <a:pt x="366" y="246"/>
                    <a:pt x="354" y="239"/>
                  </a:cubicBezTo>
                  <a:cubicBezTo>
                    <a:pt x="349" y="236"/>
                    <a:pt x="344" y="233"/>
                    <a:pt x="338" y="233"/>
                  </a:cubicBezTo>
                  <a:cubicBezTo>
                    <a:pt x="334" y="232"/>
                    <a:pt x="328" y="233"/>
                    <a:pt x="323" y="235"/>
                  </a:cubicBezTo>
                  <a:cubicBezTo>
                    <a:pt x="313" y="240"/>
                    <a:pt x="302" y="244"/>
                    <a:pt x="291" y="245"/>
                  </a:cubicBezTo>
                  <a:cubicBezTo>
                    <a:pt x="277" y="246"/>
                    <a:pt x="265" y="241"/>
                    <a:pt x="254" y="233"/>
                  </a:cubicBezTo>
                  <a:cubicBezTo>
                    <a:pt x="253" y="233"/>
                    <a:pt x="253" y="232"/>
                    <a:pt x="252" y="232"/>
                  </a:cubicBezTo>
                  <a:cubicBezTo>
                    <a:pt x="252" y="232"/>
                    <a:pt x="252" y="232"/>
                    <a:pt x="251" y="232"/>
                  </a:cubicBezTo>
                  <a:cubicBezTo>
                    <a:pt x="249" y="239"/>
                    <a:pt x="249" y="246"/>
                    <a:pt x="250" y="254"/>
                  </a:cubicBezTo>
                  <a:cubicBezTo>
                    <a:pt x="252" y="273"/>
                    <a:pt x="260" y="290"/>
                    <a:pt x="271" y="305"/>
                  </a:cubicBezTo>
                  <a:cubicBezTo>
                    <a:pt x="286" y="326"/>
                    <a:pt x="302" y="346"/>
                    <a:pt x="317" y="366"/>
                  </a:cubicBezTo>
                  <a:cubicBezTo>
                    <a:pt x="325" y="378"/>
                    <a:pt x="333" y="391"/>
                    <a:pt x="340" y="403"/>
                  </a:cubicBezTo>
                  <a:cubicBezTo>
                    <a:pt x="354" y="427"/>
                    <a:pt x="359" y="453"/>
                    <a:pt x="358" y="481"/>
                  </a:cubicBezTo>
                  <a:cubicBezTo>
                    <a:pt x="358" y="492"/>
                    <a:pt x="355" y="504"/>
                    <a:pt x="353" y="516"/>
                  </a:cubicBezTo>
                  <a:cubicBezTo>
                    <a:pt x="350" y="516"/>
                    <a:pt x="349" y="516"/>
                    <a:pt x="347" y="516"/>
                  </a:cubicBezTo>
                  <a:cubicBezTo>
                    <a:pt x="243" y="516"/>
                    <a:pt x="138" y="516"/>
                    <a:pt x="34" y="516"/>
                  </a:cubicBezTo>
                  <a:cubicBezTo>
                    <a:pt x="30" y="516"/>
                    <a:pt x="28" y="515"/>
                    <a:pt x="27" y="510"/>
                  </a:cubicBezTo>
                  <a:cubicBezTo>
                    <a:pt x="24" y="496"/>
                    <a:pt x="20" y="482"/>
                    <a:pt x="17" y="467"/>
                  </a:cubicBezTo>
                  <a:cubicBezTo>
                    <a:pt x="14" y="454"/>
                    <a:pt x="11" y="440"/>
                    <a:pt x="9" y="427"/>
                  </a:cubicBezTo>
                  <a:cubicBezTo>
                    <a:pt x="3" y="390"/>
                    <a:pt x="0" y="353"/>
                    <a:pt x="2" y="315"/>
                  </a:cubicBezTo>
                  <a:cubicBezTo>
                    <a:pt x="3" y="295"/>
                    <a:pt x="5" y="274"/>
                    <a:pt x="10" y="254"/>
                  </a:cubicBezTo>
                  <a:cubicBezTo>
                    <a:pt x="17" y="219"/>
                    <a:pt x="30" y="186"/>
                    <a:pt x="50" y="156"/>
                  </a:cubicBezTo>
                  <a:cubicBezTo>
                    <a:pt x="59" y="143"/>
                    <a:pt x="106" y="84"/>
                    <a:pt x="193" y="49"/>
                  </a:cubicBezTo>
                  <a:cubicBezTo>
                    <a:pt x="207" y="44"/>
                    <a:pt x="221" y="41"/>
                    <a:pt x="236" y="37"/>
                  </a:cubicBezTo>
                  <a:cubicBezTo>
                    <a:pt x="244" y="35"/>
                    <a:pt x="253" y="34"/>
                    <a:pt x="261" y="32"/>
                  </a:cubicBezTo>
                  <a:cubicBezTo>
                    <a:pt x="262" y="32"/>
                    <a:pt x="264" y="31"/>
                    <a:pt x="265" y="30"/>
                  </a:cubicBezTo>
                  <a:cubicBezTo>
                    <a:pt x="282" y="9"/>
                    <a:pt x="304" y="0"/>
                    <a:pt x="330" y="3"/>
                  </a:cubicBezTo>
                  <a:cubicBezTo>
                    <a:pt x="338" y="4"/>
                    <a:pt x="346" y="6"/>
                    <a:pt x="356" y="7"/>
                  </a:cubicBezTo>
                  <a:close/>
                  <a:moveTo>
                    <a:pt x="309" y="126"/>
                  </a:moveTo>
                  <a:cubicBezTo>
                    <a:pt x="311" y="125"/>
                    <a:pt x="311" y="125"/>
                    <a:pt x="312" y="124"/>
                  </a:cubicBezTo>
                  <a:cubicBezTo>
                    <a:pt x="320" y="119"/>
                    <a:pt x="326" y="121"/>
                    <a:pt x="333" y="127"/>
                  </a:cubicBezTo>
                  <a:cubicBezTo>
                    <a:pt x="335" y="129"/>
                    <a:pt x="338" y="131"/>
                    <a:pt x="341" y="132"/>
                  </a:cubicBezTo>
                  <a:cubicBezTo>
                    <a:pt x="346" y="134"/>
                    <a:pt x="350" y="132"/>
                    <a:pt x="352" y="129"/>
                  </a:cubicBezTo>
                  <a:cubicBezTo>
                    <a:pt x="355" y="125"/>
                    <a:pt x="353" y="121"/>
                    <a:pt x="350" y="119"/>
                  </a:cubicBezTo>
                  <a:cubicBezTo>
                    <a:pt x="349" y="117"/>
                    <a:pt x="347" y="115"/>
                    <a:pt x="344" y="114"/>
                  </a:cubicBezTo>
                  <a:cubicBezTo>
                    <a:pt x="334" y="110"/>
                    <a:pt x="316" y="115"/>
                    <a:pt x="309" y="12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26456" y="2042698"/>
              <a:ext cx="282142" cy="145621"/>
            </a:xfrm>
            <a:custGeom>
              <a:avLst/>
              <a:gdLst>
                <a:gd name="T0" fmla="*/ 0 w 46"/>
                <a:gd name="T1" fmla="*/ 16 h 24"/>
                <a:gd name="T2" fmla="*/ 35 w 46"/>
                <a:gd name="T3" fmla="*/ 4 h 24"/>
                <a:gd name="T4" fmla="*/ 41 w 46"/>
                <a:gd name="T5" fmla="*/ 9 h 24"/>
                <a:gd name="T6" fmla="*/ 43 w 46"/>
                <a:gd name="T7" fmla="*/ 19 h 24"/>
                <a:gd name="T8" fmla="*/ 32 w 46"/>
                <a:gd name="T9" fmla="*/ 22 h 24"/>
                <a:gd name="T10" fmla="*/ 24 w 46"/>
                <a:gd name="T11" fmla="*/ 17 h 24"/>
                <a:gd name="T12" fmla="*/ 3 w 46"/>
                <a:gd name="T13" fmla="*/ 14 h 24"/>
                <a:gd name="T14" fmla="*/ 0 w 46"/>
                <a:gd name="T15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4">
                  <a:moveTo>
                    <a:pt x="0" y="16"/>
                  </a:moveTo>
                  <a:cubicBezTo>
                    <a:pt x="7" y="5"/>
                    <a:pt x="25" y="0"/>
                    <a:pt x="35" y="4"/>
                  </a:cubicBezTo>
                  <a:cubicBezTo>
                    <a:pt x="38" y="5"/>
                    <a:pt x="40" y="7"/>
                    <a:pt x="41" y="9"/>
                  </a:cubicBezTo>
                  <a:cubicBezTo>
                    <a:pt x="44" y="11"/>
                    <a:pt x="46" y="15"/>
                    <a:pt x="43" y="19"/>
                  </a:cubicBezTo>
                  <a:cubicBezTo>
                    <a:pt x="41" y="22"/>
                    <a:pt x="37" y="24"/>
                    <a:pt x="32" y="22"/>
                  </a:cubicBezTo>
                  <a:cubicBezTo>
                    <a:pt x="29" y="21"/>
                    <a:pt x="26" y="19"/>
                    <a:pt x="24" y="17"/>
                  </a:cubicBezTo>
                  <a:cubicBezTo>
                    <a:pt x="17" y="11"/>
                    <a:pt x="11" y="9"/>
                    <a:pt x="3" y="14"/>
                  </a:cubicBezTo>
                  <a:cubicBezTo>
                    <a:pt x="2" y="15"/>
                    <a:pt x="2" y="15"/>
                    <a:pt x="0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CBF1C52-CB46-4BF6-A27A-B43D3999BE1D}"/>
                </a:ext>
              </a:extLst>
            </p:cNvPr>
            <p:cNvSpPr/>
            <p:nvPr/>
          </p:nvSpPr>
          <p:spPr>
            <a:xfrm>
              <a:off x="1944652" y="4642609"/>
              <a:ext cx="2508929" cy="48237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42E6AC00-C768-4B8C-9EA4-7D003A0975BB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6654800" y="2827203"/>
            <a:ext cx="50990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- интеграция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стратегической моделью роста компании через диверсификацию, в основе которой лежат усиление деятельности с полной реализацией стратегических соответствий и ориентация на высокие экономические показатели.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5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6901F867-EA3A-4053-BC23-44561238D953}"/>
              </a:ext>
            </a:extLst>
          </p:cNvPr>
          <p:cNvSpPr txBox="1"/>
          <p:nvPr/>
        </p:nvSpPr>
        <p:spPr>
          <a:xfrm>
            <a:off x="4770691" y="3545696"/>
            <a:ext cx="602631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НОВАЯ СТРАТЕГИЯ ПРЕДУСМАТРИВАЕТ: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Расширение бизнес возможностей Организации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900" b="1" i="0" u="none" strike="noStrike" kern="1200" cap="none" spc="0" normalizeH="0" noProof="0" dirty="0" smtClean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000" b="1" dirty="0" smtClean="0">
                <a:solidFill>
                  <a:srgbClr val="FCB414"/>
                </a:solidFill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Развитие собственной логистической инфраструктуры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ru-RU" sz="800" b="1" dirty="0" smtClean="0">
              <a:solidFill>
                <a:srgbClr val="FCB414"/>
              </a:solidFill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Внедрение современных подходов лекарственного обеспечения в рамках ГОБМП и ОСМС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2526FD-EB2E-471E-AC42-C8E532AA5BC3}"/>
              </a:ext>
            </a:extLst>
          </p:cNvPr>
          <p:cNvGrpSpPr/>
          <p:nvPr/>
        </p:nvGrpSpPr>
        <p:grpSpPr>
          <a:xfrm>
            <a:off x="419346" y="-41132"/>
            <a:ext cx="9419410" cy="4953542"/>
            <a:chOff x="1483376" y="-41132"/>
            <a:chExt cx="9419410" cy="4953542"/>
          </a:xfrm>
          <a:solidFill>
            <a:schemeClr val="tx1"/>
          </a:solidFill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E86588C-F5E3-4817-8552-6D3332A56E63}"/>
                </a:ext>
              </a:extLst>
            </p:cNvPr>
            <p:cNvCxnSpPr>
              <a:cxnSpLocks/>
            </p:cNvCxnSpPr>
            <p:nvPr/>
          </p:nvCxnSpPr>
          <p:spPr>
            <a:xfrm>
              <a:off x="4491416" y="0"/>
              <a:ext cx="0" cy="2274387"/>
            </a:xfrm>
            <a:prstGeom prst="line">
              <a:avLst/>
            </a:prstGeom>
            <a:grpFill/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1066A9F-64AE-4E5E-ACEE-7BFBCAE6518C}"/>
                </a:ext>
              </a:extLst>
            </p:cNvPr>
            <p:cNvGrpSpPr/>
            <p:nvPr/>
          </p:nvGrpSpPr>
          <p:grpSpPr>
            <a:xfrm>
              <a:off x="1483376" y="0"/>
              <a:ext cx="1077358" cy="2984211"/>
              <a:chOff x="984760" y="274320"/>
              <a:chExt cx="1077358" cy="2984211"/>
            </a:xfrm>
            <a:grpFill/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4A8B7D09-CCCB-41E2-8742-A3BB533C4FBB}"/>
                  </a:ext>
                </a:extLst>
              </p:cNvPr>
              <p:cNvGrpSpPr/>
              <p:nvPr/>
            </p:nvGrpSpPr>
            <p:grpSpPr>
              <a:xfrm>
                <a:off x="984760" y="1467868"/>
                <a:ext cx="1077358" cy="1790663"/>
                <a:chOff x="10268256" y="991107"/>
                <a:chExt cx="1077358" cy="1790663"/>
              </a:xfrm>
              <a:grpFill/>
            </p:grpSpPr>
            <p:sp>
              <p:nvSpPr>
                <p:cNvPr id="114" name="Freeform 5">
                  <a:extLst>
                    <a:ext uri="{FF2B5EF4-FFF2-40B4-BE49-F238E27FC236}">
                      <a16:creationId xmlns:a16="http://schemas.microsoft.com/office/drawing/2014/main" id="{1E5C5691-723F-4A70-B2E5-F3CC76ED87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268256" y="991107"/>
                  <a:ext cx="1077358" cy="1790663"/>
                </a:xfrm>
                <a:custGeom>
                  <a:avLst/>
                  <a:gdLst>
                    <a:gd name="T0" fmla="*/ 674 w 750"/>
                    <a:gd name="T1" fmla="*/ 602 h 1237"/>
                    <a:gd name="T2" fmla="*/ 750 w 750"/>
                    <a:gd name="T3" fmla="*/ 376 h 1237"/>
                    <a:gd name="T4" fmla="*/ 638 w 750"/>
                    <a:gd name="T5" fmla="*/ 110 h 1237"/>
                    <a:gd name="T6" fmla="*/ 370 w 750"/>
                    <a:gd name="T7" fmla="*/ 2 h 1237"/>
                    <a:gd name="T8" fmla="*/ 110 w 750"/>
                    <a:gd name="T9" fmla="*/ 112 h 1237"/>
                    <a:gd name="T10" fmla="*/ 1 w 750"/>
                    <a:gd name="T11" fmla="*/ 373 h 1237"/>
                    <a:gd name="T12" fmla="*/ 77 w 750"/>
                    <a:gd name="T13" fmla="*/ 603 h 1237"/>
                    <a:gd name="T14" fmla="*/ 205 w 750"/>
                    <a:gd name="T15" fmla="*/ 976 h 1237"/>
                    <a:gd name="T16" fmla="*/ 205 w 750"/>
                    <a:gd name="T17" fmla="*/ 1120 h 1237"/>
                    <a:gd name="T18" fmla="*/ 321 w 750"/>
                    <a:gd name="T19" fmla="*/ 1237 h 1237"/>
                    <a:gd name="T20" fmla="*/ 430 w 750"/>
                    <a:gd name="T21" fmla="*/ 1237 h 1237"/>
                    <a:gd name="T22" fmla="*/ 546 w 750"/>
                    <a:gd name="T23" fmla="*/ 1120 h 1237"/>
                    <a:gd name="T24" fmla="*/ 546 w 750"/>
                    <a:gd name="T25" fmla="*/ 976 h 1237"/>
                    <a:gd name="T26" fmla="*/ 674 w 750"/>
                    <a:gd name="T27" fmla="*/ 602 h 1237"/>
                    <a:gd name="T28" fmla="*/ 116 w 750"/>
                    <a:gd name="T29" fmla="*/ 574 h 1237"/>
                    <a:gd name="T30" fmla="*/ 49 w 750"/>
                    <a:gd name="T31" fmla="*/ 373 h 1237"/>
                    <a:gd name="T32" fmla="*/ 371 w 750"/>
                    <a:gd name="T33" fmla="*/ 50 h 1237"/>
                    <a:gd name="T34" fmla="*/ 605 w 750"/>
                    <a:gd name="T35" fmla="*/ 144 h 1237"/>
                    <a:gd name="T36" fmla="*/ 702 w 750"/>
                    <a:gd name="T37" fmla="*/ 376 h 1237"/>
                    <a:gd name="T38" fmla="*/ 636 w 750"/>
                    <a:gd name="T39" fmla="*/ 573 h 1237"/>
                    <a:gd name="T40" fmla="*/ 498 w 750"/>
                    <a:gd name="T41" fmla="*/ 967 h 1237"/>
                    <a:gd name="T42" fmla="*/ 253 w 750"/>
                    <a:gd name="T43" fmla="*/ 967 h 1237"/>
                    <a:gd name="T44" fmla="*/ 116 w 750"/>
                    <a:gd name="T45" fmla="*/ 574 h 1237"/>
                    <a:gd name="T46" fmla="*/ 253 w 750"/>
                    <a:gd name="T47" fmla="*/ 1104 h 1237"/>
                    <a:gd name="T48" fmla="*/ 253 w 750"/>
                    <a:gd name="T49" fmla="*/ 1085 h 1237"/>
                    <a:gd name="T50" fmla="*/ 498 w 750"/>
                    <a:gd name="T51" fmla="*/ 1113 h 1237"/>
                    <a:gd name="T52" fmla="*/ 498 w 750"/>
                    <a:gd name="T53" fmla="*/ 1120 h 1237"/>
                    <a:gd name="T54" fmla="*/ 497 w 750"/>
                    <a:gd name="T55" fmla="*/ 1132 h 1237"/>
                    <a:gd name="T56" fmla="*/ 253 w 750"/>
                    <a:gd name="T57" fmla="*/ 1104 h 1237"/>
                    <a:gd name="T58" fmla="*/ 253 w 750"/>
                    <a:gd name="T59" fmla="*/ 1036 h 1237"/>
                    <a:gd name="T60" fmla="*/ 253 w 750"/>
                    <a:gd name="T61" fmla="*/ 1015 h 1237"/>
                    <a:gd name="T62" fmla="*/ 498 w 750"/>
                    <a:gd name="T63" fmla="*/ 1015 h 1237"/>
                    <a:gd name="T64" fmla="*/ 498 w 750"/>
                    <a:gd name="T65" fmla="*/ 1064 h 1237"/>
                    <a:gd name="T66" fmla="*/ 253 w 750"/>
                    <a:gd name="T67" fmla="*/ 1036 h 1237"/>
                    <a:gd name="T68" fmla="*/ 321 w 750"/>
                    <a:gd name="T69" fmla="*/ 1189 h 1237"/>
                    <a:gd name="T70" fmla="*/ 262 w 750"/>
                    <a:gd name="T71" fmla="*/ 1153 h 1237"/>
                    <a:gd name="T72" fmla="*/ 468 w 750"/>
                    <a:gd name="T73" fmla="*/ 1177 h 1237"/>
                    <a:gd name="T74" fmla="*/ 430 w 750"/>
                    <a:gd name="T75" fmla="*/ 1189 h 1237"/>
                    <a:gd name="T76" fmla="*/ 321 w 750"/>
                    <a:gd name="T77" fmla="*/ 1189 h 1237"/>
                    <a:gd name="T78" fmla="*/ 321 w 750"/>
                    <a:gd name="T79" fmla="*/ 1189 h 1237"/>
                    <a:gd name="T80" fmla="*/ 321 w 750"/>
                    <a:gd name="T81" fmla="*/ 1189 h 1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50" h="1237">
                      <a:moveTo>
                        <a:pt x="674" y="602"/>
                      </a:moveTo>
                      <a:cubicBezTo>
                        <a:pt x="724" y="537"/>
                        <a:pt x="750" y="459"/>
                        <a:pt x="750" y="376"/>
                      </a:cubicBezTo>
                      <a:cubicBezTo>
                        <a:pt x="750" y="275"/>
                        <a:pt x="710" y="180"/>
                        <a:pt x="638" y="110"/>
                      </a:cubicBezTo>
                      <a:cubicBezTo>
                        <a:pt x="566" y="39"/>
                        <a:pt x="471" y="0"/>
                        <a:pt x="370" y="2"/>
                      </a:cubicBezTo>
                      <a:cubicBezTo>
                        <a:pt x="272" y="3"/>
                        <a:pt x="180" y="42"/>
                        <a:pt x="110" y="112"/>
                      </a:cubicBezTo>
                      <a:cubicBezTo>
                        <a:pt x="41" y="182"/>
                        <a:pt x="2" y="275"/>
                        <a:pt x="1" y="373"/>
                      </a:cubicBezTo>
                      <a:cubicBezTo>
                        <a:pt x="0" y="457"/>
                        <a:pt x="27" y="536"/>
                        <a:pt x="77" y="603"/>
                      </a:cubicBezTo>
                      <a:cubicBezTo>
                        <a:pt x="160" y="711"/>
                        <a:pt x="205" y="843"/>
                        <a:pt x="205" y="976"/>
                      </a:cubicBezTo>
                      <a:cubicBezTo>
                        <a:pt x="205" y="1120"/>
                        <a:pt x="205" y="1120"/>
                        <a:pt x="205" y="1120"/>
                      </a:cubicBezTo>
                      <a:cubicBezTo>
                        <a:pt x="205" y="1185"/>
                        <a:pt x="257" y="1237"/>
                        <a:pt x="321" y="1237"/>
                      </a:cubicBezTo>
                      <a:cubicBezTo>
                        <a:pt x="430" y="1237"/>
                        <a:pt x="430" y="1237"/>
                        <a:pt x="430" y="1237"/>
                      </a:cubicBezTo>
                      <a:cubicBezTo>
                        <a:pt x="494" y="1237"/>
                        <a:pt x="546" y="1185"/>
                        <a:pt x="546" y="1120"/>
                      </a:cubicBezTo>
                      <a:cubicBezTo>
                        <a:pt x="546" y="976"/>
                        <a:pt x="546" y="976"/>
                        <a:pt x="546" y="976"/>
                      </a:cubicBezTo>
                      <a:cubicBezTo>
                        <a:pt x="546" y="842"/>
                        <a:pt x="590" y="713"/>
                        <a:pt x="674" y="602"/>
                      </a:cubicBezTo>
                      <a:close/>
                      <a:moveTo>
                        <a:pt x="116" y="574"/>
                      </a:moveTo>
                      <a:cubicBezTo>
                        <a:pt x="71" y="516"/>
                        <a:pt x="48" y="446"/>
                        <a:pt x="49" y="373"/>
                      </a:cubicBezTo>
                      <a:cubicBezTo>
                        <a:pt x="51" y="197"/>
                        <a:pt x="195" y="52"/>
                        <a:pt x="371" y="50"/>
                      </a:cubicBezTo>
                      <a:cubicBezTo>
                        <a:pt x="459" y="49"/>
                        <a:pt x="542" y="82"/>
                        <a:pt x="605" y="144"/>
                      </a:cubicBezTo>
                      <a:cubicBezTo>
                        <a:pt x="667" y="206"/>
                        <a:pt x="702" y="288"/>
                        <a:pt x="702" y="376"/>
                      </a:cubicBezTo>
                      <a:cubicBezTo>
                        <a:pt x="702" y="448"/>
                        <a:pt x="679" y="516"/>
                        <a:pt x="636" y="573"/>
                      </a:cubicBezTo>
                      <a:cubicBezTo>
                        <a:pt x="547" y="690"/>
                        <a:pt x="500" y="825"/>
                        <a:pt x="498" y="967"/>
                      </a:cubicBezTo>
                      <a:cubicBezTo>
                        <a:pt x="253" y="967"/>
                        <a:pt x="253" y="967"/>
                        <a:pt x="253" y="967"/>
                      </a:cubicBezTo>
                      <a:cubicBezTo>
                        <a:pt x="251" y="827"/>
                        <a:pt x="202" y="688"/>
                        <a:pt x="116" y="574"/>
                      </a:cubicBezTo>
                      <a:close/>
                      <a:moveTo>
                        <a:pt x="253" y="1104"/>
                      </a:moveTo>
                      <a:cubicBezTo>
                        <a:pt x="253" y="1085"/>
                        <a:pt x="253" y="1085"/>
                        <a:pt x="253" y="1085"/>
                      </a:cubicBezTo>
                      <a:cubicBezTo>
                        <a:pt x="498" y="1113"/>
                        <a:pt x="498" y="1113"/>
                        <a:pt x="498" y="1113"/>
                      </a:cubicBezTo>
                      <a:cubicBezTo>
                        <a:pt x="498" y="1120"/>
                        <a:pt x="498" y="1120"/>
                        <a:pt x="498" y="1120"/>
                      </a:cubicBezTo>
                      <a:cubicBezTo>
                        <a:pt x="498" y="1124"/>
                        <a:pt x="498" y="1128"/>
                        <a:pt x="497" y="1132"/>
                      </a:cubicBezTo>
                      <a:lnTo>
                        <a:pt x="253" y="1104"/>
                      </a:lnTo>
                      <a:close/>
                      <a:moveTo>
                        <a:pt x="253" y="1036"/>
                      </a:moveTo>
                      <a:cubicBezTo>
                        <a:pt x="253" y="1015"/>
                        <a:pt x="253" y="1015"/>
                        <a:pt x="253" y="1015"/>
                      </a:cubicBezTo>
                      <a:cubicBezTo>
                        <a:pt x="498" y="1015"/>
                        <a:pt x="498" y="1015"/>
                        <a:pt x="498" y="1015"/>
                      </a:cubicBezTo>
                      <a:cubicBezTo>
                        <a:pt x="498" y="1064"/>
                        <a:pt x="498" y="1064"/>
                        <a:pt x="498" y="1064"/>
                      </a:cubicBezTo>
                      <a:lnTo>
                        <a:pt x="253" y="1036"/>
                      </a:lnTo>
                      <a:close/>
                      <a:moveTo>
                        <a:pt x="321" y="1189"/>
                      </a:moveTo>
                      <a:cubicBezTo>
                        <a:pt x="296" y="1189"/>
                        <a:pt x="273" y="1174"/>
                        <a:pt x="262" y="1153"/>
                      </a:cubicBezTo>
                      <a:cubicBezTo>
                        <a:pt x="468" y="1177"/>
                        <a:pt x="468" y="1177"/>
                        <a:pt x="468" y="1177"/>
                      </a:cubicBezTo>
                      <a:cubicBezTo>
                        <a:pt x="457" y="1184"/>
                        <a:pt x="444" y="1189"/>
                        <a:pt x="430" y="1189"/>
                      </a:cubicBezTo>
                      <a:lnTo>
                        <a:pt x="321" y="1189"/>
                      </a:lnTo>
                      <a:close/>
                      <a:moveTo>
                        <a:pt x="321" y="1189"/>
                      </a:moveTo>
                      <a:cubicBezTo>
                        <a:pt x="321" y="1189"/>
                        <a:pt x="321" y="1189"/>
                        <a:pt x="321" y="1189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7A7D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Freeform 6">
                  <a:extLst>
                    <a:ext uri="{FF2B5EF4-FFF2-40B4-BE49-F238E27FC236}">
                      <a16:creationId xmlns:a16="http://schemas.microsoft.com/office/drawing/2014/main" id="{A31F1ABC-F007-43DC-BA06-1AEB599D747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1144278" y="2144889"/>
                  <a:ext cx="76425" cy="129842"/>
                </a:xfrm>
                <a:custGeom>
                  <a:avLst/>
                  <a:gdLst>
                    <a:gd name="T0" fmla="*/ 51 w 53"/>
                    <a:gd name="T1" fmla="*/ 62 h 90"/>
                    <a:gd name="T2" fmla="*/ 48 w 53"/>
                    <a:gd name="T3" fmla="*/ 24 h 90"/>
                    <a:gd name="T4" fmla="*/ 25 w 53"/>
                    <a:gd name="T5" fmla="*/ 0 h 90"/>
                    <a:gd name="T6" fmla="*/ 0 w 53"/>
                    <a:gd name="T7" fmla="*/ 23 h 90"/>
                    <a:gd name="T8" fmla="*/ 4 w 53"/>
                    <a:gd name="T9" fmla="*/ 69 h 90"/>
                    <a:gd name="T10" fmla="*/ 27 w 53"/>
                    <a:gd name="T11" fmla="*/ 90 h 90"/>
                    <a:gd name="T12" fmla="*/ 31 w 53"/>
                    <a:gd name="T13" fmla="*/ 90 h 90"/>
                    <a:gd name="T14" fmla="*/ 51 w 53"/>
                    <a:gd name="T15" fmla="*/ 62 h 90"/>
                    <a:gd name="T16" fmla="*/ 51 w 53"/>
                    <a:gd name="T17" fmla="*/ 62 h 90"/>
                    <a:gd name="T18" fmla="*/ 51 w 53"/>
                    <a:gd name="T19" fmla="*/ 6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90">
                      <a:moveTo>
                        <a:pt x="51" y="62"/>
                      </a:moveTo>
                      <a:cubicBezTo>
                        <a:pt x="49" y="50"/>
                        <a:pt x="48" y="37"/>
                        <a:pt x="48" y="24"/>
                      </a:cubicBezTo>
                      <a:cubicBezTo>
                        <a:pt x="49" y="11"/>
                        <a:pt x="38" y="0"/>
                        <a:pt x="25" y="0"/>
                      </a:cubicBezTo>
                      <a:cubicBezTo>
                        <a:pt x="11" y="0"/>
                        <a:pt x="1" y="10"/>
                        <a:pt x="0" y="23"/>
                      </a:cubicBezTo>
                      <a:cubicBezTo>
                        <a:pt x="0" y="39"/>
                        <a:pt x="1" y="54"/>
                        <a:pt x="4" y="69"/>
                      </a:cubicBezTo>
                      <a:cubicBezTo>
                        <a:pt x="5" y="81"/>
                        <a:pt x="16" y="90"/>
                        <a:pt x="27" y="90"/>
                      </a:cubicBezTo>
                      <a:cubicBezTo>
                        <a:pt x="28" y="90"/>
                        <a:pt x="30" y="90"/>
                        <a:pt x="31" y="90"/>
                      </a:cubicBezTo>
                      <a:cubicBezTo>
                        <a:pt x="44" y="88"/>
                        <a:pt x="53" y="75"/>
                        <a:pt x="51" y="62"/>
                      </a:cubicBezTo>
                      <a:close/>
                      <a:moveTo>
                        <a:pt x="51" y="62"/>
                      </a:moveTo>
                      <a:cubicBezTo>
                        <a:pt x="51" y="62"/>
                        <a:pt x="51" y="62"/>
                        <a:pt x="51" y="62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Freeform 7">
                  <a:extLst>
                    <a:ext uri="{FF2B5EF4-FFF2-40B4-BE49-F238E27FC236}">
                      <a16:creationId xmlns:a16="http://schemas.microsoft.com/office/drawing/2014/main" id="{C7CB8647-0116-47CE-8E7B-0490618718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905961" y="1656750"/>
                  <a:ext cx="276940" cy="444584"/>
                </a:xfrm>
                <a:custGeom>
                  <a:avLst/>
                  <a:gdLst>
                    <a:gd name="T0" fmla="*/ 166 w 193"/>
                    <a:gd name="T1" fmla="*/ 307 h 307"/>
                    <a:gd name="T2" fmla="*/ 174 w 193"/>
                    <a:gd name="T3" fmla="*/ 306 h 307"/>
                    <a:gd name="T4" fmla="*/ 189 w 193"/>
                    <a:gd name="T5" fmla="*/ 275 h 307"/>
                    <a:gd name="T6" fmla="*/ 71 w 193"/>
                    <a:gd name="T7" fmla="*/ 51 h 307"/>
                    <a:gd name="T8" fmla="*/ 49 w 193"/>
                    <a:gd name="T9" fmla="*/ 16 h 307"/>
                    <a:gd name="T10" fmla="*/ 16 w 193"/>
                    <a:gd name="T11" fmla="*/ 6 h 307"/>
                    <a:gd name="T12" fmla="*/ 6 w 193"/>
                    <a:gd name="T13" fmla="*/ 38 h 307"/>
                    <a:gd name="T14" fmla="*/ 33 w 193"/>
                    <a:gd name="T15" fmla="*/ 80 h 307"/>
                    <a:gd name="T16" fmla="*/ 143 w 193"/>
                    <a:gd name="T17" fmla="*/ 290 h 307"/>
                    <a:gd name="T18" fmla="*/ 166 w 193"/>
                    <a:gd name="T19" fmla="*/ 307 h 307"/>
                    <a:gd name="T20" fmla="*/ 166 w 193"/>
                    <a:gd name="T21" fmla="*/ 307 h 307"/>
                    <a:gd name="T22" fmla="*/ 166 w 193"/>
                    <a:gd name="T23" fmla="*/ 307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3" h="307">
                      <a:moveTo>
                        <a:pt x="166" y="307"/>
                      </a:moveTo>
                      <a:cubicBezTo>
                        <a:pt x="169" y="307"/>
                        <a:pt x="171" y="306"/>
                        <a:pt x="174" y="306"/>
                      </a:cubicBezTo>
                      <a:cubicBezTo>
                        <a:pt x="186" y="301"/>
                        <a:pt x="193" y="288"/>
                        <a:pt x="189" y="275"/>
                      </a:cubicBezTo>
                      <a:cubicBezTo>
                        <a:pt x="162" y="194"/>
                        <a:pt x="123" y="119"/>
                        <a:pt x="71" y="51"/>
                      </a:cubicBezTo>
                      <a:cubicBezTo>
                        <a:pt x="63" y="40"/>
                        <a:pt x="55" y="28"/>
                        <a:pt x="49" y="16"/>
                      </a:cubicBezTo>
                      <a:cubicBezTo>
                        <a:pt x="43" y="4"/>
                        <a:pt x="28" y="0"/>
                        <a:pt x="16" y="6"/>
                      </a:cubicBezTo>
                      <a:cubicBezTo>
                        <a:pt x="5" y="12"/>
                        <a:pt x="0" y="26"/>
                        <a:pt x="6" y="38"/>
                      </a:cubicBezTo>
                      <a:cubicBezTo>
                        <a:pt x="14" y="53"/>
                        <a:pt x="23" y="67"/>
                        <a:pt x="33" y="80"/>
                      </a:cubicBezTo>
                      <a:cubicBezTo>
                        <a:pt x="81" y="144"/>
                        <a:pt x="119" y="215"/>
                        <a:pt x="143" y="290"/>
                      </a:cubicBezTo>
                      <a:cubicBezTo>
                        <a:pt x="147" y="300"/>
                        <a:pt x="156" y="307"/>
                        <a:pt x="166" y="307"/>
                      </a:cubicBezTo>
                      <a:close/>
                      <a:moveTo>
                        <a:pt x="166" y="307"/>
                      </a:moveTo>
                      <a:cubicBezTo>
                        <a:pt x="166" y="307"/>
                        <a:pt x="166" y="307"/>
                        <a:pt x="166" y="307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Freeform 8">
                  <a:extLst>
                    <a:ext uri="{FF2B5EF4-FFF2-40B4-BE49-F238E27FC236}">
                      <a16:creationId xmlns:a16="http://schemas.microsoft.com/office/drawing/2014/main" id="{EF2B3790-56B5-47D0-A690-53E8E27DDC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418642" y="1972315"/>
                  <a:ext cx="124090" cy="153674"/>
                </a:xfrm>
                <a:custGeom>
                  <a:avLst/>
                  <a:gdLst>
                    <a:gd name="T0" fmla="*/ 69 w 86"/>
                    <a:gd name="T1" fmla="*/ 5 h 106"/>
                    <a:gd name="T2" fmla="*/ 37 w 86"/>
                    <a:gd name="T3" fmla="*/ 18 h 106"/>
                    <a:gd name="T4" fmla="*/ 8 w 86"/>
                    <a:gd name="T5" fmla="*/ 68 h 106"/>
                    <a:gd name="T6" fmla="*/ 12 w 86"/>
                    <a:gd name="T7" fmla="*/ 102 h 106"/>
                    <a:gd name="T8" fmla="*/ 27 w 86"/>
                    <a:gd name="T9" fmla="*/ 106 h 106"/>
                    <a:gd name="T10" fmla="*/ 46 w 86"/>
                    <a:gd name="T11" fmla="*/ 97 h 106"/>
                    <a:gd name="T12" fmla="*/ 81 w 86"/>
                    <a:gd name="T13" fmla="*/ 37 h 106"/>
                    <a:gd name="T14" fmla="*/ 69 w 86"/>
                    <a:gd name="T15" fmla="*/ 5 h 106"/>
                    <a:gd name="T16" fmla="*/ 69 w 86"/>
                    <a:gd name="T17" fmla="*/ 5 h 106"/>
                    <a:gd name="T18" fmla="*/ 69 w 86"/>
                    <a:gd name="T19" fmla="*/ 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6" h="106">
                      <a:moveTo>
                        <a:pt x="69" y="5"/>
                      </a:moveTo>
                      <a:cubicBezTo>
                        <a:pt x="56" y="0"/>
                        <a:pt x="42" y="6"/>
                        <a:pt x="37" y="18"/>
                      </a:cubicBezTo>
                      <a:cubicBezTo>
                        <a:pt x="29" y="36"/>
                        <a:pt x="20" y="52"/>
                        <a:pt x="8" y="68"/>
                      </a:cubicBezTo>
                      <a:cubicBezTo>
                        <a:pt x="0" y="79"/>
                        <a:pt x="2" y="94"/>
                        <a:pt x="12" y="102"/>
                      </a:cubicBezTo>
                      <a:cubicBezTo>
                        <a:pt x="17" y="105"/>
                        <a:pt x="22" y="106"/>
                        <a:pt x="27" y="106"/>
                      </a:cubicBezTo>
                      <a:cubicBezTo>
                        <a:pt x="34" y="106"/>
                        <a:pt x="41" y="103"/>
                        <a:pt x="46" y="97"/>
                      </a:cubicBezTo>
                      <a:cubicBezTo>
                        <a:pt x="60" y="78"/>
                        <a:pt x="72" y="58"/>
                        <a:pt x="81" y="37"/>
                      </a:cubicBezTo>
                      <a:cubicBezTo>
                        <a:pt x="86" y="25"/>
                        <a:pt x="81" y="11"/>
                        <a:pt x="69" y="5"/>
                      </a:cubicBezTo>
                      <a:close/>
                      <a:moveTo>
                        <a:pt x="69" y="5"/>
                      </a:moveTo>
                      <a:cubicBezTo>
                        <a:pt x="69" y="5"/>
                        <a:pt x="69" y="5"/>
                        <a:pt x="69" y="5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Freeform 9">
                  <a:extLst>
                    <a:ext uri="{FF2B5EF4-FFF2-40B4-BE49-F238E27FC236}">
                      <a16:creationId xmlns:a16="http://schemas.microsoft.com/office/drawing/2014/main" id="{92AB0F54-9032-48EB-97C3-9E93BCE235A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393167" y="2166256"/>
                  <a:ext cx="447872" cy="488139"/>
                </a:xfrm>
                <a:custGeom>
                  <a:avLst/>
                  <a:gdLst>
                    <a:gd name="T0" fmla="*/ 24 w 312"/>
                    <a:gd name="T1" fmla="*/ 48 h 337"/>
                    <a:gd name="T2" fmla="*/ 264 w 312"/>
                    <a:gd name="T3" fmla="*/ 288 h 337"/>
                    <a:gd name="T4" fmla="*/ 263 w 312"/>
                    <a:gd name="T5" fmla="*/ 311 h 337"/>
                    <a:gd name="T6" fmla="*/ 285 w 312"/>
                    <a:gd name="T7" fmla="*/ 337 h 337"/>
                    <a:gd name="T8" fmla="*/ 287 w 312"/>
                    <a:gd name="T9" fmla="*/ 337 h 337"/>
                    <a:gd name="T10" fmla="*/ 311 w 312"/>
                    <a:gd name="T11" fmla="*/ 315 h 337"/>
                    <a:gd name="T12" fmla="*/ 312 w 312"/>
                    <a:gd name="T13" fmla="*/ 288 h 337"/>
                    <a:gd name="T14" fmla="*/ 24 w 312"/>
                    <a:gd name="T15" fmla="*/ 0 h 337"/>
                    <a:gd name="T16" fmla="*/ 0 w 312"/>
                    <a:gd name="T17" fmla="*/ 24 h 337"/>
                    <a:gd name="T18" fmla="*/ 24 w 312"/>
                    <a:gd name="T19" fmla="*/ 48 h 337"/>
                    <a:gd name="T20" fmla="*/ 24 w 312"/>
                    <a:gd name="T21" fmla="*/ 48 h 337"/>
                    <a:gd name="T22" fmla="*/ 24 w 312"/>
                    <a:gd name="T23" fmla="*/ 48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2" h="337">
                      <a:moveTo>
                        <a:pt x="24" y="48"/>
                      </a:moveTo>
                      <a:cubicBezTo>
                        <a:pt x="157" y="48"/>
                        <a:pt x="264" y="156"/>
                        <a:pt x="264" y="288"/>
                      </a:cubicBezTo>
                      <a:cubicBezTo>
                        <a:pt x="264" y="296"/>
                        <a:pt x="264" y="303"/>
                        <a:pt x="263" y="311"/>
                      </a:cubicBezTo>
                      <a:cubicBezTo>
                        <a:pt x="262" y="324"/>
                        <a:pt x="272" y="336"/>
                        <a:pt x="285" y="337"/>
                      </a:cubicBezTo>
                      <a:cubicBezTo>
                        <a:pt x="286" y="337"/>
                        <a:pt x="287" y="337"/>
                        <a:pt x="287" y="337"/>
                      </a:cubicBezTo>
                      <a:cubicBezTo>
                        <a:pt x="300" y="337"/>
                        <a:pt x="310" y="328"/>
                        <a:pt x="311" y="315"/>
                      </a:cubicBezTo>
                      <a:cubicBezTo>
                        <a:pt x="312" y="306"/>
                        <a:pt x="312" y="297"/>
                        <a:pt x="312" y="288"/>
                      </a:cubicBezTo>
                      <a:cubicBezTo>
                        <a:pt x="312" y="129"/>
                        <a:pt x="183" y="0"/>
                        <a:pt x="24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37"/>
                        <a:pt x="11" y="48"/>
                        <a:pt x="24" y="48"/>
                      </a:cubicBezTo>
                      <a:close/>
                      <a:moveTo>
                        <a:pt x="24" y="48"/>
                      </a:moveTo>
                      <a:cubicBezTo>
                        <a:pt x="24" y="48"/>
                        <a:pt x="24" y="48"/>
                        <a:pt x="24" y="48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5145EDD-D606-4347-8E4D-5BB67CFFAA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15412" y="274320"/>
                <a:ext cx="0" cy="1193548"/>
              </a:xfrm>
              <a:prstGeom prst="line">
                <a:avLst/>
              </a:prstGeom>
              <a:grpFill/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1FDD82B-5983-4FED-B454-26F3BE7A0B36}"/>
                </a:ext>
              </a:extLst>
            </p:cNvPr>
            <p:cNvGrpSpPr/>
            <p:nvPr/>
          </p:nvGrpSpPr>
          <p:grpSpPr>
            <a:xfrm>
              <a:off x="8183449" y="-41132"/>
              <a:ext cx="1077358" cy="3328855"/>
              <a:chOff x="7571708" y="-41132"/>
              <a:chExt cx="1077358" cy="3328855"/>
            </a:xfrm>
            <a:grpFill/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F5E0922-C813-4C76-8DA2-AD2C928F8E53}"/>
                  </a:ext>
                </a:extLst>
              </p:cNvPr>
              <p:cNvGrpSpPr/>
              <p:nvPr/>
            </p:nvGrpSpPr>
            <p:grpSpPr>
              <a:xfrm>
                <a:off x="7571708" y="1497060"/>
                <a:ext cx="1077358" cy="1790663"/>
                <a:chOff x="10268256" y="991107"/>
                <a:chExt cx="1077358" cy="1790663"/>
              </a:xfrm>
              <a:grpFill/>
            </p:grpSpPr>
            <p:sp>
              <p:nvSpPr>
                <p:cNvPr id="99" name="Freeform 5">
                  <a:extLst>
                    <a:ext uri="{FF2B5EF4-FFF2-40B4-BE49-F238E27FC236}">
                      <a16:creationId xmlns:a16="http://schemas.microsoft.com/office/drawing/2014/main" id="{2E86A7DD-7289-4817-BDDE-039F929FEF5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268256" y="991107"/>
                  <a:ext cx="1077358" cy="1790663"/>
                </a:xfrm>
                <a:custGeom>
                  <a:avLst/>
                  <a:gdLst>
                    <a:gd name="T0" fmla="*/ 674 w 750"/>
                    <a:gd name="T1" fmla="*/ 602 h 1237"/>
                    <a:gd name="T2" fmla="*/ 750 w 750"/>
                    <a:gd name="T3" fmla="*/ 376 h 1237"/>
                    <a:gd name="T4" fmla="*/ 638 w 750"/>
                    <a:gd name="T5" fmla="*/ 110 h 1237"/>
                    <a:gd name="T6" fmla="*/ 370 w 750"/>
                    <a:gd name="T7" fmla="*/ 2 h 1237"/>
                    <a:gd name="T8" fmla="*/ 110 w 750"/>
                    <a:gd name="T9" fmla="*/ 112 h 1237"/>
                    <a:gd name="T10" fmla="*/ 1 w 750"/>
                    <a:gd name="T11" fmla="*/ 373 h 1237"/>
                    <a:gd name="T12" fmla="*/ 77 w 750"/>
                    <a:gd name="T13" fmla="*/ 603 h 1237"/>
                    <a:gd name="T14" fmla="*/ 205 w 750"/>
                    <a:gd name="T15" fmla="*/ 976 h 1237"/>
                    <a:gd name="T16" fmla="*/ 205 w 750"/>
                    <a:gd name="T17" fmla="*/ 1120 h 1237"/>
                    <a:gd name="T18" fmla="*/ 321 w 750"/>
                    <a:gd name="T19" fmla="*/ 1237 h 1237"/>
                    <a:gd name="T20" fmla="*/ 430 w 750"/>
                    <a:gd name="T21" fmla="*/ 1237 h 1237"/>
                    <a:gd name="T22" fmla="*/ 546 w 750"/>
                    <a:gd name="T23" fmla="*/ 1120 h 1237"/>
                    <a:gd name="T24" fmla="*/ 546 w 750"/>
                    <a:gd name="T25" fmla="*/ 976 h 1237"/>
                    <a:gd name="T26" fmla="*/ 674 w 750"/>
                    <a:gd name="T27" fmla="*/ 602 h 1237"/>
                    <a:gd name="T28" fmla="*/ 116 w 750"/>
                    <a:gd name="T29" fmla="*/ 574 h 1237"/>
                    <a:gd name="T30" fmla="*/ 49 w 750"/>
                    <a:gd name="T31" fmla="*/ 373 h 1237"/>
                    <a:gd name="T32" fmla="*/ 371 w 750"/>
                    <a:gd name="T33" fmla="*/ 50 h 1237"/>
                    <a:gd name="T34" fmla="*/ 605 w 750"/>
                    <a:gd name="T35" fmla="*/ 144 h 1237"/>
                    <a:gd name="T36" fmla="*/ 702 w 750"/>
                    <a:gd name="T37" fmla="*/ 376 h 1237"/>
                    <a:gd name="T38" fmla="*/ 636 w 750"/>
                    <a:gd name="T39" fmla="*/ 573 h 1237"/>
                    <a:gd name="T40" fmla="*/ 498 w 750"/>
                    <a:gd name="T41" fmla="*/ 967 h 1237"/>
                    <a:gd name="T42" fmla="*/ 253 w 750"/>
                    <a:gd name="T43" fmla="*/ 967 h 1237"/>
                    <a:gd name="T44" fmla="*/ 116 w 750"/>
                    <a:gd name="T45" fmla="*/ 574 h 1237"/>
                    <a:gd name="T46" fmla="*/ 253 w 750"/>
                    <a:gd name="T47" fmla="*/ 1104 h 1237"/>
                    <a:gd name="T48" fmla="*/ 253 w 750"/>
                    <a:gd name="T49" fmla="*/ 1085 h 1237"/>
                    <a:gd name="T50" fmla="*/ 498 w 750"/>
                    <a:gd name="T51" fmla="*/ 1113 h 1237"/>
                    <a:gd name="T52" fmla="*/ 498 w 750"/>
                    <a:gd name="T53" fmla="*/ 1120 h 1237"/>
                    <a:gd name="T54" fmla="*/ 497 w 750"/>
                    <a:gd name="T55" fmla="*/ 1132 h 1237"/>
                    <a:gd name="T56" fmla="*/ 253 w 750"/>
                    <a:gd name="T57" fmla="*/ 1104 h 1237"/>
                    <a:gd name="T58" fmla="*/ 253 w 750"/>
                    <a:gd name="T59" fmla="*/ 1036 h 1237"/>
                    <a:gd name="T60" fmla="*/ 253 w 750"/>
                    <a:gd name="T61" fmla="*/ 1015 h 1237"/>
                    <a:gd name="T62" fmla="*/ 498 w 750"/>
                    <a:gd name="T63" fmla="*/ 1015 h 1237"/>
                    <a:gd name="T64" fmla="*/ 498 w 750"/>
                    <a:gd name="T65" fmla="*/ 1064 h 1237"/>
                    <a:gd name="T66" fmla="*/ 253 w 750"/>
                    <a:gd name="T67" fmla="*/ 1036 h 1237"/>
                    <a:gd name="T68" fmla="*/ 321 w 750"/>
                    <a:gd name="T69" fmla="*/ 1189 h 1237"/>
                    <a:gd name="T70" fmla="*/ 262 w 750"/>
                    <a:gd name="T71" fmla="*/ 1153 h 1237"/>
                    <a:gd name="T72" fmla="*/ 468 w 750"/>
                    <a:gd name="T73" fmla="*/ 1177 h 1237"/>
                    <a:gd name="T74" fmla="*/ 430 w 750"/>
                    <a:gd name="T75" fmla="*/ 1189 h 1237"/>
                    <a:gd name="T76" fmla="*/ 321 w 750"/>
                    <a:gd name="T77" fmla="*/ 1189 h 1237"/>
                    <a:gd name="T78" fmla="*/ 321 w 750"/>
                    <a:gd name="T79" fmla="*/ 1189 h 1237"/>
                    <a:gd name="T80" fmla="*/ 321 w 750"/>
                    <a:gd name="T81" fmla="*/ 1189 h 1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50" h="1237">
                      <a:moveTo>
                        <a:pt x="674" y="602"/>
                      </a:moveTo>
                      <a:cubicBezTo>
                        <a:pt x="724" y="537"/>
                        <a:pt x="750" y="459"/>
                        <a:pt x="750" y="376"/>
                      </a:cubicBezTo>
                      <a:cubicBezTo>
                        <a:pt x="750" y="275"/>
                        <a:pt x="710" y="180"/>
                        <a:pt x="638" y="110"/>
                      </a:cubicBezTo>
                      <a:cubicBezTo>
                        <a:pt x="566" y="39"/>
                        <a:pt x="471" y="0"/>
                        <a:pt x="370" y="2"/>
                      </a:cubicBezTo>
                      <a:cubicBezTo>
                        <a:pt x="272" y="3"/>
                        <a:pt x="180" y="42"/>
                        <a:pt x="110" y="112"/>
                      </a:cubicBezTo>
                      <a:cubicBezTo>
                        <a:pt x="41" y="182"/>
                        <a:pt x="2" y="275"/>
                        <a:pt x="1" y="373"/>
                      </a:cubicBezTo>
                      <a:cubicBezTo>
                        <a:pt x="0" y="457"/>
                        <a:pt x="27" y="536"/>
                        <a:pt x="77" y="603"/>
                      </a:cubicBezTo>
                      <a:cubicBezTo>
                        <a:pt x="160" y="711"/>
                        <a:pt x="205" y="843"/>
                        <a:pt x="205" y="976"/>
                      </a:cubicBezTo>
                      <a:cubicBezTo>
                        <a:pt x="205" y="1120"/>
                        <a:pt x="205" y="1120"/>
                        <a:pt x="205" y="1120"/>
                      </a:cubicBezTo>
                      <a:cubicBezTo>
                        <a:pt x="205" y="1185"/>
                        <a:pt x="257" y="1237"/>
                        <a:pt x="321" y="1237"/>
                      </a:cubicBezTo>
                      <a:cubicBezTo>
                        <a:pt x="430" y="1237"/>
                        <a:pt x="430" y="1237"/>
                        <a:pt x="430" y="1237"/>
                      </a:cubicBezTo>
                      <a:cubicBezTo>
                        <a:pt x="494" y="1237"/>
                        <a:pt x="546" y="1185"/>
                        <a:pt x="546" y="1120"/>
                      </a:cubicBezTo>
                      <a:cubicBezTo>
                        <a:pt x="546" y="976"/>
                        <a:pt x="546" y="976"/>
                        <a:pt x="546" y="976"/>
                      </a:cubicBezTo>
                      <a:cubicBezTo>
                        <a:pt x="546" y="842"/>
                        <a:pt x="590" y="713"/>
                        <a:pt x="674" y="602"/>
                      </a:cubicBezTo>
                      <a:close/>
                      <a:moveTo>
                        <a:pt x="116" y="574"/>
                      </a:moveTo>
                      <a:cubicBezTo>
                        <a:pt x="71" y="516"/>
                        <a:pt x="48" y="446"/>
                        <a:pt x="49" y="373"/>
                      </a:cubicBezTo>
                      <a:cubicBezTo>
                        <a:pt x="51" y="197"/>
                        <a:pt x="195" y="52"/>
                        <a:pt x="371" y="50"/>
                      </a:cubicBezTo>
                      <a:cubicBezTo>
                        <a:pt x="459" y="49"/>
                        <a:pt x="542" y="82"/>
                        <a:pt x="605" y="144"/>
                      </a:cubicBezTo>
                      <a:cubicBezTo>
                        <a:pt x="667" y="206"/>
                        <a:pt x="702" y="288"/>
                        <a:pt x="702" y="376"/>
                      </a:cubicBezTo>
                      <a:cubicBezTo>
                        <a:pt x="702" y="448"/>
                        <a:pt x="679" y="516"/>
                        <a:pt x="636" y="573"/>
                      </a:cubicBezTo>
                      <a:cubicBezTo>
                        <a:pt x="547" y="690"/>
                        <a:pt x="500" y="825"/>
                        <a:pt x="498" y="967"/>
                      </a:cubicBezTo>
                      <a:cubicBezTo>
                        <a:pt x="253" y="967"/>
                        <a:pt x="253" y="967"/>
                        <a:pt x="253" y="967"/>
                      </a:cubicBezTo>
                      <a:cubicBezTo>
                        <a:pt x="251" y="827"/>
                        <a:pt x="202" y="688"/>
                        <a:pt x="116" y="574"/>
                      </a:cubicBezTo>
                      <a:close/>
                      <a:moveTo>
                        <a:pt x="253" y="1104"/>
                      </a:moveTo>
                      <a:cubicBezTo>
                        <a:pt x="253" y="1085"/>
                        <a:pt x="253" y="1085"/>
                        <a:pt x="253" y="1085"/>
                      </a:cubicBezTo>
                      <a:cubicBezTo>
                        <a:pt x="498" y="1113"/>
                        <a:pt x="498" y="1113"/>
                        <a:pt x="498" y="1113"/>
                      </a:cubicBezTo>
                      <a:cubicBezTo>
                        <a:pt x="498" y="1120"/>
                        <a:pt x="498" y="1120"/>
                        <a:pt x="498" y="1120"/>
                      </a:cubicBezTo>
                      <a:cubicBezTo>
                        <a:pt x="498" y="1124"/>
                        <a:pt x="498" y="1128"/>
                        <a:pt x="497" y="1132"/>
                      </a:cubicBezTo>
                      <a:lnTo>
                        <a:pt x="253" y="1104"/>
                      </a:lnTo>
                      <a:close/>
                      <a:moveTo>
                        <a:pt x="253" y="1036"/>
                      </a:moveTo>
                      <a:cubicBezTo>
                        <a:pt x="253" y="1015"/>
                        <a:pt x="253" y="1015"/>
                        <a:pt x="253" y="1015"/>
                      </a:cubicBezTo>
                      <a:cubicBezTo>
                        <a:pt x="498" y="1015"/>
                        <a:pt x="498" y="1015"/>
                        <a:pt x="498" y="1015"/>
                      </a:cubicBezTo>
                      <a:cubicBezTo>
                        <a:pt x="498" y="1064"/>
                        <a:pt x="498" y="1064"/>
                        <a:pt x="498" y="1064"/>
                      </a:cubicBezTo>
                      <a:lnTo>
                        <a:pt x="253" y="1036"/>
                      </a:lnTo>
                      <a:close/>
                      <a:moveTo>
                        <a:pt x="321" y="1189"/>
                      </a:moveTo>
                      <a:cubicBezTo>
                        <a:pt x="296" y="1189"/>
                        <a:pt x="273" y="1174"/>
                        <a:pt x="262" y="1153"/>
                      </a:cubicBezTo>
                      <a:cubicBezTo>
                        <a:pt x="468" y="1177"/>
                        <a:pt x="468" y="1177"/>
                        <a:pt x="468" y="1177"/>
                      </a:cubicBezTo>
                      <a:cubicBezTo>
                        <a:pt x="457" y="1184"/>
                        <a:pt x="444" y="1189"/>
                        <a:pt x="430" y="1189"/>
                      </a:cubicBezTo>
                      <a:lnTo>
                        <a:pt x="321" y="1189"/>
                      </a:lnTo>
                      <a:close/>
                      <a:moveTo>
                        <a:pt x="321" y="1189"/>
                      </a:moveTo>
                      <a:cubicBezTo>
                        <a:pt x="321" y="1189"/>
                        <a:pt x="321" y="1189"/>
                        <a:pt x="321" y="1189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7A7D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Freeform 6">
                  <a:extLst>
                    <a:ext uri="{FF2B5EF4-FFF2-40B4-BE49-F238E27FC236}">
                      <a16:creationId xmlns:a16="http://schemas.microsoft.com/office/drawing/2014/main" id="{349D537E-50D5-4520-8795-A71D46C6E0D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1144278" y="2144889"/>
                  <a:ext cx="76425" cy="129842"/>
                </a:xfrm>
                <a:custGeom>
                  <a:avLst/>
                  <a:gdLst>
                    <a:gd name="T0" fmla="*/ 51 w 53"/>
                    <a:gd name="T1" fmla="*/ 62 h 90"/>
                    <a:gd name="T2" fmla="*/ 48 w 53"/>
                    <a:gd name="T3" fmla="*/ 24 h 90"/>
                    <a:gd name="T4" fmla="*/ 25 w 53"/>
                    <a:gd name="T5" fmla="*/ 0 h 90"/>
                    <a:gd name="T6" fmla="*/ 0 w 53"/>
                    <a:gd name="T7" fmla="*/ 23 h 90"/>
                    <a:gd name="T8" fmla="*/ 4 w 53"/>
                    <a:gd name="T9" fmla="*/ 69 h 90"/>
                    <a:gd name="T10" fmla="*/ 27 w 53"/>
                    <a:gd name="T11" fmla="*/ 90 h 90"/>
                    <a:gd name="T12" fmla="*/ 31 w 53"/>
                    <a:gd name="T13" fmla="*/ 90 h 90"/>
                    <a:gd name="T14" fmla="*/ 51 w 53"/>
                    <a:gd name="T15" fmla="*/ 62 h 90"/>
                    <a:gd name="T16" fmla="*/ 51 w 53"/>
                    <a:gd name="T17" fmla="*/ 62 h 90"/>
                    <a:gd name="T18" fmla="*/ 51 w 53"/>
                    <a:gd name="T19" fmla="*/ 6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90">
                      <a:moveTo>
                        <a:pt x="51" y="62"/>
                      </a:moveTo>
                      <a:cubicBezTo>
                        <a:pt x="49" y="50"/>
                        <a:pt x="48" y="37"/>
                        <a:pt x="48" y="24"/>
                      </a:cubicBezTo>
                      <a:cubicBezTo>
                        <a:pt x="49" y="11"/>
                        <a:pt x="38" y="0"/>
                        <a:pt x="25" y="0"/>
                      </a:cubicBezTo>
                      <a:cubicBezTo>
                        <a:pt x="11" y="0"/>
                        <a:pt x="1" y="10"/>
                        <a:pt x="0" y="23"/>
                      </a:cubicBezTo>
                      <a:cubicBezTo>
                        <a:pt x="0" y="39"/>
                        <a:pt x="1" y="54"/>
                        <a:pt x="4" y="69"/>
                      </a:cubicBezTo>
                      <a:cubicBezTo>
                        <a:pt x="5" y="81"/>
                        <a:pt x="16" y="90"/>
                        <a:pt x="27" y="90"/>
                      </a:cubicBezTo>
                      <a:cubicBezTo>
                        <a:pt x="28" y="90"/>
                        <a:pt x="30" y="90"/>
                        <a:pt x="31" y="90"/>
                      </a:cubicBezTo>
                      <a:cubicBezTo>
                        <a:pt x="44" y="88"/>
                        <a:pt x="53" y="75"/>
                        <a:pt x="51" y="62"/>
                      </a:cubicBezTo>
                      <a:close/>
                      <a:moveTo>
                        <a:pt x="51" y="62"/>
                      </a:moveTo>
                      <a:cubicBezTo>
                        <a:pt x="51" y="62"/>
                        <a:pt x="51" y="62"/>
                        <a:pt x="51" y="62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Freeform 7">
                  <a:extLst>
                    <a:ext uri="{FF2B5EF4-FFF2-40B4-BE49-F238E27FC236}">
                      <a16:creationId xmlns:a16="http://schemas.microsoft.com/office/drawing/2014/main" id="{08C6FD5D-58DE-4759-B4D7-ACE12960A57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905961" y="1656750"/>
                  <a:ext cx="276940" cy="444584"/>
                </a:xfrm>
                <a:custGeom>
                  <a:avLst/>
                  <a:gdLst>
                    <a:gd name="T0" fmla="*/ 166 w 193"/>
                    <a:gd name="T1" fmla="*/ 307 h 307"/>
                    <a:gd name="T2" fmla="*/ 174 w 193"/>
                    <a:gd name="T3" fmla="*/ 306 h 307"/>
                    <a:gd name="T4" fmla="*/ 189 w 193"/>
                    <a:gd name="T5" fmla="*/ 275 h 307"/>
                    <a:gd name="T6" fmla="*/ 71 w 193"/>
                    <a:gd name="T7" fmla="*/ 51 h 307"/>
                    <a:gd name="T8" fmla="*/ 49 w 193"/>
                    <a:gd name="T9" fmla="*/ 16 h 307"/>
                    <a:gd name="T10" fmla="*/ 16 w 193"/>
                    <a:gd name="T11" fmla="*/ 6 h 307"/>
                    <a:gd name="T12" fmla="*/ 6 w 193"/>
                    <a:gd name="T13" fmla="*/ 38 h 307"/>
                    <a:gd name="T14" fmla="*/ 33 w 193"/>
                    <a:gd name="T15" fmla="*/ 80 h 307"/>
                    <a:gd name="T16" fmla="*/ 143 w 193"/>
                    <a:gd name="T17" fmla="*/ 290 h 307"/>
                    <a:gd name="T18" fmla="*/ 166 w 193"/>
                    <a:gd name="T19" fmla="*/ 307 h 307"/>
                    <a:gd name="T20" fmla="*/ 166 w 193"/>
                    <a:gd name="T21" fmla="*/ 307 h 307"/>
                    <a:gd name="T22" fmla="*/ 166 w 193"/>
                    <a:gd name="T23" fmla="*/ 307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3" h="307">
                      <a:moveTo>
                        <a:pt x="166" y="307"/>
                      </a:moveTo>
                      <a:cubicBezTo>
                        <a:pt x="169" y="307"/>
                        <a:pt x="171" y="306"/>
                        <a:pt x="174" y="306"/>
                      </a:cubicBezTo>
                      <a:cubicBezTo>
                        <a:pt x="186" y="301"/>
                        <a:pt x="193" y="288"/>
                        <a:pt x="189" y="275"/>
                      </a:cubicBezTo>
                      <a:cubicBezTo>
                        <a:pt x="162" y="194"/>
                        <a:pt x="123" y="119"/>
                        <a:pt x="71" y="51"/>
                      </a:cubicBezTo>
                      <a:cubicBezTo>
                        <a:pt x="63" y="40"/>
                        <a:pt x="55" y="28"/>
                        <a:pt x="49" y="16"/>
                      </a:cubicBezTo>
                      <a:cubicBezTo>
                        <a:pt x="43" y="4"/>
                        <a:pt x="28" y="0"/>
                        <a:pt x="16" y="6"/>
                      </a:cubicBezTo>
                      <a:cubicBezTo>
                        <a:pt x="5" y="12"/>
                        <a:pt x="0" y="26"/>
                        <a:pt x="6" y="38"/>
                      </a:cubicBezTo>
                      <a:cubicBezTo>
                        <a:pt x="14" y="53"/>
                        <a:pt x="23" y="67"/>
                        <a:pt x="33" y="80"/>
                      </a:cubicBezTo>
                      <a:cubicBezTo>
                        <a:pt x="81" y="144"/>
                        <a:pt x="119" y="215"/>
                        <a:pt x="143" y="290"/>
                      </a:cubicBezTo>
                      <a:cubicBezTo>
                        <a:pt x="147" y="300"/>
                        <a:pt x="156" y="307"/>
                        <a:pt x="166" y="307"/>
                      </a:cubicBezTo>
                      <a:close/>
                      <a:moveTo>
                        <a:pt x="166" y="307"/>
                      </a:moveTo>
                      <a:cubicBezTo>
                        <a:pt x="166" y="307"/>
                        <a:pt x="166" y="307"/>
                        <a:pt x="166" y="307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Freeform 8">
                  <a:extLst>
                    <a:ext uri="{FF2B5EF4-FFF2-40B4-BE49-F238E27FC236}">
                      <a16:creationId xmlns:a16="http://schemas.microsoft.com/office/drawing/2014/main" id="{8188F576-D871-48B8-A1F1-707803F628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418642" y="1972315"/>
                  <a:ext cx="124090" cy="153674"/>
                </a:xfrm>
                <a:custGeom>
                  <a:avLst/>
                  <a:gdLst>
                    <a:gd name="T0" fmla="*/ 69 w 86"/>
                    <a:gd name="T1" fmla="*/ 5 h 106"/>
                    <a:gd name="T2" fmla="*/ 37 w 86"/>
                    <a:gd name="T3" fmla="*/ 18 h 106"/>
                    <a:gd name="T4" fmla="*/ 8 w 86"/>
                    <a:gd name="T5" fmla="*/ 68 h 106"/>
                    <a:gd name="T6" fmla="*/ 12 w 86"/>
                    <a:gd name="T7" fmla="*/ 102 h 106"/>
                    <a:gd name="T8" fmla="*/ 27 w 86"/>
                    <a:gd name="T9" fmla="*/ 106 h 106"/>
                    <a:gd name="T10" fmla="*/ 46 w 86"/>
                    <a:gd name="T11" fmla="*/ 97 h 106"/>
                    <a:gd name="T12" fmla="*/ 81 w 86"/>
                    <a:gd name="T13" fmla="*/ 37 h 106"/>
                    <a:gd name="T14" fmla="*/ 69 w 86"/>
                    <a:gd name="T15" fmla="*/ 5 h 106"/>
                    <a:gd name="T16" fmla="*/ 69 w 86"/>
                    <a:gd name="T17" fmla="*/ 5 h 106"/>
                    <a:gd name="T18" fmla="*/ 69 w 86"/>
                    <a:gd name="T19" fmla="*/ 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6" h="106">
                      <a:moveTo>
                        <a:pt x="69" y="5"/>
                      </a:moveTo>
                      <a:cubicBezTo>
                        <a:pt x="56" y="0"/>
                        <a:pt x="42" y="6"/>
                        <a:pt x="37" y="18"/>
                      </a:cubicBezTo>
                      <a:cubicBezTo>
                        <a:pt x="29" y="36"/>
                        <a:pt x="20" y="52"/>
                        <a:pt x="8" y="68"/>
                      </a:cubicBezTo>
                      <a:cubicBezTo>
                        <a:pt x="0" y="79"/>
                        <a:pt x="2" y="94"/>
                        <a:pt x="12" y="102"/>
                      </a:cubicBezTo>
                      <a:cubicBezTo>
                        <a:pt x="17" y="105"/>
                        <a:pt x="22" y="106"/>
                        <a:pt x="27" y="106"/>
                      </a:cubicBezTo>
                      <a:cubicBezTo>
                        <a:pt x="34" y="106"/>
                        <a:pt x="41" y="103"/>
                        <a:pt x="46" y="97"/>
                      </a:cubicBezTo>
                      <a:cubicBezTo>
                        <a:pt x="60" y="78"/>
                        <a:pt x="72" y="58"/>
                        <a:pt x="81" y="37"/>
                      </a:cubicBezTo>
                      <a:cubicBezTo>
                        <a:pt x="86" y="25"/>
                        <a:pt x="81" y="11"/>
                        <a:pt x="69" y="5"/>
                      </a:cubicBezTo>
                      <a:close/>
                      <a:moveTo>
                        <a:pt x="69" y="5"/>
                      </a:moveTo>
                      <a:cubicBezTo>
                        <a:pt x="69" y="5"/>
                        <a:pt x="69" y="5"/>
                        <a:pt x="69" y="5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9">
                  <a:extLst>
                    <a:ext uri="{FF2B5EF4-FFF2-40B4-BE49-F238E27FC236}">
                      <a16:creationId xmlns:a16="http://schemas.microsoft.com/office/drawing/2014/main" id="{10FE7544-4349-4586-92CD-371C2982C8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393167" y="2166256"/>
                  <a:ext cx="447872" cy="488139"/>
                </a:xfrm>
                <a:custGeom>
                  <a:avLst/>
                  <a:gdLst>
                    <a:gd name="T0" fmla="*/ 24 w 312"/>
                    <a:gd name="T1" fmla="*/ 48 h 337"/>
                    <a:gd name="T2" fmla="*/ 264 w 312"/>
                    <a:gd name="T3" fmla="*/ 288 h 337"/>
                    <a:gd name="T4" fmla="*/ 263 w 312"/>
                    <a:gd name="T5" fmla="*/ 311 h 337"/>
                    <a:gd name="T6" fmla="*/ 285 w 312"/>
                    <a:gd name="T7" fmla="*/ 337 h 337"/>
                    <a:gd name="T8" fmla="*/ 287 w 312"/>
                    <a:gd name="T9" fmla="*/ 337 h 337"/>
                    <a:gd name="T10" fmla="*/ 311 w 312"/>
                    <a:gd name="T11" fmla="*/ 315 h 337"/>
                    <a:gd name="T12" fmla="*/ 312 w 312"/>
                    <a:gd name="T13" fmla="*/ 288 h 337"/>
                    <a:gd name="T14" fmla="*/ 24 w 312"/>
                    <a:gd name="T15" fmla="*/ 0 h 337"/>
                    <a:gd name="T16" fmla="*/ 0 w 312"/>
                    <a:gd name="T17" fmla="*/ 24 h 337"/>
                    <a:gd name="T18" fmla="*/ 24 w 312"/>
                    <a:gd name="T19" fmla="*/ 48 h 337"/>
                    <a:gd name="T20" fmla="*/ 24 w 312"/>
                    <a:gd name="T21" fmla="*/ 48 h 337"/>
                    <a:gd name="T22" fmla="*/ 24 w 312"/>
                    <a:gd name="T23" fmla="*/ 48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2" h="337">
                      <a:moveTo>
                        <a:pt x="24" y="48"/>
                      </a:moveTo>
                      <a:cubicBezTo>
                        <a:pt x="157" y="48"/>
                        <a:pt x="264" y="156"/>
                        <a:pt x="264" y="288"/>
                      </a:cubicBezTo>
                      <a:cubicBezTo>
                        <a:pt x="264" y="296"/>
                        <a:pt x="264" y="303"/>
                        <a:pt x="263" y="311"/>
                      </a:cubicBezTo>
                      <a:cubicBezTo>
                        <a:pt x="262" y="324"/>
                        <a:pt x="272" y="336"/>
                        <a:pt x="285" y="337"/>
                      </a:cubicBezTo>
                      <a:cubicBezTo>
                        <a:pt x="286" y="337"/>
                        <a:pt x="287" y="337"/>
                        <a:pt x="287" y="337"/>
                      </a:cubicBezTo>
                      <a:cubicBezTo>
                        <a:pt x="300" y="337"/>
                        <a:pt x="310" y="328"/>
                        <a:pt x="311" y="315"/>
                      </a:cubicBezTo>
                      <a:cubicBezTo>
                        <a:pt x="312" y="306"/>
                        <a:pt x="312" y="297"/>
                        <a:pt x="312" y="288"/>
                      </a:cubicBezTo>
                      <a:cubicBezTo>
                        <a:pt x="312" y="129"/>
                        <a:pt x="183" y="0"/>
                        <a:pt x="24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37"/>
                        <a:pt x="11" y="48"/>
                        <a:pt x="24" y="48"/>
                      </a:cubicBezTo>
                      <a:close/>
                      <a:moveTo>
                        <a:pt x="24" y="48"/>
                      </a:moveTo>
                      <a:cubicBezTo>
                        <a:pt x="24" y="48"/>
                        <a:pt x="24" y="48"/>
                        <a:pt x="24" y="48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5451453B-71E5-4CEB-A5D5-B5214832F5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6712" y="-41132"/>
                <a:ext cx="0" cy="1589572"/>
              </a:xfrm>
              <a:prstGeom prst="line">
                <a:avLst/>
              </a:prstGeom>
              <a:grpFill/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B2AA441-76A7-41A3-8263-C8708232AED2}"/>
                </a:ext>
              </a:extLst>
            </p:cNvPr>
            <p:cNvGrpSpPr/>
            <p:nvPr/>
          </p:nvGrpSpPr>
          <p:grpSpPr>
            <a:xfrm>
              <a:off x="5917421" y="-41132"/>
              <a:ext cx="902225" cy="2691974"/>
              <a:chOff x="5844264" y="-41132"/>
              <a:chExt cx="902225" cy="2691974"/>
            </a:xfrm>
            <a:grpFill/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E5B4FC20-C444-4C03-B912-6914AC2B8AB2}"/>
                  </a:ext>
                </a:extLst>
              </p:cNvPr>
              <p:cNvGrpSpPr/>
              <p:nvPr/>
            </p:nvGrpSpPr>
            <p:grpSpPr>
              <a:xfrm>
                <a:off x="5844264" y="1151265"/>
                <a:ext cx="902225" cy="1499577"/>
                <a:chOff x="10268256" y="991107"/>
                <a:chExt cx="1077358" cy="1790663"/>
              </a:xfrm>
              <a:grpFill/>
            </p:grpSpPr>
            <p:sp>
              <p:nvSpPr>
                <p:cNvPr id="120" name="Freeform 5">
                  <a:extLst>
                    <a:ext uri="{FF2B5EF4-FFF2-40B4-BE49-F238E27FC236}">
                      <a16:creationId xmlns:a16="http://schemas.microsoft.com/office/drawing/2014/main" id="{F52FC4DE-F5C4-47DA-8A31-AAFB66D6416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268256" y="991107"/>
                  <a:ext cx="1077358" cy="1790663"/>
                </a:xfrm>
                <a:custGeom>
                  <a:avLst/>
                  <a:gdLst>
                    <a:gd name="T0" fmla="*/ 674 w 750"/>
                    <a:gd name="T1" fmla="*/ 602 h 1237"/>
                    <a:gd name="T2" fmla="*/ 750 w 750"/>
                    <a:gd name="T3" fmla="*/ 376 h 1237"/>
                    <a:gd name="T4" fmla="*/ 638 w 750"/>
                    <a:gd name="T5" fmla="*/ 110 h 1237"/>
                    <a:gd name="T6" fmla="*/ 370 w 750"/>
                    <a:gd name="T7" fmla="*/ 2 h 1237"/>
                    <a:gd name="T8" fmla="*/ 110 w 750"/>
                    <a:gd name="T9" fmla="*/ 112 h 1237"/>
                    <a:gd name="T10" fmla="*/ 1 w 750"/>
                    <a:gd name="T11" fmla="*/ 373 h 1237"/>
                    <a:gd name="T12" fmla="*/ 77 w 750"/>
                    <a:gd name="T13" fmla="*/ 603 h 1237"/>
                    <a:gd name="T14" fmla="*/ 205 w 750"/>
                    <a:gd name="T15" fmla="*/ 976 h 1237"/>
                    <a:gd name="T16" fmla="*/ 205 w 750"/>
                    <a:gd name="T17" fmla="*/ 1120 h 1237"/>
                    <a:gd name="T18" fmla="*/ 321 w 750"/>
                    <a:gd name="T19" fmla="*/ 1237 h 1237"/>
                    <a:gd name="T20" fmla="*/ 430 w 750"/>
                    <a:gd name="T21" fmla="*/ 1237 h 1237"/>
                    <a:gd name="T22" fmla="*/ 546 w 750"/>
                    <a:gd name="T23" fmla="*/ 1120 h 1237"/>
                    <a:gd name="T24" fmla="*/ 546 w 750"/>
                    <a:gd name="T25" fmla="*/ 976 h 1237"/>
                    <a:gd name="T26" fmla="*/ 674 w 750"/>
                    <a:gd name="T27" fmla="*/ 602 h 1237"/>
                    <a:gd name="T28" fmla="*/ 116 w 750"/>
                    <a:gd name="T29" fmla="*/ 574 h 1237"/>
                    <a:gd name="T30" fmla="*/ 49 w 750"/>
                    <a:gd name="T31" fmla="*/ 373 h 1237"/>
                    <a:gd name="T32" fmla="*/ 371 w 750"/>
                    <a:gd name="T33" fmla="*/ 50 h 1237"/>
                    <a:gd name="T34" fmla="*/ 605 w 750"/>
                    <a:gd name="T35" fmla="*/ 144 h 1237"/>
                    <a:gd name="T36" fmla="*/ 702 w 750"/>
                    <a:gd name="T37" fmla="*/ 376 h 1237"/>
                    <a:gd name="T38" fmla="*/ 636 w 750"/>
                    <a:gd name="T39" fmla="*/ 573 h 1237"/>
                    <a:gd name="T40" fmla="*/ 498 w 750"/>
                    <a:gd name="T41" fmla="*/ 967 h 1237"/>
                    <a:gd name="T42" fmla="*/ 253 w 750"/>
                    <a:gd name="T43" fmla="*/ 967 h 1237"/>
                    <a:gd name="T44" fmla="*/ 116 w 750"/>
                    <a:gd name="T45" fmla="*/ 574 h 1237"/>
                    <a:gd name="T46" fmla="*/ 253 w 750"/>
                    <a:gd name="T47" fmla="*/ 1104 h 1237"/>
                    <a:gd name="T48" fmla="*/ 253 w 750"/>
                    <a:gd name="T49" fmla="*/ 1085 h 1237"/>
                    <a:gd name="T50" fmla="*/ 498 w 750"/>
                    <a:gd name="T51" fmla="*/ 1113 h 1237"/>
                    <a:gd name="T52" fmla="*/ 498 w 750"/>
                    <a:gd name="T53" fmla="*/ 1120 h 1237"/>
                    <a:gd name="T54" fmla="*/ 497 w 750"/>
                    <a:gd name="T55" fmla="*/ 1132 h 1237"/>
                    <a:gd name="T56" fmla="*/ 253 w 750"/>
                    <a:gd name="T57" fmla="*/ 1104 h 1237"/>
                    <a:gd name="T58" fmla="*/ 253 w 750"/>
                    <a:gd name="T59" fmla="*/ 1036 h 1237"/>
                    <a:gd name="T60" fmla="*/ 253 w 750"/>
                    <a:gd name="T61" fmla="*/ 1015 h 1237"/>
                    <a:gd name="T62" fmla="*/ 498 w 750"/>
                    <a:gd name="T63" fmla="*/ 1015 h 1237"/>
                    <a:gd name="T64" fmla="*/ 498 w 750"/>
                    <a:gd name="T65" fmla="*/ 1064 h 1237"/>
                    <a:gd name="T66" fmla="*/ 253 w 750"/>
                    <a:gd name="T67" fmla="*/ 1036 h 1237"/>
                    <a:gd name="T68" fmla="*/ 321 w 750"/>
                    <a:gd name="T69" fmla="*/ 1189 h 1237"/>
                    <a:gd name="T70" fmla="*/ 262 w 750"/>
                    <a:gd name="T71" fmla="*/ 1153 h 1237"/>
                    <a:gd name="T72" fmla="*/ 468 w 750"/>
                    <a:gd name="T73" fmla="*/ 1177 h 1237"/>
                    <a:gd name="T74" fmla="*/ 430 w 750"/>
                    <a:gd name="T75" fmla="*/ 1189 h 1237"/>
                    <a:gd name="T76" fmla="*/ 321 w 750"/>
                    <a:gd name="T77" fmla="*/ 1189 h 1237"/>
                    <a:gd name="T78" fmla="*/ 321 w 750"/>
                    <a:gd name="T79" fmla="*/ 1189 h 1237"/>
                    <a:gd name="T80" fmla="*/ 321 w 750"/>
                    <a:gd name="T81" fmla="*/ 1189 h 1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50" h="1237">
                      <a:moveTo>
                        <a:pt x="674" y="602"/>
                      </a:moveTo>
                      <a:cubicBezTo>
                        <a:pt x="724" y="537"/>
                        <a:pt x="750" y="459"/>
                        <a:pt x="750" y="376"/>
                      </a:cubicBezTo>
                      <a:cubicBezTo>
                        <a:pt x="750" y="275"/>
                        <a:pt x="710" y="180"/>
                        <a:pt x="638" y="110"/>
                      </a:cubicBezTo>
                      <a:cubicBezTo>
                        <a:pt x="566" y="39"/>
                        <a:pt x="471" y="0"/>
                        <a:pt x="370" y="2"/>
                      </a:cubicBezTo>
                      <a:cubicBezTo>
                        <a:pt x="272" y="3"/>
                        <a:pt x="180" y="42"/>
                        <a:pt x="110" y="112"/>
                      </a:cubicBezTo>
                      <a:cubicBezTo>
                        <a:pt x="41" y="182"/>
                        <a:pt x="2" y="275"/>
                        <a:pt x="1" y="373"/>
                      </a:cubicBezTo>
                      <a:cubicBezTo>
                        <a:pt x="0" y="457"/>
                        <a:pt x="27" y="536"/>
                        <a:pt x="77" y="603"/>
                      </a:cubicBezTo>
                      <a:cubicBezTo>
                        <a:pt x="160" y="711"/>
                        <a:pt x="205" y="843"/>
                        <a:pt x="205" y="976"/>
                      </a:cubicBezTo>
                      <a:cubicBezTo>
                        <a:pt x="205" y="1120"/>
                        <a:pt x="205" y="1120"/>
                        <a:pt x="205" y="1120"/>
                      </a:cubicBezTo>
                      <a:cubicBezTo>
                        <a:pt x="205" y="1185"/>
                        <a:pt x="257" y="1237"/>
                        <a:pt x="321" y="1237"/>
                      </a:cubicBezTo>
                      <a:cubicBezTo>
                        <a:pt x="430" y="1237"/>
                        <a:pt x="430" y="1237"/>
                        <a:pt x="430" y="1237"/>
                      </a:cubicBezTo>
                      <a:cubicBezTo>
                        <a:pt x="494" y="1237"/>
                        <a:pt x="546" y="1185"/>
                        <a:pt x="546" y="1120"/>
                      </a:cubicBezTo>
                      <a:cubicBezTo>
                        <a:pt x="546" y="976"/>
                        <a:pt x="546" y="976"/>
                        <a:pt x="546" y="976"/>
                      </a:cubicBezTo>
                      <a:cubicBezTo>
                        <a:pt x="546" y="842"/>
                        <a:pt x="590" y="713"/>
                        <a:pt x="674" y="602"/>
                      </a:cubicBezTo>
                      <a:close/>
                      <a:moveTo>
                        <a:pt x="116" y="574"/>
                      </a:moveTo>
                      <a:cubicBezTo>
                        <a:pt x="71" y="516"/>
                        <a:pt x="48" y="446"/>
                        <a:pt x="49" y="373"/>
                      </a:cubicBezTo>
                      <a:cubicBezTo>
                        <a:pt x="51" y="197"/>
                        <a:pt x="195" y="52"/>
                        <a:pt x="371" y="50"/>
                      </a:cubicBezTo>
                      <a:cubicBezTo>
                        <a:pt x="459" y="49"/>
                        <a:pt x="542" y="82"/>
                        <a:pt x="605" y="144"/>
                      </a:cubicBezTo>
                      <a:cubicBezTo>
                        <a:pt x="667" y="206"/>
                        <a:pt x="702" y="288"/>
                        <a:pt x="702" y="376"/>
                      </a:cubicBezTo>
                      <a:cubicBezTo>
                        <a:pt x="702" y="448"/>
                        <a:pt x="679" y="516"/>
                        <a:pt x="636" y="573"/>
                      </a:cubicBezTo>
                      <a:cubicBezTo>
                        <a:pt x="547" y="690"/>
                        <a:pt x="500" y="825"/>
                        <a:pt x="498" y="967"/>
                      </a:cubicBezTo>
                      <a:cubicBezTo>
                        <a:pt x="253" y="967"/>
                        <a:pt x="253" y="967"/>
                        <a:pt x="253" y="967"/>
                      </a:cubicBezTo>
                      <a:cubicBezTo>
                        <a:pt x="251" y="827"/>
                        <a:pt x="202" y="688"/>
                        <a:pt x="116" y="574"/>
                      </a:cubicBezTo>
                      <a:close/>
                      <a:moveTo>
                        <a:pt x="253" y="1104"/>
                      </a:moveTo>
                      <a:cubicBezTo>
                        <a:pt x="253" y="1085"/>
                        <a:pt x="253" y="1085"/>
                        <a:pt x="253" y="1085"/>
                      </a:cubicBezTo>
                      <a:cubicBezTo>
                        <a:pt x="498" y="1113"/>
                        <a:pt x="498" y="1113"/>
                        <a:pt x="498" y="1113"/>
                      </a:cubicBezTo>
                      <a:cubicBezTo>
                        <a:pt x="498" y="1120"/>
                        <a:pt x="498" y="1120"/>
                        <a:pt x="498" y="1120"/>
                      </a:cubicBezTo>
                      <a:cubicBezTo>
                        <a:pt x="498" y="1124"/>
                        <a:pt x="498" y="1128"/>
                        <a:pt x="497" y="1132"/>
                      </a:cubicBezTo>
                      <a:lnTo>
                        <a:pt x="253" y="1104"/>
                      </a:lnTo>
                      <a:close/>
                      <a:moveTo>
                        <a:pt x="253" y="1036"/>
                      </a:moveTo>
                      <a:cubicBezTo>
                        <a:pt x="253" y="1015"/>
                        <a:pt x="253" y="1015"/>
                        <a:pt x="253" y="1015"/>
                      </a:cubicBezTo>
                      <a:cubicBezTo>
                        <a:pt x="498" y="1015"/>
                        <a:pt x="498" y="1015"/>
                        <a:pt x="498" y="1015"/>
                      </a:cubicBezTo>
                      <a:cubicBezTo>
                        <a:pt x="498" y="1064"/>
                        <a:pt x="498" y="1064"/>
                        <a:pt x="498" y="1064"/>
                      </a:cubicBezTo>
                      <a:lnTo>
                        <a:pt x="253" y="1036"/>
                      </a:lnTo>
                      <a:close/>
                      <a:moveTo>
                        <a:pt x="321" y="1189"/>
                      </a:moveTo>
                      <a:cubicBezTo>
                        <a:pt x="296" y="1189"/>
                        <a:pt x="273" y="1174"/>
                        <a:pt x="262" y="1153"/>
                      </a:cubicBezTo>
                      <a:cubicBezTo>
                        <a:pt x="468" y="1177"/>
                        <a:pt x="468" y="1177"/>
                        <a:pt x="468" y="1177"/>
                      </a:cubicBezTo>
                      <a:cubicBezTo>
                        <a:pt x="457" y="1184"/>
                        <a:pt x="444" y="1189"/>
                        <a:pt x="430" y="1189"/>
                      </a:cubicBezTo>
                      <a:lnTo>
                        <a:pt x="321" y="1189"/>
                      </a:lnTo>
                      <a:close/>
                      <a:moveTo>
                        <a:pt x="321" y="1189"/>
                      </a:moveTo>
                      <a:cubicBezTo>
                        <a:pt x="321" y="1189"/>
                        <a:pt x="321" y="1189"/>
                        <a:pt x="321" y="1189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7A7D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Freeform 6">
                  <a:extLst>
                    <a:ext uri="{FF2B5EF4-FFF2-40B4-BE49-F238E27FC236}">
                      <a16:creationId xmlns:a16="http://schemas.microsoft.com/office/drawing/2014/main" id="{4FCC544E-32E5-43BE-906D-D401BEF50A6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1144278" y="2144889"/>
                  <a:ext cx="76425" cy="129842"/>
                </a:xfrm>
                <a:custGeom>
                  <a:avLst/>
                  <a:gdLst>
                    <a:gd name="T0" fmla="*/ 51 w 53"/>
                    <a:gd name="T1" fmla="*/ 62 h 90"/>
                    <a:gd name="T2" fmla="*/ 48 w 53"/>
                    <a:gd name="T3" fmla="*/ 24 h 90"/>
                    <a:gd name="T4" fmla="*/ 25 w 53"/>
                    <a:gd name="T5" fmla="*/ 0 h 90"/>
                    <a:gd name="T6" fmla="*/ 0 w 53"/>
                    <a:gd name="T7" fmla="*/ 23 h 90"/>
                    <a:gd name="T8" fmla="*/ 4 w 53"/>
                    <a:gd name="T9" fmla="*/ 69 h 90"/>
                    <a:gd name="T10" fmla="*/ 27 w 53"/>
                    <a:gd name="T11" fmla="*/ 90 h 90"/>
                    <a:gd name="T12" fmla="*/ 31 w 53"/>
                    <a:gd name="T13" fmla="*/ 90 h 90"/>
                    <a:gd name="T14" fmla="*/ 51 w 53"/>
                    <a:gd name="T15" fmla="*/ 62 h 90"/>
                    <a:gd name="T16" fmla="*/ 51 w 53"/>
                    <a:gd name="T17" fmla="*/ 62 h 90"/>
                    <a:gd name="T18" fmla="*/ 51 w 53"/>
                    <a:gd name="T19" fmla="*/ 6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90">
                      <a:moveTo>
                        <a:pt x="51" y="62"/>
                      </a:moveTo>
                      <a:cubicBezTo>
                        <a:pt x="49" y="50"/>
                        <a:pt x="48" y="37"/>
                        <a:pt x="48" y="24"/>
                      </a:cubicBezTo>
                      <a:cubicBezTo>
                        <a:pt x="49" y="11"/>
                        <a:pt x="38" y="0"/>
                        <a:pt x="25" y="0"/>
                      </a:cubicBezTo>
                      <a:cubicBezTo>
                        <a:pt x="11" y="0"/>
                        <a:pt x="1" y="10"/>
                        <a:pt x="0" y="23"/>
                      </a:cubicBezTo>
                      <a:cubicBezTo>
                        <a:pt x="0" y="39"/>
                        <a:pt x="1" y="54"/>
                        <a:pt x="4" y="69"/>
                      </a:cubicBezTo>
                      <a:cubicBezTo>
                        <a:pt x="5" y="81"/>
                        <a:pt x="16" y="90"/>
                        <a:pt x="27" y="90"/>
                      </a:cubicBezTo>
                      <a:cubicBezTo>
                        <a:pt x="28" y="90"/>
                        <a:pt x="30" y="90"/>
                        <a:pt x="31" y="90"/>
                      </a:cubicBezTo>
                      <a:cubicBezTo>
                        <a:pt x="44" y="88"/>
                        <a:pt x="53" y="75"/>
                        <a:pt x="51" y="62"/>
                      </a:cubicBezTo>
                      <a:close/>
                      <a:moveTo>
                        <a:pt x="51" y="62"/>
                      </a:moveTo>
                      <a:cubicBezTo>
                        <a:pt x="51" y="62"/>
                        <a:pt x="51" y="62"/>
                        <a:pt x="51" y="62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Freeform 7">
                  <a:extLst>
                    <a:ext uri="{FF2B5EF4-FFF2-40B4-BE49-F238E27FC236}">
                      <a16:creationId xmlns:a16="http://schemas.microsoft.com/office/drawing/2014/main" id="{BD352A43-C163-466F-9E85-35AA89D8211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905961" y="1656750"/>
                  <a:ext cx="276940" cy="444584"/>
                </a:xfrm>
                <a:custGeom>
                  <a:avLst/>
                  <a:gdLst>
                    <a:gd name="T0" fmla="*/ 166 w 193"/>
                    <a:gd name="T1" fmla="*/ 307 h 307"/>
                    <a:gd name="T2" fmla="*/ 174 w 193"/>
                    <a:gd name="T3" fmla="*/ 306 h 307"/>
                    <a:gd name="T4" fmla="*/ 189 w 193"/>
                    <a:gd name="T5" fmla="*/ 275 h 307"/>
                    <a:gd name="T6" fmla="*/ 71 w 193"/>
                    <a:gd name="T7" fmla="*/ 51 h 307"/>
                    <a:gd name="T8" fmla="*/ 49 w 193"/>
                    <a:gd name="T9" fmla="*/ 16 h 307"/>
                    <a:gd name="T10" fmla="*/ 16 w 193"/>
                    <a:gd name="T11" fmla="*/ 6 h 307"/>
                    <a:gd name="T12" fmla="*/ 6 w 193"/>
                    <a:gd name="T13" fmla="*/ 38 h 307"/>
                    <a:gd name="T14" fmla="*/ 33 w 193"/>
                    <a:gd name="T15" fmla="*/ 80 h 307"/>
                    <a:gd name="T16" fmla="*/ 143 w 193"/>
                    <a:gd name="T17" fmla="*/ 290 h 307"/>
                    <a:gd name="T18" fmla="*/ 166 w 193"/>
                    <a:gd name="T19" fmla="*/ 307 h 307"/>
                    <a:gd name="T20" fmla="*/ 166 w 193"/>
                    <a:gd name="T21" fmla="*/ 307 h 307"/>
                    <a:gd name="T22" fmla="*/ 166 w 193"/>
                    <a:gd name="T23" fmla="*/ 307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3" h="307">
                      <a:moveTo>
                        <a:pt x="166" y="307"/>
                      </a:moveTo>
                      <a:cubicBezTo>
                        <a:pt x="169" y="307"/>
                        <a:pt x="171" y="306"/>
                        <a:pt x="174" y="306"/>
                      </a:cubicBezTo>
                      <a:cubicBezTo>
                        <a:pt x="186" y="301"/>
                        <a:pt x="193" y="288"/>
                        <a:pt x="189" y="275"/>
                      </a:cubicBezTo>
                      <a:cubicBezTo>
                        <a:pt x="162" y="194"/>
                        <a:pt x="123" y="119"/>
                        <a:pt x="71" y="51"/>
                      </a:cubicBezTo>
                      <a:cubicBezTo>
                        <a:pt x="63" y="40"/>
                        <a:pt x="55" y="28"/>
                        <a:pt x="49" y="16"/>
                      </a:cubicBezTo>
                      <a:cubicBezTo>
                        <a:pt x="43" y="4"/>
                        <a:pt x="28" y="0"/>
                        <a:pt x="16" y="6"/>
                      </a:cubicBezTo>
                      <a:cubicBezTo>
                        <a:pt x="5" y="12"/>
                        <a:pt x="0" y="26"/>
                        <a:pt x="6" y="38"/>
                      </a:cubicBezTo>
                      <a:cubicBezTo>
                        <a:pt x="14" y="53"/>
                        <a:pt x="23" y="67"/>
                        <a:pt x="33" y="80"/>
                      </a:cubicBezTo>
                      <a:cubicBezTo>
                        <a:pt x="81" y="144"/>
                        <a:pt x="119" y="215"/>
                        <a:pt x="143" y="290"/>
                      </a:cubicBezTo>
                      <a:cubicBezTo>
                        <a:pt x="147" y="300"/>
                        <a:pt x="156" y="307"/>
                        <a:pt x="166" y="307"/>
                      </a:cubicBezTo>
                      <a:close/>
                      <a:moveTo>
                        <a:pt x="166" y="307"/>
                      </a:moveTo>
                      <a:cubicBezTo>
                        <a:pt x="166" y="307"/>
                        <a:pt x="166" y="307"/>
                        <a:pt x="166" y="307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Freeform 8">
                  <a:extLst>
                    <a:ext uri="{FF2B5EF4-FFF2-40B4-BE49-F238E27FC236}">
                      <a16:creationId xmlns:a16="http://schemas.microsoft.com/office/drawing/2014/main" id="{A49BC1DA-7F34-4FC0-97B8-59AB848A73B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418642" y="1972315"/>
                  <a:ext cx="124090" cy="153674"/>
                </a:xfrm>
                <a:custGeom>
                  <a:avLst/>
                  <a:gdLst>
                    <a:gd name="T0" fmla="*/ 69 w 86"/>
                    <a:gd name="T1" fmla="*/ 5 h 106"/>
                    <a:gd name="T2" fmla="*/ 37 w 86"/>
                    <a:gd name="T3" fmla="*/ 18 h 106"/>
                    <a:gd name="T4" fmla="*/ 8 w 86"/>
                    <a:gd name="T5" fmla="*/ 68 h 106"/>
                    <a:gd name="T6" fmla="*/ 12 w 86"/>
                    <a:gd name="T7" fmla="*/ 102 h 106"/>
                    <a:gd name="T8" fmla="*/ 27 w 86"/>
                    <a:gd name="T9" fmla="*/ 106 h 106"/>
                    <a:gd name="T10" fmla="*/ 46 w 86"/>
                    <a:gd name="T11" fmla="*/ 97 h 106"/>
                    <a:gd name="T12" fmla="*/ 81 w 86"/>
                    <a:gd name="T13" fmla="*/ 37 h 106"/>
                    <a:gd name="T14" fmla="*/ 69 w 86"/>
                    <a:gd name="T15" fmla="*/ 5 h 106"/>
                    <a:gd name="T16" fmla="*/ 69 w 86"/>
                    <a:gd name="T17" fmla="*/ 5 h 106"/>
                    <a:gd name="T18" fmla="*/ 69 w 86"/>
                    <a:gd name="T19" fmla="*/ 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6" h="106">
                      <a:moveTo>
                        <a:pt x="69" y="5"/>
                      </a:moveTo>
                      <a:cubicBezTo>
                        <a:pt x="56" y="0"/>
                        <a:pt x="42" y="6"/>
                        <a:pt x="37" y="18"/>
                      </a:cubicBezTo>
                      <a:cubicBezTo>
                        <a:pt x="29" y="36"/>
                        <a:pt x="20" y="52"/>
                        <a:pt x="8" y="68"/>
                      </a:cubicBezTo>
                      <a:cubicBezTo>
                        <a:pt x="0" y="79"/>
                        <a:pt x="2" y="94"/>
                        <a:pt x="12" y="102"/>
                      </a:cubicBezTo>
                      <a:cubicBezTo>
                        <a:pt x="17" y="105"/>
                        <a:pt x="22" y="106"/>
                        <a:pt x="27" y="106"/>
                      </a:cubicBezTo>
                      <a:cubicBezTo>
                        <a:pt x="34" y="106"/>
                        <a:pt x="41" y="103"/>
                        <a:pt x="46" y="97"/>
                      </a:cubicBezTo>
                      <a:cubicBezTo>
                        <a:pt x="60" y="78"/>
                        <a:pt x="72" y="58"/>
                        <a:pt x="81" y="37"/>
                      </a:cubicBezTo>
                      <a:cubicBezTo>
                        <a:pt x="86" y="25"/>
                        <a:pt x="81" y="11"/>
                        <a:pt x="69" y="5"/>
                      </a:cubicBezTo>
                      <a:close/>
                      <a:moveTo>
                        <a:pt x="69" y="5"/>
                      </a:moveTo>
                      <a:cubicBezTo>
                        <a:pt x="69" y="5"/>
                        <a:pt x="69" y="5"/>
                        <a:pt x="69" y="5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Freeform 9">
                  <a:extLst>
                    <a:ext uri="{FF2B5EF4-FFF2-40B4-BE49-F238E27FC236}">
                      <a16:creationId xmlns:a16="http://schemas.microsoft.com/office/drawing/2014/main" id="{7527A342-5DA5-4D68-9162-4C01DEFB61D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393167" y="2166256"/>
                  <a:ext cx="447872" cy="488139"/>
                </a:xfrm>
                <a:custGeom>
                  <a:avLst/>
                  <a:gdLst>
                    <a:gd name="T0" fmla="*/ 24 w 312"/>
                    <a:gd name="T1" fmla="*/ 48 h 337"/>
                    <a:gd name="T2" fmla="*/ 264 w 312"/>
                    <a:gd name="T3" fmla="*/ 288 h 337"/>
                    <a:gd name="T4" fmla="*/ 263 w 312"/>
                    <a:gd name="T5" fmla="*/ 311 h 337"/>
                    <a:gd name="T6" fmla="*/ 285 w 312"/>
                    <a:gd name="T7" fmla="*/ 337 h 337"/>
                    <a:gd name="T8" fmla="*/ 287 w 312"/>
                    <a:gd name="T9" fmla="*/ 337 h 337"/>
                    <a:gd name="T10" fmla="*/ 311 w 312"/>
                    <a:gd name="T11" fmla="*/ 315 h 337"/>
                    <a:gd name="T12" fmla="*/ 312 w 312"/>
                    <a:gd name="T13" fmla="*/ 288 h 337"/>
                    <a:gd name="T14" fmla="*/ 24 w 312"/>
                    <a:gd name="T15" fmla="*/ 0 h 337"/>
                    <a:gd name="T16" fmla="*/ 0 w 312"/>
                    <a:gd name="T17" fmla="*/ 24 h 337"/>
                    <a:gd name="T18" fmla="*/ 24 w 312"/>
                    <a:gd name="T19" fmla="*/ 48 h 337"/>
                    <a:gd name="T20" fmla="*/ 24 w 312"/>
                    <a:gd name="T21" fmla="*/ 48 h 337"/>
                    <a:gd name="T22" fmla="*/ 24 w 312"/>
                    <a:gd name="T23" fmla="*/ 48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2" h="337">
                      <a:moveTo>
                        <a:pt x="24" y="48"/>
                      </a:moveTo>
                      <a:cubicBezTo>
                        <a:pt x="157" y="48"/>
                        <a:pt x="264" y="156"/>
                        <a:pt x="264" y="288"/>
                      </a:cubicBezTo>
                      <a:cubicBezTo>
                        <a:pt x="264" y="296"/>
                        <a:pt x="264" y="303"/>
                        <a:pt x="263" y="311"/>
                      </a:cubicBezTo>
                      <a:cubicBezTo>
                        <a:pt x="262" y="324"/>
                        <a:pt x="272" y="336"/>
                        <a:pt x="285" y="337"/>
                      </a:cubicBezTo>
                      <a:cubicBezTo>
                        <a:pt x="286" y="337"/>
                        <a:pt x="287" y="337"/>
                        <a:pt x="287" y="337"/>
                      </a:cubicBezTo>
                      <a:cubicBezTo>
                        <a:pt x="300" y="337"/>
                        <a:pt x="310" y="328"/>
                        <a:pt x="311" y="315"/>
                      </a:cubicBezTo>
                      <a:cubicBezTo>
                        <a:pt x="312" y="306"/>
                        <a:pt x="312" y="297"/>
                        <a:pt x="312" y="288"/>
                      </a:cubicBezTo>
                      <a:cubicBezTo>
                        <a:pt x="312" y="129"/>
                        <a:pt x="183" y="0"/>
                        <a:pt x="24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37"/>
                        <a:pt x="11" y="48"/>
                        <a:pt x="24" y="48"/>
                      </a:cubicBezTo>
                      <a:close/>
                      <a:moveTo>
                        <a:pt x="24" y="48"/>
                      </a:moveTo>
                      <a:cubicBezTo>
                        <a:pt x="24" y="48"/>
                        <a:pt x="24" y="48"/>
                        <a:pt x="24" y="48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0066D04-42E9-4291-8FF4-1A3DE7ECBA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0612" y="-41132"/>
                <a:ext cx="0" cy="121454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6990497-3BA4-4070-805D-0A5F39CB742F}"/>
                </a:ext>
              </a:extLst>
            </p:cNvPr>
            <p:cNvGrpSpPr/>
            <p:nvPr/>
          </p:nvGrpSpPr>
          <p:grpSpPr>
            <a:xfrm>
              <a:off x="10051446" y="-41132"/>
              <a:ext cx="851340" cy="2433046"/>
              <a:chOff x="9427175" y="-41132"/>
              <a:chExt cx="851340" cy="2433046"/>
            </a:xfrm>
            <a:grpFill/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3A98F39F-9265-4C78-8D29-CCDF0B559433}"/>
                  </a:ext>
                </a:extLst>
              </p:cNvPr>
              <p:cNvGrpSpPr/>
              <p:nvPr/>
            </p:nvGrpSpPr>
            <p:grpSpPr>
              <a:xfrm>
                <a:off x="9427175" y="976913"/>
                <a:ext cx="851340" cy="1415001"/>
                <a:chOff x="10268256" y="991107"/>
                <a:chExt cx="1077358" cy="1790663"/>
              </a:xfrm>
              <a:grpFill/>
            </p:grpSpPr>
            <p:sp>
              <p:nvSpPr>
                <p:cNvPr id="126" name="Freeform 5">
                  <a:extLst>
                    <a:ext uri="{FF2B5EF4-FFF2-40B4-BE49-F238E27FC236}">
                      <a16:creationId xmlns:a16="http://schemas.microsoft.com/office/drawing/2014/main" id="{83FFC820-DDED-4057-AEB4-2941333A689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268256" y="991107"/>
                  <a:ext cx="1077358" cy="1790663"/>
                </a:xfrm>
                <a:custGeom>
                  <a:avLst/>
                  <a:gdLst>
                    <a:gd name="T0" fmla="*/ 674 w 750"/>
                    <a:gd name="T1" fmla="*/ 602 h 1237"/>
                    <a:gd name="T2" fmla="*/ 750 w 750"/>
                    <a:gd name="T3" fmla="*/ 376 h 1237"/>
                    <a:gd name="T4" fmla="*/ 638 w 750"/>
                    <a:gd name="T5" fmla="*/ 110 h 1237"/>
                    <a:gd name="T6" fmla="*/ 370 w 750"/>
                    <a:gd name="T7" fmla="*/ 2 h 1237"/>
                    <a:gd name="T8" fmla="*/ 110 w 750"/>
                    <a:gd name="T9" fmla="*/ 112 h 1237"/>
                    <a:gd name="T10" fmla="*/ 1 w 750"/>
                    <a:gd name="T11" fmla="*/ 373 h 1237"/>
                    <a:gd name="T12" fmla="*/ 77 w 750"/>
                    <a:gd name="T13" fmla="*/ 603 h 1237"/>
                    <a:gd name="T14" fmla="*/ 205 w 750"/>
                    <a:gd name="T15" fmla="*/ 976 h 1237"/>
                    <a:gd name="T16" fmla="*/ 205 w 750"/>
                    <a:gd name="T17" fmla="*/ 1120 h 1237"/>
                    <a:gd name="T18" fmla="*/ 321 w 750"/>
                    <a:gd name="T19" fmla="*/ 1237 h 1237"/>
                    <a:gd name="T20" fmla="*/ 430 w 750"/>
                    <a:gd name="T21" fmla="*/ 1237 h 1237"/>
                    <a:gd name="T22" fmla="*/ 546 w 750"/>
                    <a:gd name="T23" fmla="*/ 1120 h 1237"/>
                    <a:gd name="T24" fmla="*/ 546 w 750"/>
                    <a:gd name="T25" fmla="*/ 976 h 1237"/>
                    <a:gd name="T26" fmla="*/ 674 w 750"/>
                    <a:gd name="T27" fmla="*/ 602 h 1237"/>
                    <a:gd name="T28" fmla="*/ 116 w 750"/>
                    <a:gd name="T29" fmla="*/ 574 h 1237"/>
                    <a:gd name="T30" fmla="*/ 49 w 750"/>
                    <a:gd name="T31" fmla="*/ 373 h 1237"/>
                    <a:gd name="T32" fmla="*/ 371 w 750"/>
                    <a:gd name="T33" fmla="*/ 50 h 1237"/>
                    <a:gd name="T34" fmla="*/ 605 w 750"/>
                    <a:gd name="T35" fmla="*/ 144 h 1237"/>
                    <a:gd name="T36" fmla="*/ 702 w 750"/>
                    <a:gd name="T37" fmla="*/ 376 h 1237"/>
                    <a:gd name="T38" fmla="*/ 636 w 750"/>
                    <a:gd name="T39" fmla="*/ 573 h 1237"/>
                    <a:gd name="T40" fmla="*/ 498 w 750"/>
                    <a:gd name="T41" fmla="*/ 967 h 1237"/>
                    <a:gd name="T42" fmla="*/ 253 w 750"/>
                    <a:gd name="T43" fmla="*/ 967 h 1237"/>
                    <a:gd name="T44" fmla="*/ 116 w 750"/>
                    <a:gd name="T45" fmla="*/ 574 h 1237"/>
                    <a:gd name="T46" fmla="*/ 253 w 750"/>
                    <a:gd name="T47" fmla="*/ 1104 h 1237"/>
                    <a:gd name="T48" fmla="*/ 253 w 750"/>
                    <a:gd name="T49" fmla="*/ 1085 h 1237"/>
                    <a:gd name="T50" fmla="*/ 498 w 750"/>
                    <a:gd name="T51" fmla="*/ 1113 h 1237"/>
                    <a:gd name="T52" fmla="*/ 498 w 750"/>
                    <a:gd name="T53" fmla="*/ 1120 h 1237"/>
                    <a:gd name="T54" fmla="*/ 497 w 750"/>
                    <a:gd name="T55" fmla="*/ 1132 h 1237"/>
                    <a:gd name="T56" fmla="*/ 253 w 750"/>
                    <a:gd name="T57" fmla="*/ 1104 h 1237"/>
                    <a:gd name="T58" fmla="*/ 253 w 750"/>
                    <a:gd name="T59" fmla="*/ 1036 h 1237"/>
                    <a:gd name="T60" fmla="*/ 253 w 750"/>
                    <a:gd name="T61" fmla="*/ 1015 h 1237"/>
                    <a:gd name="T62" fmla="*/ 498 w 750"/>
                    <a:gd name="T63" fmla="*/ 1015 h 1237"/>
                    <a:gd name="T64" fmla="*/ 498 w 750"/>
                    <a:gd name="T65" fmla="*/ 1064 h 1237"/>
                    <a:gd name="T66" fmla="*/ 253 w 750"/>
                    <a:gd name="T67" fmla="*/ 1036 h 1237"/>
                    <a:gd name="T68" fmla="*/ 321 w 750"/>
                    <a:gd name="T69" fmla="*/ 1189 h 1237"/>
                    <a:gd name="T70" fmla="*/ 262 w 750"/>
                    <a:gd name="T71" fmla="*/ 1153 h 1237"/>
                    <a:gd name="T72" fmla="*/ 468 w 750"/>
                    <a:gd name="T73" fmla="*/ 1177 h 1237"/>
                    <a:gd name="T74" fmla="*/ 430 w 750"/>
                    <a:gd name="T75" fmla="*/ 1189 h 1237"/>
                    <a:gd name="T76" fmla="*/ 321 w 750"/>
                    <a:gd name="T77" fmla="*/ 1189 h 1237"/>
                    <a:gd name="T78" fmla="*/ 321 w 750"/>
                    <a:gd name="T79" fmla="*/ 1189 h 1237"/>
                    <a:gd name="T80" fmla="*/ 321 w 750"/>
                    <a:gd name="T81" fmla="*/ 1189 h 1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50" h="1237">
                      <a:moveTo>
                        <a:pt x="674" y="602"/>
                      </a:moveTo>
                      <a:cubicBezTo>
                        <a:pt x="724" y="537"/>
                        <a:pt x="750" y="459"/>
                        <a:pt x="750" y="376"/>
                      </a:cubicBezTo>
                      <a:cubicBezTo>
                        <a:pt x="750" y="275"/>
                        <a:pt x="710" y="180"/>
                        <a:pt x="638" y="110"/>
                      </a:cubicBezTo>
                      <a:cubicBezTo>
                        <a:pt x="566" y="39"/>
                        <a:pt x="471" y="0"/>
                        <a:pt x="370" y="2"/>
                      </a:cubicBezTo>
                      <a:cubicBezTo>
                        <a:pt x="272" y="3"/>
                        <a:pt x="180" y="42"/>
                        <a:pt x="110" y="112"/>
                      </a:cubicBezTo>
                      <a:cubicBezTo>
                        <a:pt x="41" y="182"/>
                        <a:pt x="2" y="275"/>
                        <a:pt x="1" y="373"/>
                      </a:cubicBezTo>
                      <a:cubicBezTo>
                        <a:pt x="0" y="457"/>
                        <a:pt x="27" y="536"/>
                        <a:pt x="77" y="603"/>
                      </a:cubicBezTo>
                      <a:cubicBezTo>
                        <a:pt x="160" y="711"/>
                        <a:pt x="205" y="843"/>
                        <a:pt x="205" y="976"/>
                      </a:cubicBezTo>
                      <a:cubicBezTo>
                        <a:pt x="205" y="1120"/>
                        <a:pt x="205" y="1120"/>
                        <a:pt x="205" y="1120"/>
                      </a:cubicBezTo>
                      <a:cubicBezTo>
                        <a:pt x="205" y="1185"/>
                        <a:pt x="257" y="1237"/>
                        <a:pt x="321" y="1237"/>
                      </a:cubicBezTo>
                      <a:cubicBezTo>
                        <a:pt x="430" y="1237"/>
                        <a:pt x="430" y="1237"/>
                        <a:pt x="430" y="1237"/>
                      </a:cubicBezTo>
                      <a:cubicBezTo>
                        <a:pt x="494" y="1237"/>
                        <a:pt x="546" y="1185"/>
                        <a:pt x="546" y="1120"/>
                      </a:cubicBezTo>
                      <a:cubicBezTo>
                        <a:pt x="546" y="976"/>
                        <a:pt x="546" y="976"/>
                        <a:pt x="546" y="976"/>
                      </a:cubicBezTo>
                      <a:cubicBezTo>
                        <a:pt x="546" y="842"/>
                        <a:pt x="590" y="713"/>
                        <a:pt x="674" y="602"/>
                      </a:cubicBezTo>
                      <a:close/>
                      <a:moveTo>
                        <a:pt x="116" y="574"/>
                      </a:moveTo>
                      <a:cubicBezTo>
                        <a:pt x="71" y="516"/>
                        <a:pt x="48" y="446"/>
                        <a:pt x="49" y="373"/>
                      </a:cubicBezTo>
                      <a:cubicBezTo>
                        <a:pt x="51" y="197"/>
                        <a:pt x="195" y="52"/>
                        <a:pt x="371" y="50"/>
                      </a:cubicBezTo>
                      <a:cubicBezTo>
                        <a:pt x="459" y="49"/>
                        <a:pt x="542" y="82"/>
                        <a:pt x="605" y="144"/>
                      </a:cubicBezTo>
                      <a:cubicBezTo>
                        <a:pt x="667" y="206"/>
                        <a:pt x="702" y="288"/>
                        <a:pt x="702" y="376"/>
                      </a:cubicBezTo>
                      <a:cubicBezTo>
                        <a:pt x="702" y="448"/>
                        <a:pt x="679" y="516"/>
                        <a:pt x="636" y="573"/>
                      </a:cubicBezTo>
                      <a:cubicBezTo>
                        <a:pt x="547" y="690"/>
                        <a:pt x="500" y="825"/>
                        <a:pt x="498" y="967"/>
                      </a:cubicBezTo>
                      <a:cubicBezTo>
                        <a:pt x="253" y="967"/>
                        <a:pt x="253" y="967"/>
                        <a:pt x="253" y="967"/>
                      </a:cubicBezTo>
                      <a:cubicBezTo>
                        <a:pt x="251" y="827"/>
                        <a:pt x="202" y="688"/>
                        <a:pt x="116" y="574"/>
                      </a:cubicBezTo>
                      <a:close/>
                      <a:moveTo>
                        <a:pt x="253" y="1104"/>
                      </a:moveTo>
                      <a:cubicBezTo>
                        <a:pt x="253" y="1085"/>
                        <a:pt x="253" y="1085"/>
                        <a:pt x="253" y="1085"/>
                      </a:cubicBezTo>
                      <a:cubicBezTo>
                        <a:pt x="498" y="1113"/>
                        <a:pt x="498" y="1113"/>
                        <a:pt x="498" y="1113"/>
                      </a:cubicBezTo>
                      <a:cubicBezTo>
                        <a:pt x="498" y="1120"/>
                        <a:pt x="498" y="1120"/>
                        <a:pt x="498" y="1120"/>
                      </a:cubicBezTo>
                      <a:cubicBezTo>
                        <a:pt x="498" y="1124"/>
                        <a:pt x="498" y="1128"/>
                        <a:pt x="497" y="1132"/>
                      </a:cubicBezTo>
                      <a:lnTo>
                        <a:pt x="253" y="1104"/>
                      </a:lnTo>
                      <a:close/>
                      <a:moveTo>
                        <a:pt x="253" y="1036"/>
                      </a:moveTo>
                      <a:cubicBezTo>
                        <a:pt x="253" y="1015"/>
                        <a:pt x="253" y="1015"/>
                        <a:pt x="253" y="1015"/>
                      </a:cubicBezTo>
                      <a:cubicBezTo>
                        <a:pt x="498" y="1015"/>
                        <a:pt x="498" y="1015"/>
                        <a:pt x="498" y="1015"/>
                      </a:cubicBezTo>
                      <a:cubicBezTo>
                        <a:pt x="498" y="1064"/>
                        <a:pt x="498" y="1064"/>
                        <a:pt x="498" y="1064"/>
                      </a:cubicBezTo>
                      <a:lnTo>
                        <a:pt x="253" y="1036"/>
                      </a:lnTo>
                      <a:close/>
                      <a:moveTo>
                        <a:pt x="321" y="1189"/>
                      </a:moveTo>
                      <a:cubicBezTo>
                        <a:pt x="296" y="1189"/>
                        <a:pt x="273" y="1174"/>
                        <a:pt x="262" y="1153"/>
                      </a:cubicBezTo>
                      <a:cubicBezTo>
                        <a:pt x="468" y="1177"/>
                        <a:pt x="468" y="1177"/>
                        <a:pt x="468" y="1177"/>
                      </a:cubicBezTo>
                      <a:cubicBezTo>
                        <a:pt x="457" y="1184"/>
                        <a:pt x="444" y="1189"/>
                        <a:pt x="430" y="1189"/>
                      </a:cubicBezTo>
                      <a:lnTo>
                        <a:pt x="321" y="1189"/>
                      </a:lnTo>
                      <a:close/>
                      <a:moveTo>
                        <a:pt x="321" y="1189"/>
                      </a:moveTo>
                      <a:cubicBezTo>
                        <a:pt x="321" y="1189"/>
                        <a:pt x="321" y="1189"/>
                        <a:pt x="321" y="1189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7A7D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Freeform 6">
                  <a:extLst>
                    <a:ext uri="{FF2B5EF4-FFF2-40B4-BE49-F238E27FC236}">
                      <a16:creationId xmlns:a16="http://schemas.microsoft.com/office/drawing/2014/main" id="{EAFD2AFD-CE31-47D4-BA52-C3F3B7F4D85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1144278" y="2144889"/>
                  <a:ext cx="76425" cy="129842"/>
                </a:xfrm>
                <a:custGeom>
                  <a:avLst/>
                  <a:gdLst>
                    <a:gd name="T0" fmla="*/ 51 w 53"/>
                    <a:gd name="T1" fmla="*/ 62 h 90"/>
                    <a:gd name="T2" fmla="*/ 48 w 53"/>
                    <a:gd name="T3" fmla="*/ 24 h 90"/>
                    <a:gd name="T4" fmla="*/ 25 w 53"/>
                    <a:gd name="T5" fmla="*/ 0 h 90"/>
                    <a:gd name="T6" fmla="*/ 0 w 53"/>
                    <a:gd name="T7" fmla="*/ 23 h 90"/>
                    <a:gd name="T8" fmla="*/ 4 w 53"/>
                    <a:gd name="T9" fmla="*/ 69 h 90"/>
                    <a:gd name="T10" fmla="*/ 27 w 53"/>
                    <a:gd name="T11" fmla="*/ 90 h 90"/>
                    <a:gd name="T12" fmla="*/ 31 w 53"/>
                    <a:gd name="T13" fmla="*/ 90 h 90"/>
                    <a:gd name="T14" fmla="*/ 51 w 53"/>
                    <a:gd name="T15" fmla="*/ 62 h 90"/>
                    <a:gd name="T16" fmla="*/ 51 w 53"/>
                    <a:gd name="T17" fmla="*/ 62 h 90"/>
                    <a:gd name="T18" fmla="*/ 51 w 53"/>
                    <a:gd name="T19" fmla="*/ 6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90">
                      <a:moveTo>
                        <a:pt x="51" y="62"/>
                      </a:moveTo>
                      <a:cubicBezTo>
                        <a:pt x="49" y="50"/>
                        <a:pt x="48" y="37"/>
                        <a:pt x="48" y="24"/>
                      </a:cubicBezTo>
                      <a:cubicBezTo>
                        <a:pt x="49" y="11"/>
                        <a:pt x="38" y="0"/>
                        <a:pt x="25" y="0"/>
                      </a:cubicBezTo>
                      <a:cubicBezTo>
                        <a:pt x="11" y="0"/>
                        <a:pt x="1" y="10"/>
                        <a:pt x="0" y="23"/>
                      </a:cubicBezTo>
                      <a:cubicBezTo>
                        <a:pt x="0" y="39"/>
                        <a:pt x="1" y="54"/>
                        <a:pt x="4" y="69"/>
                      </a:cubicBezTo>
                      <a:cubicBezTo>
                        <a:pt x="5" y="81"/>
                        <a:pt x="16" y="90"/>
                        <a:pt x="27" y="90"/>
                      </a:cubicBezTo>
                      <a:cubicBezTo>
                        <a:pt x="28" y="90"/>
                        <a:pt x="30" y="90"/>
                        <a:pt x="31" y="90"/>
                      </a:cubicBezTo>
                      <a:cubicBezTo>
                        <a:pt x="44" y="88"/>
                        <a:pt x="53" y="75"/>
                        <a:pt x="51" y="62"/>
                      </a:cubicBezTo>
                      <a:close/>
                      <a:moveTo>
                        <a:pt x="51" y="62"/>
                      </a:moveTo>
                      <a:cubicBezTo>
                        <a:pt x="51" y="62"/>
                        <a:pt x="51" y="62"/>
                        <a:pt x="51" y="62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Freeform 7">
                  <a:extLst>
                    <a:ext uri="{FF2B5EF4-FFF2-40B4-BE49-F238E27FC236}">
                      <a16:creationId xmlns:a16="http://schemas.microsoft.com/office/drawing/2014/main" id="{545F5AC7-A5D5-4F5A-9BD2-84B617D0DC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905961" y="1656750"/>
                  <a:ext cx="276940" cy="444584"/>
                </a:xfrm>
                <a:custGeom>
                  <a:avLst/>
                  <a:gdLst>
                    <a:gd name="T0" fmla="*/ 166 w 193"/>
                    <a:gd name="T1" fmla="*/ 307 h 307"/>
                    <a:gd name="T2" fmla="*/ 174 w 193"/>
                    <a:gd name="T3" fmla="*/ 306 h 307"/>
                    <a:gd name="T4" fmla="*/ 189 w 193"/>
                    <a:gd name="T5" fmla="*/ 275 h 307"/>
                    <a:gd name="T6" fmla="*/ 71 w 193"/>
                    <a:gd name="T7" fmla="*/ 51 h 307"/>
                    <a:gd name="T8" fmla="*/ 49 w 193"/>
                    <a:gd name="T9" fmla="*/ 16 h 307"/>
                    <a:gd name="T10" fmla="*/ 16 w 193"/>
                    <a:gd name="T11" fmla="*/ 6 h 307"/>
                    <a:gd name="T12" fmla="*/ 6 w 193"/>
                    <a:gd name="T13" fmla="*/ 38 h 307"/>
                    <a:gd name="T14" fmla="*/ 33 w 193"/>
                    <a:gd name="T15" fmla="*/ 80 h 307"/>
                    <a:gd name="T16" fmla="*/ 143 w 193"/>
                    <a:gd name="T17" fmla="*/ 290 h 307"/>
                    <a:gd name="T18" fmla="*/ 166 w 193"/>
                    <a:gd name="T19" fmla="*/ 307 h 307"/>
                    <a:gd name="T20" fmla="*/ 166 w 193"/>
                    <a:gd name="T21" fmla="*/ 307 h 307"/>
                    <a:gd name="T22" fmla="*/ 166 w 193"/>
                    <a:gd name="T23" fmla="*/ 307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3" h="307">
                      <a:moveTo>
                        <a:pt x="166" y="307"/>
                      </a:moveTo>
                      <a:cubicBezTo>
                        <a:pt x="169" y="307"/>
                        <a:pt x="171" y="306"/>
                        <a:pt x="174" y="306"/>
                      </a:cubicBezTo>
                      <a:cubicBezTo>
                        <a:pt x="186" y="301"/>
                        <a:pt x="193" y="288"/>
                        <a:pt x="189" y="275"/>
                      </a:cubicBezTo>
                      <a:cubicBezTo>
                        <a:pt x="162" y="194"/>
                        <a:pt x="123" y="119"/>
                        <a:pt x="71" y="51"/>
                      </a:cubicBezTo>
                      <a:cubicBezTo>
                        <a:pt x="63" y="40"/>
                        <a:pt x="55" y="28"/>
                        <a:pt x="49" y="16"/>
                      </a:cubicBezTo>
                      <a:cubicBezTo>
                        <a:pt x="43" y="4"/>
                        <a:pt x="28" y="0"/>
                        <a:pt x="16" y="6"/>
                      </a:cubicBezTo>
                      <a:cubicBezTo>
                        <a:pt x="5" y="12"/>
                        <a:pt x="0" y="26"/>
                        <a:pt x="6" y="38"/>
                      </a:cubicBezTo>
                      <a:cubicBezTo>
                        <a:pt x="14" y="53"/>
                        <a:pt x="23" y="67"/>
                        <a:pt x="33" y="80"/>
                      </a:cubicBezTo>
                      <a:cubicBezTo>
                        <a:pt x="81" y="144"/>
                        <a:pt x="119" y="215"/>
                        <a:pt x="143" y="290"/>
                      </a:cubicBezTo>
                      <a:cubicBezTo>
                        <a:pt x="147" y="300"/>
                        <a:pt x="156" y="307"/>
                        <a:pt x="166" y="307"/>
                      </a:cubicBezTo>
                      <a:close/>
                      <a:moveTo>
                        <a:pt x="166" y="307"/>
                      </a:moveTo>
                      <a:cubicBezTo>
                        <a:pt x="166" y="307"/>
                        <a:pt x="166" y="307"/>
                        <a:pt x="166" y="307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Freeform 8">
                  <a:extLst>
                    <a:ext uri="{FF2B5EF4-FFF2-40B4-BE49-F238E27FC236}">
                      <a16:creationId xmlns:a16="http://schemas.microsoft.com/office/drawing/2014/main" id="{B2F09D9F-F636-419C-8706-79B99826DB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418642" y="1972315"/>
                  <a:ext cx="124090" cy="153674"/>
                </a:xfrm>
                <a:custGeom>
                  <a:avLst/>
                  <a:gdLst>
                    <a:gd name="T0" fmla="*/ 69 w 86"/>
                    <a:gd name="T1" fmla="*/ 5 h 106"/>
                    <a:gd name="T2" fmla="*/ 37 w 86"/>
                    <a:gd name="T3" fmla="*/ 18 h 106"/>
                    <a:gd name="T4" fmla="*/ 8 w 86"/>
                    <a:gd name="T5" fmla="*/ 68 h 106"/>
                    <a:gd name="T6" fmla="*/ 12 w 86"/>
                    <a:gd name="T7" fmla="*/ 102 h 106"/>
                    <a:gd name="T8" fmla="*/ 27 w 86"/>
                    <a:gd name="T9" fmla="*/ 106 h 106"/>
                    <a:gd name="T10" fmla="*/ 46 w 86"/>
                    <a:gd name="T11" fmla="*/ 97 h 106"/>
                    <a:gd name="T12" fmla="*/ 81 w 86"/>
                    <a:gd name="T13" fmla="*/ 37 h 106"/>
                    <a:gd name="T14" fmla="*/ 69 w 86"/>
                    <a:gd name="T15" fmla="*/ 5 h 106"/>
                    <a:gd name="T16" fmla="*/ 69 w 86"/>
                    <a:gd name="T17" fmla="*/ 5 h 106"/>
                    <a:gd name="T18" fmla="*/ 69 w 86"/>
                    <a:gd name="T19" fmla="*/ 5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6" h="106">
                      <a:moveTo>
                        <a:pt x="69" y="5"/>
                      </a:moveTo>
                      <a:cubicBezTo>
                        <a:pt x="56" y="0"/>
                        <a:pt x="42" y="6"/>
                        <a:pt x="37" y="18"/>
                      </a:cubicBezTo>
                      <a:cubicBezTo>
                        <a:pt x="29" y="36"/>
                        <a:pt x="20" y="52"/>
                        <a:pt x="8" y="68"/>
                      </a:cubicBezTo>
                      <a:cubicBezTo>
                        <a:pt x="0" y="79"/>
                        <a:pt x="2" y="94"/>
                        <a:pt x="12" y="102"/>
                      </a:cubicBezTo>
                      <a:cubicBezTo>
                        <a:pt x="17" y="105"/>
                        <a:pt x="22" y="106"/>
                        <a:pt x="27" y="106"/>
                      </a:cubicBezTo>
                      <a:cubicBezTo>
                        <a:pt x="34" y="106"/>
                        <a:pt x="41" y="103"/>
                        <a:pt x="46" y="97"/>
                      </a:cubicBezTo>
                      <a:cubicBezTo>
                        <a:pt x="60" y="78"/>
                        <a:pt x="72" y="58"/>
                        <a:pt x="81" y="37"/>
                      </a:cubicBezTo>
                      <a:cubicBezTo>
                        <a:pt x="86" y="25"/>
                        <a:pt x="81" y="11"/>
                        <a:pt x="69" y="5"/>
                      </a:cubicBezTo>
                      <a:close/>
                      <a:moveTo>
                        <a:pt x="69" y="5"/>
                      </a:moveTo>
                      <a:cubicBezTo>
                        <a:pt x="69" y="5"/>
                        <a:pt x="69" y="5"/>
                        <a:pt x="69" y="5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Freeform 9">
                  <a:extLst>
                    <a:ext uri="{FF2B5EF4-FFF2-40B4-BE49-F238E27FC236}">
                      <a16:creationId xmlns:a16="http://schemas.microsoft.com/office/drawing/2014/main" id="{80C99F69-63D3-492A-AAE5-3DC3D4E572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10393167" y="2166256"/>
                  <a:ext cx="447872" cy="488139"/>
                </a:xfrm>
                <a:custGeom>
                  <a:avLst/>
                  <a:gdLst>
                    <a:gd name="T0" fmla="*/ 24 w 312"/>
                    <a:gd name="T1" fmla="*/ 48 h 337"/>
                    <a:gd name="T2" fmla="*/ 264 w 312"/>
                    <a:gd name="T3" fmla="*/ 288 h 337"/>
                    <a:gd name="T4" fmla="*/ 263 w 312"/>
                    <a:gd name="T5" fmla="*/ 311 h 337"/>
                    <a:gd name="T6" fmla="*/ 285 w 312"/>
                    <a:gd name="T7" fmla="*/ 337 h 337"/>
                    <a:gd name="T8" fmla="*/ 287 w 312"/>
                    <a:gd name="T9" fmla="*/ 337 h 337"/>
                    <a:gd name="T10" fmla="*/ 311 w 312"/>
                    <a:gd name="T11" fmla="*/ 315 h 337"/>
                    <a:gd name="T12" fmla="*/ 312 w 312"/>
                    <a:gd name="T13" fmla="*/ 288 h 337"/>
                    <a:gd name="T14" fmla="*/ 24 w 312"/>
                    <a:gd name="T15" fmla="*/ 0 h 337"/>
                    <a:gd name="T16" fmla="*/ 0 w 312"/>
                    <a:gd name="T17" fmla="*/ 24 h 337"/>
                    <a:gd name="T18" fmla="*/ 24 w 312"/>
                    <a:gd name="T19" fmla="*/ 48 h 337"/>
                    <a:gd name="T20" fmla="*/ 24 w 312"/>
                    <a:gd name="T21" fmla="*/ 48 h 337"/>
                    <a:gd name="T22" fmla="*/ 24 w 312"/>
                    <a:gd name="T23" fmla="*/ 48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2" h="337">
                      <a:moveTo>
                        <a:pt x="24" y="48"/>
                      </a:moveTo>
                      <a:cubicBezTo>
                        <a:pt x="157" y="48"/>
                        <a:pt x="264" y="156"/>
                        <a:pt x="264" y="288"/>
                      </a:cubicBezTo>
                      <a:cubicBezTo>
                        <a:pt x="264" y="296"/>
                        <a:pt x="264" y="303"/>
                        <a:pt x="263" y="311"/>
                      </a:cubicBezTo>
                      <a:cubicBezTo>
                        <a:pt x="262" y="324"/>
                        <a:pt x="272" y="336"/>
                        <a:pt x="285" y="337"/>
                      </a:cubicBezTo>
                      <a:cubicBezTo>
                        <a:pt x="286" y="337"/>
                        <a:pt x="287" y="337"/>
                        <a:pt x="287" y="337"/>
                      </a:cubicBezTo>
                      <a:cubicBezTo>
                        <a:pt x="300" y="337"/>
                        <a:pt x="310" y="328"/>
                        <a:pt x="311" y="315"/>
                      </a:cubicBezTo>
                      <a:cubicBezTo>
                        <a:pt x="312" y="306"/>
                        <a:pt x="312" y="297"/>
                        <a:pt x="312" y="288"/>
                      </a:cubicBezTo>
                      <a:cubicBezTo>
                        <a:pt x="312" y="129"/>
                        <a:pt x="183" y="0"/>
                        <a:pt x="24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37"/>
                        <a:pt x="11" y="48"/>
                        <a:pt x="24" y="48"/>
                      </a:cubicBezTo>
                      <a:close/>
                      <a:moveTo>
                        <a:pt x="24" y="48"/>
                      </a:moveTo>
                      <a:cubicBezTo>
                        <a:pt x="24" y="48"/>
                        <a:pt x="24" y="48"/>
                        <a:pt x="24" y="48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00C9044-81C4-4B87-A0B2-5DE7897CBD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5662" y="-41132"/>
                <a:ext cx="0" cy="105898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6CA2614-C776-41DC-B4D3-D31634D9C475}"/>
                </a:ext>
              </a:extLst>
            </p:cNvPr>
            <p:cNvGrpSpPr/>
            <p:nvPr/>
          </p:nvGrpSpPr>
          <p:grpSpPr>
            <a:xfrm>
              <a:off x="3389152" y="2224726"/>
              <a:ext cx="2203483" cy="2687684"/>
              <a:chOff x="3389152" y="2224726"/>
              <a:chExt cx="2203483" cy="2687684"/>
            </a:xfrm>
            <a:grpFill/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C3018793-9F15-4AA0-8D88-CFE8F59413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806423" y="2224726"/>
                <a:ext cx="1371034" cy="2278778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A7D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DE8BB8EF-7DA6-41F1-BC71-B8028DC8E8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4921239" y="3693016"/>
                <a:ext cx="97258" cy="165236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4EB21C51-58A8-4A53-801B-988B2406C1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4617959" y="3071816"/>
                <a:ext cx="352431" cy="56577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D37A70B3-F043-4A49-A074-CAE0F71F8F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997802" y="3473401"/>
                <a:ext cx="157916" cy="19556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Freeform 9">
                <a:extLst>
                  <a:ext uri="{FF2B5EF4-FFF2-40B4-BE49-F238E27FC236}">
                    <a16:creationId xmlns:a16="http://schemas.microsoft.com/office/drawing/2014/main" id="{A0C22660-B79D-4A94-BD65-391DD653D4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965383" y="3720208"/>
                <a:ext cx="569957" cy="621200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Freeform 10">
                <a:extLst>
                  <a:ext uri="{FF2B5EF4-FFF2-40B4-BE49-F238E27FC236}">
                    <a16:creationId xmlns:a16="http://schemas.microsoft.com/office/drawing/2014/main" id="{CFC93E54-CFFF-4ABA-BFD6-36579C7A00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4447493" y="4577757"/>
                <a:ext cx="87847" cy="334653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Freeform 11">
                <a:extLst>
                  <a:ext uri="{FF2B5EF4-FFF2-40B4-BE49-F238E27FC236}">
                    <a16:creationId xmlns:a16="http://schemas.microsoft.com/office/drawing/2014/main" id="{22131C25-69B1-4F33-9B81-64B6AA7AEF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4846986" y="4466902"/>
                <a:ext cx="222754" cy="30955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Freeform 12">
                <a:extLst>
                  <a:ext uri="{FF2B5EF4-FFF2-40B4-BE49-F238E27FC236}">
                    <a16:creationId xmlns:a16="http://schemas.microsoft.com/office/drawing/2014/main" id="{B4251EF7-E48A-46C8-BA9B-7BD8127942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525105" y="3224503"/>
                <a:ext cx="312692" cy="219617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Freeform 13">
                <a:extLst>
                  <a:ext uri="{FF2B5EF4-FFF2-40B4-BE49-F238E27FC236}">
                    <a16:creationId xmlns:a16="http://schemas.microsoft.com/office/drawing/2014/main" id="{A2F2C16A-6D6D-409A-9C9E-65CB184D3F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5143990" y="4167808"/>
                <a:ext cx="312692" cy="217524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Freeform 14">
                <a:extLst>
                  <a:ext uri="{FF2B5EF4-FFF2-40B4-BE49-F238E27FC236}">
                    <a16:creationId xmlns:a16="http://schemas.microsoft.com/office/drawing/2014/main" id="{DE9D0EE0-16F0-4C3D-8B7B-C52E37EB02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389152" y="3758902"/>
                <a:ext cx="334653" cy="88893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Freeform 15">
                <a:extLst>
                  <a:ext uri="{FF2B5EF4-FFF2-40B4-BE49-F238E27FC236}">
                    <a16:creationId xmlns:a16="http://schemas.microsoft.com/office/drawing/2014/main" id="{866B0852-9270-48AC-B823-579167A21C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5260073" y="3758902"/>
                <a:ext cx="332562" cy="88893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Freeform 16">
                <a:extLst>
                  <a:ext uri="{FF2B5EF4-FFF2-40B4-BE49-F238E27FC236}">
                    <a16:creationId xmlns:a16="http://schemas.microsoft.com/office/drawing/2014/main" id="{F7291838-E6C8-415E-A10A-6461E4679F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525105" y="4167808"/>
                <a:ext cx="312692" cy="217524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Freeform 17">
                <a:extLst>
                  <a:ext uri="{FF2B5EF4-FFF2-40B4-BE49-F238E27FC236}">
                    <a16:creationId xmlns:a16="http://schemas.microsoft.com/office/drawing/2014/main" id="{6919034B-0329-4750-B29F-F3CDAB05EC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5143990" y="3224503"/>
                <a:ext cx="312692" cy="219617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 18">
                <a:extLst>
                  <a:ext uri="{FF2B5EF4-FFF2-40B4-BE49-F238E27FC236}">
                    <a16:creationId xmlns:a16="http://schemas.microsoft.com/office/drawing/2014/main" id="{B83DC41F-2223-45D9-882F-0C6801E7AB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3912047" y="4466902"/>
                <a:ext cx="222754" cy="30955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AEA136A-6C49-4FF1-811B-2F732C9DC3F6}"/>
              </a:ext>
            </a:extLst>
          </p:cNvPr>
          <p:cNvGrpSpPr/>
          <p:nvPr/>
        </p:nvGrpSpPr>
        <p:grpSpPr>
          <a:xfrm>
            <a:off x="2325121" y="2222252"/>
            <a:ext cx="2205515" cy="2690163"/>
            <a:chOff x="3389152" y="2224726"/>
            <a:chExt cx="2203483" cy="2687684"/>
          </a:xfrm>
          <a:solidFill>
            <a:schemeClr val="accent5"/>
          </a:solidFill>
        </p:grpSpPr>
        <p:sp>
          <p:nvSpPr>
            <p:cNvPr id="62" name="Freeform 5">
              <a:extLst>
                <a:ext uri="{FF2B5EF4-FFF2-40B4-BE49-F238E27FC236}">
                  <a16:creationId xmlns:a16="http://schemas.microsoft.com/office/drawing/2014/main" id="{41CC32BE-F1C3-42AC-8768-62672BDA21A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806423" y="2224726"/>
              <a:ext cx="1371034" cy="2278778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1D931A62-D615-44D0-A471-6EC2EAC17DF7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921239" y="3693016"/>
              <a:ext cx="97258" cy="165236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80A455DA-1E6A-4E0C-B35B-3E6F83EE044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617959" y="3071816"/>
              <a:ext cx="352431" cy="56577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0BC22CD1-344C-4FD8-BCF2-B23C367B516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97802" y="3473401"/>
              <a:ext cx="157916" cy="19556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BEB57081-5781-497C-83C3-A6446796985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65383" y="3720208"/>
              <a:ext cx="569957" cy="62120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CA5EDD6C-8666-4A84-A23B-6AA52A14C273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447493" y="4577757"/>
              <a:ext cx="87847" cy="334653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75A6EEC6-90D0-44C0-986C-C70061D75F2A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846986" y="4466902"/>
              <a:ext cx="222754" cy="30955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6269BD08-915A-427A-99AA-8195AE5715A1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3224503"/>
              <a:ext cx="312692" cy="219617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56BC685C-F837-4E7D-B3DA-5635BBD9986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4167808"/>
              <a:ext cx="312692" cy="217524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C87AE0BE-E3F1-4577-B160-F7DFBBD1CCB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389152" y="3758902"/>
              <a:ext cx="334653" cy="88893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48250505-1C7A-41E3-B14F-E01FE292D5C3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260073" y="3758902"/>
              <a:ext cx="332562" cy="88893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16">
              <a:extLst>
                <a:ext uri="{FF2B5EF4-FFF2-40B4-BE49-F238E27FC236}">
                  <a16:creationId xmlns:a16="http://schemas.microsoft.com/office/drawing/2014/main" id="{DAC2D1AA-0391-4F82-BCBC-9946D79DBF9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4167808"/>
              <a:ext cx="312692" cy="217524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52778DBA-3BCC-4C60-8F46-C434AEA3842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3224503"/>
              <a:ext cx="312692" cy="219617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4CF9AD22-BC44-4B6C-9439-3E3014F966A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12047" y="4466902"/>
              <a:ext cx="222754" cy="30955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FCDD30D9-7918-42F1-A968-4EA0646A5F1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01F867-EA3A-4053-BC23-44561238D953}"/>
              </a:ext>
            </a:extLst>
          </p:cNvPr>
          <p:cNvSpPr txBox="1"/>
          <p:nvPr/>
        </p:nvSpPr>
        <p:spPr>
          <a:xfrm>
            <a:off x="4770691" y="3515683"/>
            <a:ext cx="67340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СТРАТЕГИЯ 2017-2021 УТРАТИЛА АКТУАЛЬНОСТЬ ВВИДУ: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Изменения регулятивных норм, повлекших кардинальные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 изменения в системе лекарственного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обеспечения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000" b="1" dirty="0" smtClean="0"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rPr>
              <a:t>Наделения Единого дистрибьютора функциями освежения мобилизационного резерва ЛС и МИ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Noto Sans Disp ExtBd" panose="020B0902040504020204" pitchFamily="34"/>
              <a:ea typeface="Noto Sans Disp ExtBd" panose="020B0902040504020204" pitchFamily="34"/>
              <a:cs typeface="Noto Sans Disp ExtBd" panose="020B09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766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 21"/>
          <p:cNvSpPr>
            <a:spLocks/>
          </p:cNvSpPr>
          <p:nvPr/>
        </p:nvSpPr>
        <p:spPr bwMode="auto">
          <a:xfrm>
            <a:off x="-1280724" y="2941219"/>
            <a:ext cx="579974" cy="334414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D6A12398-75B7-4EB1-807A-717768EAF5A2}"/>
              </a:ext>
            </a:extLst>
          </p:cNvPr>
          <p:cNvSpPr>
            <a:spLocks/>
          </p:cNvSpPr>
          <p:nvPr/>
        </p:nvSpPr>
        <p:spPr bwMode="auto">
          <a:xfrm>
            <a:off x="-1654243" y="1783660"/>
            <a:ext cx="987967" cy="603769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Freeform 18"/>
          <p:cNvSpPr>
            <a:spLocks/>
          </p:cNvSpPr>
          <p:nvPr/>
        </p:nvSpPr>
        <p:spPr bwMode="auto">
          <a:xfrm>
            <a:off x="-1401811" y="3538903"/>
            <a:ext cx="987967" cy="571040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5 h 288"/>
              <a:gd name="T16" fmla="*/ 159 w 499"/>
              <a:gd name="T17" fmla="*/ 82 h 288"/>
              <a:gd name="T18" fmla="*/ 143 w 499"/>
              <a:gd name="T19" fmla="*/ 88 h 288"/>
              <a:gd name="T20" fmla="*/ 110 w 499"/>
              <a:gd name="T21" fmla="*/ 84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7 h 288"/>
              <a:gd name="T38" fmla="*/ 396 w 499"/>
              <a:gd name="T39" fmla="*/ 287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5"/>
                </a:cubicBezTo>
                <a:cubicBezTo>
                  <a:pt x="171" y="56"/>
                  <a:pt x="164" y="69"/>
                  <a:pt x="159" y="82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0" y="84"/>
                  <a:pt x="110" y="84"/>
                </a:cubicBezTo>
                <a:cubicBezTo>
                  <a:pt x="109" y="84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7"/>
                  <a:pt x="89" y="286"/>
                </a:cubicBezTo>
                <a:cubicBezTo>
                  <a:pt x="94" y="287"/>
                  <a:pt x="99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7"/>
                  <a:pt x="247" y="287"/>
                </a:cubicBezTo>
                <a:cubicBezTo>
                  <a:pt x="297" y="287"/>
                  <a:pt x="347" y="287"/>
                  <a:pt x="396" y="287"/>
                </a:cubicBezTo>
                <a:cubicBezTo>
                  <a:pt x="398" y="287"/>
                  <a:pt x="400" y="287"/>
                  <a:pt x="402" y="287"/>
                </a:cubicBezTo>
                <a:cubicBezTo>
                  <a:pt x="405" y="287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0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Freeform 20"/>
          <p:cNvSpPr>
            <a:spLocks/>
          </p:cNvSpPr>
          <p:nvPr/>
        </p:nvSpPr>
        <p:spPr bwMode="auto">
          <a:xfrm>
            <a:off x="-1964808" y="2508465"/>
            <a:ext cx="1858975" cy="1073279"/>
          </a:xfrm>
          <a:custGeom>
            <a:avLst/>
            <a:gdLst>
              <a:gd name="T0" fmla="*/ 786 w 939"/>
              <a:gd name="T1" fmla="*/ 228 h 542"/>
              <a:gd name="T2" fmla="*/ 785 w 939"/>
              <a:gd name="T3" fmla="*/ 228 h 542"/>
              <a:gd name="T4" fmla="*/ 772 w 939"/>
              <a:gd name="T5" fmla="*/ 228 h 542"/>
              <a:gd name="T6" fmla="*/ 763 w 939"/>
              <a:gd name="T7" fmla="*/ 228 h 542"/>
              <a:gd name="T8" fmla="*/ 749 w 939"/>
              <a:gd name="T9" fmla="*/ 226 h 542"/>
              <a:gd name="T10" fmla="*/ 517 w 939"/>
              <a:gd name="T11" fmla="*/ 0 h 542"/>
              <a:gd name="T12" fmla="*/ 342 w 939"/>
              <a:gd name="T13" fmla="*/ 83 h 542"/>
              <a:gd name="T14" fmla="*/ 339 w 939"/>
              <a:gd name="T15" fmla="*/ 86 h 542"/>
              <a:gd name="T16" fmla="*/ 300 w 939"/>
              <a:gd name="T17" fmla="*/ 156 h 542"/>
              <a:gd name="T18" fmla="*/ 269 w 939"/>
              <a:gd name="T19" fmla="*/ 166 h 542"/>
              <a:gd name="T20" fmla="*/ 207 w 939"/>
              <a:gd name="T21" fmla="*/ 159 h 542"/>
              <a:gd name="T22" fmla="*/ 203 w 939"/>
              <a:gd name="T23" fmla="*/ 159 h 542"/>
              <a:gd name="T24" fmla="*/ 0 w 939"/>
              <a:gd name="T25" fmla="*/ 350 h 542"/>
              <a:gd name="T26" fmla="*/ 167 w 939"/>
              <a:gd name="T27" fmla="*/ 538 h 542"/>
              <a:gd name="T28" fmla="*/ 197 w 939"/>
              <a:gd name="T29" fmla="*/ 542 h 542"/>
              <a:gd name="T30" fmla="*/ 202 w 939"/>
              <a:gd name="T31" fmla="*/ 542 h 542"/>
              <a:gd name="T32" fmla="*/ 203 w 939"/>
              <a:gd name="T33" fmla="*/ 542 h 542"/>
              <a:gd name="T34" fmla="*/ 204 w 939"/>
              <a:gd name="T35" fmla="*/ 542 h 542"/>
              <a:gd name="T36" fmla="*/ 466 w 939"/>
              <a:gd name="T37" fmla="*/ 541 h 542"/>
              <a:gd name="T38" fmla="*/ 746 w 939"/>
              <a:gd name="T39" fmla="*/ 541 h 542"/>
              <a:gd name="T40" fmla="*/ 757 w 939"/>
              <a:gd name="T41" fmla="*/ 541 h 542"/>
              <a:gd name="T42" fmla="*/ 772 w 939"/>
              <a:gd name="T43" fmla="*/ 542 h 542"/>
              <a:gd name="T44" fmla="*/ 939 w 939"/>
              <a:gd name="T45" fmla="*/ 385 h 542"/>
              <a:gd name="T46" fmla="*/ 786 w 939"/>
              <a:gd name="T47" fmla="*/ 228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9" h="542">
                <a:moveTo>
                  <a:pt x="786" y="228"/>
                </a:moveTo>
                <a:cubicBezTo>
                  <a:pt x="786" y="228"/>
                  <a:pt x="786" y="228"/>
                  <a:pt x="785" y="228"/>
                </a:cubicBezTo>
                <a:cubicBezTo>
                  <a:pt x="781" y="228"/>
                  <a:pt x="777" y="228"/>
                  <a:pt x="772" y="228"/>
                </a:cubicBezTo>
                <a:cubicBezTo>
                  <a:pt x="769" y="228"/>
                  <a:pt x="766" y="228"/>
                  <a:pt x="763" y="228"/>
                </a:cubicBezTo>
                <a:cubicBezTo>
                  <a:pt x="757" y="228"/>
                  <a:pt x="752" y="228"/>
                  <a:pt x="749" y="226"/>
                </a:cubicBezTo>
                <a:cubicBezTo>
                  <a:pt x="741" y="100"/>
                  <a:pt x="641" y="0"/>
                  <a:pt x="517" y="0"/>
                </a:cubicBezTo>
                <a:cubicBezTo>
                  <a:pt x="447" y="0"/>
                  <a:pt x="385" y="32"/>
                  <a:pt x="342" y="83"/>
                </a:cubicBezTo>
                <a:cubicBezTo>
                  <a:pt x="341" y="84"/>
                  <a:pt x="340" y="85"/>
                  <a:pt x="339" y="86"/>
                </a:cubicBezTo>
                <a:cubicBezTo>
                  <a:pt x="323" y="107"/>
                  <a:pt x="310" y="130"/>
                  <a:pt x="300" y="156"/>
                </a:cubicBezTo>
                <a:cubicBezTo>
                  <a:pt x="294" y="167"/>
                  <a:pt x="286" y="170"/>
                  <a:pt x="269" y="166"/>
                </a:cubicBezTo>
                <a:cubicBezTo>
                  <a:pt x="248" y="160"/>
                  <a:pt x="227" y="158"/>
                  <a:pt x="207" y="159"/>
                </a:cubicBezTo>
                <a:cubicBezTo>
                  <a:pt x="205" y="159"/>
                  <a:pt x="204" y="159"/>
                  <a:pt x="203" y="159"/>
                </a:cubicBezTo>
                <a:cubicBezTo>
                  <a:pt x="91" y="159"/>
                  <a:pt x="0" y="245"/>
                  <a:pt x="0" y="350"/>
                </a:cubicBezTo>
                <a:cubicBezTo>
                  <a:pt x="0" y="444"/>
                  <a:pt x="72" y="523"/>
                  <a:pt x="167" y="538"/>
                </a:cubicBezTo>
                <a:cubicBezTo>
                  <a:pt x="178" y="541"/>
                  <a:pt x="188" y="542"/>
                  <a:pt x="197" y="542"/>
                </a:cubicBezTo>
                <a:cubicBezTo>
                  <a:pt x="199" y="542"/>
                  <a:pt x="201" y="542"/>
                  <a:pt x="202" y="542"/>
                </a:cubicBezTo>
                <a:cubicBezTo>
                  <a:pt x="203" y="542"/>
                  <a:pt x="203" y="542"/>
                  <a:pt x="203" y="542"/>
                </a:cubicBezTo>
                <a:cubicBezTo>
                  <a:pt x="203" y="542"/>
                  <a:pt x="203" y="542"/>
                  <a:pt x="204" y="542"/>
                </a:cubicBezTo>
                <a:cubicBezTo>
                  <a:pt x="291" y="541"/>
                  <a:pt x="378" y="541"/>
                  <a:pt x="466" y="541"/>
                </a:cubicBezTo>
                <a:cubicBezTo>
                  <a:pt x="559" y="541"/>
                  <a:pt x="652" y="541"/>
                  <a:pt x="746" y="541"/>
                </a:cubicBezTo>
                <a:cubicBezTo>
                  <a:pt x="749" y="541"/>
                  <a:pt x="753" y="541"/>
                  <a:pt x="757" y="541"/>
                </a:cubicBezTo>
                <a:cubicBezTo>
                  <a:pt x="762" y="541"/>
                  <a:pt x="767" y="542"/>
                  <a:pt x="772" y="542"/>
                </a:cubicBezTo>
                <a:cubicBezTo>
                  <a:pt x="864" y="542"/>
                  <a:pt x="939" y="471"/>
                  <a:pt x="939" y="385"/>
                </a:cubicBezTo>
                <a:cubicBezTo>
                  <a:pt x="939" y="302"/>
                  <a:pt x="872" y="235"/>
                  <a:pt x="786" y="228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5799" y="2083284"/>
            <a:ext cx="5058173" cy="4774717"/>
            <a:chOff x="4765799" y="2083284"/>
            <a:chExt cx="5058173" cy="4774717"/>
          </a:xfrm>
        </p:grpSpPr>
        <p:sp>
          <p:nvSpPr>
            <p:cNvPr id="137" name="Freeform 6"/>
            <p:cNvSpPr>
              <a:spLocks/>
            </p:cNvSpPr>
            <p:nvPr/>
          </p:nvSpPr>
          <p:spPr bwMode="auto">
            <a:xfrm>
              <a:off x="4765799" y="2083284"/>
              <a:ext cx="5058173" cy="4774717"/>
            </a:xfrm>
            <a:custGeom>
              <a:avLst/>
              <a:gdLst>
                <a:gd name="T0" fmla="*/ 0 w 3676"/>
                <a:gd name="T1" fmla="*/ 3470 h 3470"/>
                <a:gd name="T2" fmla="*/ 1800 w 3676"/>
                <a:gd name="T3" fmla="*/ 0 h 3470"/>
                <a:gd name="T4" fmla="*/ 3676 w 3676"/>
                <a:gd name="T5" fmla="*/ 3470 h 3470"/>
                <a:gd name="T6" fmla="*/ 0 w 3676"/>
                <a:gd name="T7" fmla="*/ 3470 h 3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6" h="3470">
                  <a:moveTo>
                    <a:pt x="0" y="3470"/>
                  </a:moveTo>
                  <a:lnTo>
                    <a:pt x="1800" y="0"/>
                  </a:lnTo>
                  <a:lnTo>
                    <a:pt x="3676" y="3470"/>
                  </a:lnTo>
                  <a:lnTo>
                    <a:pt x="0" y="34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7"/>
            <p:cNvSpPr>
              <a:spLocks/>
            </p:cNvSpPr>
            <p:nvPr/>
          </p:nvSpPr>
          <p:spPr bwMode="auto">
            <a:xfrm>
              <a:off x="4765799" y="2083284"/>
              <a:ext cx="2496062" cy="4774717"/>
            </a:xfrm>
            <a:custGeom>
              <a:avLst/>
              <a:gdLst>
                <a:gd name="T0" fmla="*/ 0 w 1814"/>
                <a:gd name="T1" fmla="*/ 3470 h 3470"/>
                <a:gd name="T2" fmla="*/ 1800 w 1814"/>
                <a:gd name="T3" fmla="*/ 0 h 3470"/>
                <a:gd name="T4" fmla="*/ 1814 w 1814"/>
                <a:gd name="T5" fmla="*/ 3470 h 3470"/>
                <a:gd name="T6" fmla="*/ 0 w 1814"/>
                <a:gd name="T7" fmla="*/ 3470 h 3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4" h="3470">
                  <a:moveTo>
                    <a:pt x="0" y="3470"/>
                  </a:moveTo>
                  <a:lnTo>
                    <a:pt x="1800" y="0"/>
                  </a:lnTo>
                  <a:lnTo>
                    <a:pt x="1814" y="3470"/>
                  </a:lnTo>
                  <a:lnTo>
                    <a:pt x="0" y="347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eform 8"/>
            <p:cNvSpPr>
              <a:spLocks/>
            </p:cNvSpPr>
            <p:nvPr/>
          </p:nvSpPr>
          <p:spPr bwMode="auto">
            <a:xfrm>
              <a:off x="6441766" y="2083284"/>
              <a:ext cx="1521855" cy="1715871"/>
            </a:xfrm>
            <a:custGeom>
              <a:avLst/>
              <a:gdLst>
                <a:gd name="T0" fmla="*/ 0 w 1106"/>
                <a:gd name="T1" fmla="*/ 1121 h 1247"/>
                <a:gd name="T2" fmla="*/ 582 w 1106"/>
                <a:gd name="T3" fmla="*/ 0 h 1247"/>
                <a:gd name="T4" fmla="*/ 1106 w 1106"/>
                <a:gd name="T5" fmla="*/ 969 h 1247"/>
                <a:gd name="T6" fmla="*/ 949 w 1106"/>
                <a:gd name="T7" fmla="*/ 914 h 1247"/>
                <a:gd name="T8" fmla="*/ 916 w 1106"/>
                <a:gd name="T9" fmla="*/ 1247 h 1247"/>
                <a:gd name="T10" fmla="*/ 586 w 1106"/>
                <a:gd name="T11" fmla="*/ 930 h 1247"/>
                <a:gd name="T12" fmla="*/ 369 w 1106"/>
                <a:gd name="T13" fmla="*/ 1160 h 1247"/>
                <a:gd name="T14" fmla="*/ 249 w 1106"/>
                <a:gd name="T15" fmla="*/ 936 h 1247"/>
                <a:gd name="T16" fmla="*/ 0 w 1106"/>
                <a:gd name="T17" fmla="*/ 1121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6" h="1247">
                  <a:moveTo>
                    <a:pt x="0" y="1121"/>
                  </a:moveTo>
                  <a:lnTo>
                    <a:pt x="582" y="0"/>
                  </a:lnTo>
                  <a:lnTo>
                    <a:pt x="1106" y="969"/>
                  </a:lnTo>
                  <a:lnTo>
                    <a:pt x="949" y="914"/>
                  </a:lnTo>
                  <a:lnTo>
                    <a:pt x="916" y="1247"/>
                  </a:lnTo>
                  <a:lnTo>
                    <a:pt x="586" y="930"/>
                  </a:lnTo>
                  <a:lnTo>
                    <a:pt x="369" y="1160"/>
                  </a:lnTo>
                  <a:lnTo>
                    <a:pt x="249" y="936"/>
                  </a:lnTo>
                  <a:lnTo>
                    <a:pt x="0" y="1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 9"/>
            <p:cNvSpPr>
              <a:spLocks/>
            </p:cNvSpPr>
            <p:nvPr/>
          </p:nvSpPr>
          <p:spPr bwMode="auto">
            <a:xfrm>
              <a:off x="6441766" y="2083284"/>
              <a:ext cx="806335" cy="1596159"/>
            </a:xfrm>
            <a:custGeom>
              <a:avLst/>
              <a:gdLst>
                <a:gd name="T0" fmla="*/ 0 w 586"/>
                <a:gd name="T1" fmla="*/ 1121 h 1160"/>
                <a:gd name="T2" fmla="*/ 582 w 586"/>
                <a:gd name="T3" fmla="*/ 0 h 1160"/>
                <a:gd name="T4" fmla="*/ 586 w 586"/>
                <a:gd name="T5" fmla="*/ 930 h 1160"/>
                <a:gd name="T6" fmla="*/ 369 w 586"/>
                <a:gd name="T7" fmla="*/ 1160 h 1160"/>
                <a:gd name="T8" fmla="*/ 249 w 586"/>
                <a:gd name="T9" fmla="*/ 936 h 1160"/>
                <a:gd name="T10" fmla="*/ 0 w 586"/>
                <a:gd name="T11" fmla="*/ 1121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6" h="1160">
                  <a:moveTo>
                    <a:pt x="0" y="1121"/>
                  </a:moveTo>
                  <a:lnTo>
                    <a:pt x="582" y="0"/>
                  </a:lnTo>
                  <a:lnTo>
                    <a:pt x="586" y="930"/>
                  </a:lnTo>
                  <a:lnTo>
                    <a:pt x="369" y="1160"/>
                  </a:lnTo>
                  <a:lnTo>
                    <a:pt x="249" y="936"/>
                  </a:lnTo>
                  <a:lnTo>
                    <a:pt x="0" y="112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43E90-CA40-4BE0-9863-392410C7E52D}"/>
              </a:ext>
            </a:extLst>
          </p:cNvPr>
          <p:cNvGrpSpPr/>
          <p:nvPr/>
        </p:nvGrpSpPr>
        <p:grpSpPr>
          <a:xfrm>
            <a:off x="2203625" y="3799155"/>
            <a:ext cx="3785374" cy="3058846"/>
            <a:chOff x="2203625" y="3799155"/>
            <a:chExt cx="3785374" cy="3058846"/>
          </a:xfrm>
        </p:grpSpPr>
        <p:sp>
          <p:nvSpPr>
            <p:cNvPr id="141" name="Freeform 10"/>
            <p:cNvSpPr>
              <a:spLocks/>
            </p:cNvSpPr>
            <p:nvPr/>
          </p:nvSpPr>
          <p:spPr bwMode="auto">
            <a:xfrm>
              <a:off x="2203625" y="3799155"/>
              <a:ext cx="3785374" cy="3058846"/>
            </a:xfrm>
            <a:custGeom>
              <a:avLst/>
              <a:gdLst>
                <a:gd name="T0" fmla="*/ 0 w 2751"/>
                <a:gd name="T1" fmla="*/ 2223 h 2223"/>
                <a:gd name="T2" fmla="*/ 1346 w 2751"/>
                <a:gd name="T3" fmla="*/ 0 h 2223"/>
                <a:gd name="T4" fmla="*/ 2751 w 2751"/>
                <a:gd name="T5" fmla="*/ 2223 h 2223"/>
                <a:gd name="T6" fmla="*/ 0 w 2751"/>
                <a:gd name="T7" fmla="*/ 2223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1" h="2223">
                  <a:moveTo>
                    <a:pt x="0" y="2223"/>
                  </a:moveTo>
                  <a:lnTo>
                    <a:pt x="1346" y="0"/>
                  </a:lnTo>
                  <a:lnTo>
                    <a:pt x="2751" y="2223"/>
                  </a:lnTo>
                  <a:lnTo>
                    <a:pt x="0" y="222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Freeform 11"/>
            <p:cNvSpPr>
              <a:spLocks/>
            </p:cNvSpPr>
            <p:nvPr/>
          </p:nvSpPr>
          <p:spPr bwMode="auto">
            <a:xfrm>
              <a:off x="2203625" y="3799155"/>
              <a:ext cx="1867231" cy="3058846"/>
            </a:xfrm>
            <a:custGeom>
              <a:avLst/>
              <a:gdLst>
                <a:gd name="T0" fmla="*/ 0 w 1357"/>
                <a:gd name="T1" fmla="*/ 2223 h 2223"/>
                <a:gd name="T2" fmla="*/ 1346 w 1357"/>
                <a:gd name="T3" fmla="*/ 0 h 2223"/>
                <a:gd name="T4" fmla="*/ 1357 w 1357"/>
                <a:gd name="T5" fmla="*/ 2223 h 2223"/>
                <a:gd name="T6" fmla="*/ 0 w 1357"/>
                <a:gd name="T7" fmla="*/ 2223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7" h="2223">
                  <a:moveTo>
                    <a:pt x="0" y="2223"/>
                  </a:moveTo>
                  <a:lnTo>
                    <a:pt x="1346" y="0"/>
                  </a:lnTo>
                  <a:lnTo>
                    <a:pt x="1357" y="2223"/>
                  </a:lnTo>
                  <a:lnTo>
                    <a:pt x="0" y="222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 12"/>
            <p:cNvSpPr>
              <a:spLocks/>
            </p:cNvSpPr>
            <p:nvPr/>
          </p:nvSpPr>
          <p:spPr bwMode="auto">
            <a:xfrm>
              <a:off x="3457161" y="3799155"/>
              <a:ext cx="1139327" cy="1099424"/>
            </a:xfrm>
            <a:custGeom>
              <a:avLst/>
              <a:gdLst>
                <a:gd name="T0" fmla="*/ 0 w 828"/>
                <a:gd name="T1" fmla="*/ 718 h 799"/>
                <a:gd name="T2" fmla="*/ 435 w 828"/>
                <a:gd name="T3" fmla="*/ 0 h 799"/>
                <a:gd name="T4" fmla="*/ 828 w 828"/>
                <a:gd name="T5" fmla="*/ 620 h 799"/>
                <a:gd name="T6" fmla="*/ 711 w 828"/>
                <a:gd name="T7" fmla="*/ 586 h 799"/>
                <a:gd name="T8" fmla="*/ 685 w 828"/>
                <a:gd name="T9" fmla="*/ 799 h 799"/>
                <a:gd name="T10" fmla="*/ 439 w 828"/>
                <a:gd name="T11" fmla="*/ 596 h 799"/>
                <a:gd name="T12" fmla="*/ 276 w 828"/>
                <a:gd name="T13" fmla="*/ 743 h 799"/>
                <a:gd name="T14" fmla="*/ 187 w 828"/>
                <a:gd name="T15" fmla="*/ 599 h 799"/>
                <a:gd name="T16" fmla="*/ 0 w 828"/>
                <a:gd name="T17" fmla="*/ 71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8" h="799">
                  <a:moveTo>
                    <a:pt x="0" y="718"/>
                  </a:moveTo>
                  <a:lnTo>
                    <a:pt x="435" y="0"/>
                  </a:lnTo>
                  <a:lnTo>
                    <a:pt x="828" y="620"/>
                  </a:lnTo>
                  <a:lnTo>
                    <a:pt x="711" y="586"/>
                  </a:lnTo>
                  <a:lnTo>
                    <a:pt x="685" y="799"/>
                  </a:lnTo>
                  <a:lnTo>
                    <a:pt x="439" y="596"/>
                  </a:lnTo>
                  <a:lnTo>
                    <a:pt x="276" y="743"/>
                  </a:lnTo>
                  <a:lnTo>
                    <a:pt x="187" y="599"/>
                  </a:lnTo>
                  <a:lnTo>
                    <a:pt x="0" y="7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3"/>
            <p:cNvSpPr>
              <a:spLocks/>
            </p:cNvSpPr>
            <p:nvPr/>
          </p:nvSpPr>
          <p:spPr bwMode="auto">
            <a:xfrm>
              <a:off x="3457161" y="3799155"/>
              <a:ext cx="604064" cy="1022368"/>
            </a:xfrm>
            <a:custGeom>
              <a:avLst/>
              <a:gdLst>
                <a:gd name="T0" fmla="*/ 0 w 439"/>
                <a:gd name="T1" fmla="*/ 718 h 743"/>
                <a:gd name="T2" fmla="*/ 435 w 439"/>
                <a:gd name="T3" fmla="*/ 0 h 743"/>
                <a:gd name="T4" fmla="*/ 439 w 439"/>
                <a:gd name="T5" fmla="*/ 596 h 743"/>
                <a:gd name="T6" fmla="*/ 276 w 439"/>
                <a:gd name="T7" fmla="*/ 743 h 743"/>
                <a:gd name="T8" fmla="*/ 187 w 439"/>
                <a:gd name="T9" fmla="*/ 599 h 743"/>
                <a:gd name="T10" fmla="*/ 0 w 439"/>
                <a:gd name="T11" fmla="*/ 718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743">
                  <a:moveTo>
                    <a:pt x="0" y="718"/>
                  </a:moveTo>
                  <a:lnTo>
                    <a:pt x="435" y="0"/>
                  </a:lnTo>
                  <a:lnTo>
                    <a:pt x="439" y="596"/>
                  </a:lnTo>
                  <a:lnTo>
                    <a:pt x="276" y="743"/>
                  </a:lnTo>
                  <a:lnTo>
                    <a:pt x="187" y="599"/>
                  </a:lnTo>
                  <a:lnTo>
                    <a:pt x="0" y="7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17221" y="3097395"/>
            <a:ext cx="3379454" cy="3760606"/>
            <a:chOff x="7043014" y="3097395"/>
            <a:chExt cx="3379454" cy="3760606"/>
          </a:xfrm>
        </p:grpSpPr>
        <p:sp>
          <p:nvSpPr>
            <p:cNvPr id="145" name="Freeform 14"/>
            <p:cNvSpPr>
              <a:spLocks/>
            </p:cNvSpPr>
            <p:nvPr/>
          </p:nvSpPr>
          <p:spPr bwMode="auto">
            <a:xfrm>
              <a:off x="7043014" y="3097395"/>
              <a:ext cx="3379454" cy="3760606"/>
            </a:xfrm>
            <a:custGeom>
              <a:avLst/>
              <a:gdLst>
                <a:gd name="T0" fmla="*/ 0 w 2456"/>
                <a:gd name="T1" fmla="*/ 2733 h 2733"/>
                <a:gd name="T2" fmla="*/ 1202 w 2456"/>
                <a:gd name="T3" fmla="*/ 0 h 2733"/>
                <a:gd name="T4" fmla="*/ 2456 w 2456"/>
                <a:gd name="T5" fmla="*/ 2733 h 2733"/>
                <a:gd name="T6" fmla="*/ 0 w 2456"/>
                <a:gd name="T7" fmla="*/ 2733 h 2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56" h="2733">
                  <a:moveTo>
                    <a:pt x="0" y="2733"/>
                  </a:moveTo>
                  <a:lnTo>
                    <a:pt x="1202" y="0"/>
                  </a:lnTo>
                  <a:lnTo>
                    <a:pt x="2456" y="2733"/>
                  </a:lnTo>
                  <a:lnTo>
                    <a:pt x="0" y="273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15"/>
            <p:cNvSpPr>
              <a:spLocks/>
            </p:cNvSpPr>
            <p:nvPr/>
          </p:nvSpPr>
          <p:spPr bwMode="auto">
            <a:xfrm>
              <a:off x="7043014" y="3097395"/>
              <a:ext cx="1667711" cy="3760606"/>
            </a:xfrm>
            <a:custGeom>
              <a:avLst/>
              <a:gdLst>
                <a:gd name="T0" fmla="*/ 0 w 1212"/>
                <a:gd name="T1" fmla="*/ 2733 h 2733"/>
                <a:gd name="T2" fmla="*/ 1202 w 1212"/>
                <a:gd name="T3" fmla="*/ 0 h 2733"/>
                <a:gd name="T4" fmla="*/ 1212 w 1212"/>
                <a:gd name="T5" fmla="*/ 2733 h 2733"/>
                <a:gd name="T6" fmla="*/ 0 w 1212"/>
                <a:gd name="T7" fmla="*/ 2733 h 2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2" h="2733">
                  <a:moveTo>
                    <a:pt x="0" y="2733"/>
                  </a:moveTo>
                  <a:lnTo>
                    <a:pt x="1202" y="0"/>
                  </a:lnTo>
                  <a:lnTo>
                    <a:pt x="1212" y="2733"/>
                  </a:lnTo>
                  <a:lnTo>
                    <a:pt x="0" y="27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16"/>
            <p:cNvSpPr>
              <a:spLocks/>
            </p:cNvSpPr>
            <p:nvPr/>
          </p:nvSpPr>
          <p:spPr bwMode="auto">
            <a:xfrm>
              <a:off x="8161701" y="3097395"/>
              <a:ext cx="1016864" cy="1351231"/>
            </a:xfrm>
            <a:custGeom>
              <a:avLst/>
              <a:gdLst>
                <a:gd name="T0" fmla="*/ 0 w 739"/>
                <a:gd name="T1" fmla="*/ 883 h 982"/>
                <a:gd name="T2" fmla="*/ 389 w 739"/>
                <a:gd name="T3" fmla="*/ 0 h 982"/>
                <a:gd name="T4" fmla="*/ 739 w 739"/>
                <a:gd name="T5" fmla="*/ 763 h 982"/>
                <a:gd name="T6" fmla="*/ 635 w 739"/>
                <a:gd name="T7" fmla="*/ 720 h 982"/>
                <a:gd name="T8" fmla="*/ 612 w 739"/>
                <a:gd name="T9" fmla="*/ 982 h 982"/>
                <a:gd name="T10" fmla="*/ 392 w 739"/>
                <a:gd name="T11" fmla="*/ 733 h 982"/>
                <a:gd name="T12" fmla="*/ 246 w 739"/>
                <a:gd name="T13" fmla="*/ 914 h 982"/>
                <a:gd name="T14" fmla="*/ 167 w 739"/>
                <a:gd name="T15" fmla="*/ 737 h 982"/>
                <a:gd name="T16" fmla="*/ 0 w 739"/>
                <a:gd name="T17" fmla="*/ 883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9" h="982">
                  <a:moveTo>
                    <a:pt x="0" y="883"/>
                  </a:moveTo>
                  <a:lnTo>
                    <a:pt x="389" y="0"/>
                  </a:lnTo>
                  <a:lnTo>
                    <a:pt x="739" y="763"/>
                  </a:lnTo>
                  <a:lnTo>
                    <a:pt x="635" y="720"/>
                  </a:lnTo>
                  <a:lnTo>
                    <a:pt x="612" y="982"/>
                  </a:lnTo>
                  <a:lnTo>
                    <a:pt x="392" y="733"/>
                  </a:lnTo>
                  <a:lnTo>
                    <a:pt x="246" y="914"/>
                  </a:lnTo>
                  <a:lnTo>
                    <a:pt x="167" y="737"/>
                  </a:lnTo>
                  <a:lnTo>
                    <a:pt x="0" y="8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17"/>
            <p:cNvSpPr>
              <a:spLocks/>
            </p:cNvSpPr>
            <p:nvPr/>
          </p:nvSpPr>
          <p:spPr bwMode="auto">
            <a:xfrm>
              <a:off x="8161701" y="3097395"/>
              <a:ext cx="539392" cy="1257663"/>
            </a:xfrm>
            <a:custGeom>
              <a:avLst/>
              <a:gdLst>
                <a:gd name="T0" fmla="*/ 0 w 392"/>
                <a:gd name="T1" fmla="*/ 883 h 914"/>
                <a:gd name="T2" fmla="*/ 389 w 392"/>
                <a:gd name="T3" fmla="*/ 0 h 914"/>
                <a:gd name="T4" fmla="*/ 392 w 392"/>
                <a:gd name="T5" fmla="*/ 733 h 914"/>
                <a:gd name="T6" fmla="*/ 246 w 392"/>
                <a:gd name="T7" fmla="*/ 914 h 914"/>
                <a:gd name="T8" fmla="*/ 167 w 392"/>
                <a:gd name="T9" fmla="*/ 737 h 914"/>
                <a:gd name="T10" fmla="*/ 0 w 392"/>
                <a:gd name="T11" fmla="*/ 88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2" h="914">
                  <a:moveTo>
                    <a:pt x="0" y="883"/>
                  </a:moveTo>
                  <a:lnTo>
                    <a:pt x="389" y="0"/>
                  </a:lnTo>
                  <a:lnTo>
                    <a:pt x="392" y="733"/>
                  </a:lnTo>
                  <a:lnTo>
                    <a:pt x="246" y="914"/>
                  </a:lnTo>
                  <a:lnTo>
                    <a:pt x="167" y="737"/>
                  </a:lnTo>
                  <a:lnTo>
                    <a:pt x="0" y="88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0" name="Freeform 19"/>
          <p:cNvSpPr>
            <a:spLocks/>
          </p:cNvSpPr>
          <p:nvPr/>
        </p:nvSpPr>
        <p:spPr bwMode="auto">
          <a:xfrm>
            <a:off x="-1829747" y="4336757"/>
            <a:ext cx="1409023" cy="813216"/>
          </a:xfrm>
          <a:custGeom>
            <a:avLst/>
            <a:gdLst>
              <a:gd name="T0" fmla="*/ 595 w 711"/>
              <a:gd name="T1" fmla="*/ 173 h 410"/>
              <a:gd name="T2" fmla="*/ 594 w 711"/>
              <a:gd name="T3" fmla="*/ 173 h 410"/>
              <a:gd name="T4" fmla="*/ 585 w 711"/>
              <a:gd name="T5" fmla="*/ 172 h 410"/>
              <a:gd name="T6" fmla="*/ 577 w 711"/>
              <a:gd name="T7" fmla="*/ 172 h 410"/>
              <a:gd name="T8" fmla="*/ 567 w 711"/>
              <a:gd name="T9" fmla="*/ 171 h 410"/>
              <a:gd name="T10" fmla="*/ 392 w 711"/>
              <a:gd name="T11" fmla="*/ 0 h 410"/>
              <a:gd name="T12" fmla="*/ 259 w 711"/>
              <a:gd name="T13" fmla="*/ 62 h 410"/>
              <a:gd name="T14" fmla="*/ 257 w 711"/>
              <a:gd name="T15" fmla="*/ 65 h 410"/>
              <a:gd name="T16" fmla="*/ 227 w 711"/>
              <a:gd name="T17" fmla="*/ 117 h 410"/>
              <a:gd name="T18" fmla="*/ 204 w 711"/>
              <a:gd name="T19" fmla="*/ 125 h 410"/>
              <a:gd name="T20" fmla="*/ 156 w 711"/>
              <a:gd name="T21" fmla="*/ 120 h 410"/>
              <a:gd name="T22" fmla="*/ 154 w 711"/>
              <a:gd name="T23" fmla="*/ 120 h 410"/>
              <a:gd name="T24" fmla="*/ 0 w 711"/>
              <a:gd name="T25" fmla="*/ 265 h 410"/>
              <a:gd name="T26" fmla="*/ 127 w 711"/>
              <a:gd name="T27" fmla="*/ 407 h 410"/>
              <a:gd name="T28" fmla="*/ 149 w 711"/>
              <a:gd name="T29" fmla="*/ 410 h 410"/>
              <a:gd name="T30" fmla="*/ 153 w 711"/>
              <a:gd name="T31" fmla="*/ 410 h 410"/>
              <a:gd name="T32" fmla="*/ 154 w 711"/>
              <a:gd name="T33" fmla="*/ 410 h 410"/>
              <a:gd name="T34" fmla="*/ 154 w 711"/>
              <a:gd name="T35" fmla="*/ 410 h 410"/>
              <a:gd name="T36" fmla="*/ 352 w 711"/>
              <a:gd name="T37" fmla="*/ 410 h 410"/>
              <a:gd name="T38" fmla="*/ 565 w 711"/>
              <a:gd name="T39" fmla="*/ 409 h 410"/>
              <a:gd name="T40" fmla="*/ 573 w 711"/>
              <a:gd name="T41" fmla="*/ 409 h 410"/>
              <a:gd name="T42" fmla="*/ 585 w 711"/>
              <a:gd name="T43" fmla="*/ 410 h 410"/>
              <a:gd name="T44" fmla="*/ 711 w 711"/>
              <a:gd name="T45" fmla="*/ 291 h 410"/>
              <a:gd name="T46" fmla="*/ 595 w 711"/>
              <a:gd name="T47" fmla="*/ 17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1" h="410">
                <a:moveTo>
                  <a:pt x="595" y="173"/>
                </a:moveTo>
                <a:cubicBezTo>
                  <a:pt x="595" y="173"/>
                  <a:pt x="595" y="173"/>
                  <a:pt x="594" y="173"/>
                </a:cubicBezTo>
                <a:cubicBezTo>
                  <a:pt x="591" y="172"/>
                  <a:pt x="588" y="172"/>
                  <a:pt x="585" y="172"/>
                </a:cubicBezTo>
                <a:cubicBezTo>
                  <a:pt x="582" y="172"/>
                  <a:pt x="580" y="172"/>
                  <a:pt x="577" y="172"/>
                </a:cubicBezTo>
                <a:cubicBezTo>
                  <a:pt x="573" y="173"/>
                  <a:pt x="569" y="172"/>
                  <a:pt x="567" y="171"/>
                </a:cubicBezTo>
                <a:cubicBezTo>
                  <a:pt x="561" y="75"/>
                  <a:pt x="485" y="0"/>
                  <a:pt x="392" y="0"/>
                </a:cubicBezTo>
                <a:cubicBezTo>
                  <a:pt x="339" y="0"/>
                  <a:pt x="291" y="24"/>
                  <a:pt x="259" y="62"/>
                </a:cubicBezTo>
                <a:cubicBezTo>
                  <a:pt x="258" y="63"/>
                  <a:pt x="258" y="64"/>
                  <a:pt x="257" y="65"/>
                </a:cubicBezTo>
                <a:cubicBezTo>
                  <a:pt x="244" y="80"/>
                  <a:pt x="234" y="98"/>
                  <a:pt x="227" y="117"/>
                </a:cubicBezTo>
                <a:cubicBezTo>
                  <a:pt x="222" y="126"/>
                  <a:pt x="217" y="128"/>
                  <a:pt x="204" y="125"/>
                </a:cubicBezTo>
                <a:cubicBezTo>
                  <a:pt x="188" y="121"/>
                  <a:pt x="172" y="119"/>
                  <a:pt x="156" y="120"/>
                </a:cubicBezTo>
                <a:cubicBezTo>
                  <a:pt x="155" y="120"/>
                  <a:pt x="155" y="120"/>
                  <a:pt x="154" y="120"/>
                </a:cubicBezTo>
                <a:cubicBezTo>
                  <a:pt x="69" y="120"/>
                  <a:pt x="0" y="185"/>
                  <a:pt x="0" y="265"/>
                </a:cubicBezTo>
                <a:cubicBezTo>
                  <a:pt x="0" y="336"/>
                  <a:pt x="55" y="395"/>
                  <a:pt x="127" y="407"/>
                </a:cubicBezTo>
                <a:cubicBezTo>
                  <a:pt x="134" y="409"/>
                  <a:pt x="142" y="410"/>
                  <a:pt x="149" y="410"/>
                </a:cubicBezTo>
                <a:cubicBezTo>
                  <a:pt x="151" y="410"/>
                  <a:pt x="152" y="410"/>
                  <a:pt x="153" y="410"/>
                </a:cubicBezTo>
                <a:cubicBezTo>
                  <a:pt x="153" y="410"/>
                  <a:pt x="153" y="410"/>
                  <a:pt x="154" y="410"/>
                </a:cubicBezTo>
                <a:cubicBezTo>
                  <a:pt x="154" y="410"/>
                  <a:pt x="154" y="410"/>
                  <a:pt x="154" y="410"/>
                </a:cubicBezTo>
                <a:cubicBezTo>
                  <a:pt x="220" y="409"/>
                  <a:pt x="286" y="410"/>
                  <a:pt x="352" y="410"/>
                </a:cubicBezTo>
                <a:cubicBezTo>
                  <a:pt x="423" y="409"/>
                  <a:pt x="494" y="410"/>
                  <a:pt x="565" y="409"/>
                </a:cubicBezTo>
                <a:cubicBezTo>
                  <a:pt x="567" y="409"/>
                  <a:pt x="570" y="409"/>
                  <a:pt x="573" y="409"/>
                </a:cubicBezTo>
                <a:cubicBezTo>
                  <a:pt x="577" y="409"/>
                  <a:pt x="581" y="410"/>
                  <a:pt x="585" y="410"/>
                </a:cubicBezTo>
                <a:cubicBezTo>
                  <a:pt x="654" y="410"/>
                  <a:pt x="711" y="357"/>
                  <a:pt x="711" y="291"/>
                </a:cubicBezTo>
                <a:cubicBezTo>
                  <a:pt x="711" y="229"/>
                  <a:pt x="660" y="178"/>
                  <a:pt x="595" y="17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Freeform 21"/>
          <p:cNvSpPr>
            <a:spLocks/>
          </p:cNvSpPr>
          <p:nvPr/>
        </p:nvSpPr>
        <p:spPr bwMode="auto">
          <a:xfrm>
            <a:off x="-1829747" y="5328578"/>
            <a:ext cx="987967" cy="603769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Freeform 22"/>
          <p:cNvSpPr>
            <a:spLocks/>
          </p:cNvSpPr>
          <p:nvPr/>
        </p:nvSpPr>
        <p:spPr bwMode="auto">
          <a:xfrm>
            <a:off x="-1219386" y="925653"/>
            <a:ext cx="707264" cy="410048"/>
          </a:xfrm>
          <a:custGeom>
            <a:avLst/>
            <a:gdLst>
              <a:gd name="T0" fmla="*/ 299 w 357"/>
              <a:gd name="T1" fmla="*/ 87 h 207"/>
              <a:gd name="T2" fmla="*/ 299 w 357"/>
              <a:gd name="T3" fmla="*/ 87 h 207"/>
              <a:gd name="T4" fmla="*/ 294 w 357"/>
              <a:gd name="T5" fmla="*/ 87 h 207"/>
              <a:gd name="T6" fmla="*/ 290 w 357"/>
              <a:gd name="T7" fmla="*/ 87 h 207"/>
              <a:gd name="T8" fmla="*/ 285 w 357"/>
              <a:gd name="T9" fmla="*/ 86 h 207"/>
              <a:gd name="T10" fmla="*/ 197 w 357"/>
              <a:gd name="T11" fmla="*/ 0 h 207"/>
              <a:gd name="T12" fmla="*/ 130 w 357"/>
              <a:gd name="T13" fmla="*/ 32 h 207"/>
              <a:gd name="T14" fmla="*/ 129 w 357"/>
              <a:gd name="T15" fmla="*/ 33 h 207"/>
              <a:gd name="T16" fmla="*/ 114 w 357"/>
              <a:gd name="T17" fmla="*/ 59 h 207"/>
              <a:gd name="T18" fmla="*/ 102 w 357"/>
              <a:gd name="T19" fmla="*/ 63 h 207"/>
              <a:gd name="T20" fmla="*/ 78 w 357"/>
              <a:gd name="T21" fmla="*/ 61 h 207"/>
              <a:gd name="T22" fmla="*/ 77 w 357"/>
              <a:gd name="T23" fmla="*/ 61 h 207"/>
              <a:gd name="T24" fmla="*/ 0 w 357"/>
              <a:gd name="T25" fmla="*/ 134 h 207"/>
              <a:gd name="T26" fmla="*/ 63 w 357"/>
              <a:gd name="T27" fmla="*/ 205 h 207"/>
              <a:gd name="T28" fmla="*/ 75 w 357"/>
              <a:gd name="T29" fmla="*/ 206 h 207"/>
              <a:gd name="T30" fmla="*/ 77 w 357"/>
              <a:gd name="T31" fmla="*/ 206 h 207"/>
              <a:gd name="T32" fmla="*/ 77 w 357"/>
              <a:gd name="T33" fmla="*/ 206 h 207"/>
              <a:gd name="T34" fmla="*/ 77 w 357"/>
              <a:gd name="T35" fmla="*/ 206 h 207"/>
              <a:gd name="T36" fmla="*/ 177 w 357"/>
              <a:gd name="T37" fmla="*/ 206 h 207"/>
              <a:gd name="T38" fmla="*/ 284 w 357"/>
              <a:gd name="T39" fmla="*/ 206 h 207"/>
              <a:gd name="T40" fmla="*/ 288 w 357"/>
              <a:gd name="T41" fmla="*/ 206 h 207"/>
              <a:gd name="T42" fmla="*/ 294 w 357"/>
              <a:gd name="T43" fmla="*/ 206 h 207"/>
              <a:gd name="T44" fmla="*/ 357 w 357"/>
              <a:gd name="T45" fmla="*/ 147 h 207"/>
              <a:gd name="T46" fmla="*/ 299 w 357"/>
              <a:gd name="T47" fmla="*/ 8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7" h="207">
                <a:moveTo>
                  <a:pt x="299" y="87"/>
                </a:moveTo>
                <a:cubicBezTo>
                  <a:pt x="299" y="87"/>
                  <a:pt x="299" y="87"/>
                  <a:pt x="299" y="87"/>
                </a:cubicBezTo>
                <a:cubicBezTo>
                  <a:pt x="297" y="87"/>
                  <a:pt x="296" y="87"/>
                  <a:pt x="294" y="87"/>
                </a:cubicBezTo>
                <a:cubicBezTo>
                  <a:pt x="293" y="87"/>
                  <a:pt x="292" y="87"/>
                  <a:pt x="290" y="87"/>
                </a:cubicBezTo>
                <a:cubicBezTo>
                  <a:pt x="288" y="87"/>
                  <a:pt x="286" y="87"/>
                  <a:pt x="285" y="86"/>
                </a:cubicBezTo>
                <a:cubicBezTo>
                  <a:pt x="282" y="38"/>
                  <a:pt x="244" y="0"/>
                  <a:pt x="197" y="0"/>
                </a:cubicBezTo>
                <a:cubicBezTo>
                  <a:pt x="170" y="0"/>
                  <a:pt x="146" y="12"/>
                  <a:pt x="130" y="32"/>
                </a:cubicBezTo>
                <a:cubicBezTo>
                  <a:pt x="130" y="32"/>
                  <a:pt x="129" y="32"/>
                  <a:pt x="129" y="33"/>
                </a:cubicBezTo>
                <a:cubicBezTo>
                  <a:pt x="123" y="41"/>
                  <a:pt x="118" y="50"/>
                  <a:pt x="114" y="59"/>
                </a:cubicBezTo>
                <a:cubicBezTo>
                  <a:pt x="112" y="64"/>
                  <a:pt x="109" y="65"/>
                  <a:pt x="102" y="63"/>
                </a:cubicBezTo>
                <a:cubicBezTo>
                  <a:pt x="94" y="61"/>
                  <a:pt x="86" y="60"/>
                  <a:pt x="78" y="61"/>
                </a:cubicBezTo>
                <a:cubicBezTo>
                  <a:pt x="78" y="61"/>
                  <a:pt x="77" y="61"/>
                  <a:pt x="77" y="61"/>
                </a:cubicBezTo>
                <a:cubicBezTo>
                  <a:pt x="34" y="61"/>
                  <a:pt x="0" y="93"/>
                  <a:pt x="0" y="134"/>
                </a:cubicBezTo>
                <a:cubicBezTo>
                  <a:pt x="0" y="169"/>
                  <a:pt x="27" y="199"/>
                  <a:pt x="63" y="205"/>
                </a:cubicBezTo>
                <a:cubicBezTo>
                  <a:pt x="67" y="206"/>
                  <a:pt x="71" y="207"/>
                  <a:pt x="75" y="206"/>
                </a:cubicBezTo>
                <a:cubicBezTo>
                  <a:pt x="75" y="206"/>
                  <a:pt x="76" y="206"/>
                  <a:pt x="77" y="206"/>
                </a:cubicBezTo>
                <a:cubicBezTo>
                  <a:pt x="77" y="206"/>
                  <a:pt x="77" y="206"/>
                  <a:pt x="77" y="206"/>
                </a:cubicBezTo>
                <a:cubicBezTo>
                  <a:pt x="77" y="206"/>
                  <a:pt x="77" y="206"/>
                  <a:pt x="77" y="206"/>
                </a:cubicBezTo>
                <a:cubicBezTo>
                  <a:pt x="110" y="206"/>
                  <a:pt x="144" y="206"/>
                  <a:pt x="177" y="206"/>
                </a:cubicBezTo>
                <a:cubicBezTo>
                  <a:pt x="213" y="206"/>
                  <a:pt x="248" y="206"/>
                  <a:pt x="284" y="206"/>
                </a:cubicBezTo>
                <a:cubicBezTo>
                  <a:pt x="285" y="206"/>
                  <a:pt x="287" y="206"/>
                  <a:pt x="288" y="206"/>
                </a:cubicBezTo>
                <a:cubicBezTo>
                  <a:pt x="290" y="206"/>
                  <a:pt x="292" y="206"/>
                  <a:pt x="294" y="206"/>
                </a:cubicBezTo>
                <a:cubicBezTo>
                  <a:pt x="329" y="206"/>
                  <a:pt x="357" y="180"/>
                  <a:pt x="357" y="147"/>
                </a:cubicBezTo>
                <a:cubicBezTo>
                  <a:pt x="357" y="115"/>
                  <a:pt x="332" y="90"/>
                  <a:pt x="299" y="8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27916-88DC-407A-A840-6DBA0C356E54}"/>
              </a:ext>
            </a:extLst>
          </p:cNvPr>
          <p:cNvGrpSpPr/>
          <p:nvPr/>
        </p:nvGrpSpPr>
        <p:grpSpPr>
          <a:xfrm>
            <a:off x="5432440" y="938270"/>
            <a:ext cx="1849342" cy="1242528"/>
            <a:chOff x="5432440" y="938270"/>
            <a:chExt cx="1849342" cy="1242528"/>
          </a:xfrm>
        </p:grpSpPr>
        <p:sp>
          <p:nvSpPr>
            <p:cNvPr id="136" name="Rectangle 5"/>
            <p:cNvSpPr>
              <a:spLocks noChangeArrowheads="1"/>
            </p:cNvSpPr>
            <p:nvPr/>
          </p:nvSpPr>
          <p:spPr bwMode="auto">
            <a:xfrm>
              <a:off x="7201974" y="938270"/>
              <a:ext cx="79808" cy="124252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Freeform 23"/>
            <p:cNvSpPr>
              <a:spLocks/>
            </p:cNvSpPr>
            <p:nvPr/>
          </p:nvSpPr>
          <p:spPr bwMode="auto">
            <a:xfrm>
              <a:off x="5432440" y="1022207"/>
              <a:ext cx="1246655" cy="798079"/>
            </a:xfrm>
            <a:custGeom>
              <a:avLst/>
              <a:gdLst>
                <a:gd name="T0" fmla="*/ 906 w 906"/>
                <a:gd name="T1" fmla="*/ 580 h 580"/>
                <a:gd name="T2" fmla="*/ 0 w 906"/>
                <a:gd name="T3" fmla="*/ 580 h 580"/>
                <a:gd name="T4" fmla="*/ 291 w 906"/>
                <a:gd name="T5" fmla="*/ 289 h 580"/>
                <a:gd name="T6" fmla="*/ 0 w 906"/>
                <a:gd name="T7" fmla="*/ 0 h 580"/>
                <a:gd name="T8" fmla="*/ 906 w 906"/>
                <a:gd name="T9" fmla="*/ 0 h 580"/>
                <a:gd name="T10" fmla="*/ 906 w 906"/>
                <a:gd name="T11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6" h="580">
                  <a:moveTo>
                    <a:pt x="906" y="580"/>
                  </a:moveTo>
                  <a:lnTo>
                    <a:pt x="0" y="580"/>
                  </a:lnTo>
                  <a:lnTo>
                    <a:pt x="291" y="289"/>
                  </a:lnTo>
                  <a:lnTo>
                    <a:pt x="0" y="0"/>
                  </a:lnTo>
                  <a:lnTo>
                    <a:pt x="906" y="0"/>
                  </a:lnTo>
                  <a:lnTo>
                    <a:pt x="906" y="58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Rectangle 24"/>
            <p:cNvSpPr>
              <a:spLocks noChangeArrowheads="1"/>
            </p:cNvSpPr>
            <p:nvPr/>
          </p:nvSpPr>
          <p:spPr bwMode="auto">
            <a:xfrm>
              <a:off x="5955319" y="938270"/>
              <a:ext cx="1246655" cy="7980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8" name="Freeform 21"/>
          <p:cNvSpPr>
            <a:spLocks/>
          </p:cNvSpPr>
          <p:nvPr/>
        </p:nvSpPr>
        <p:spPr bwMode="auto">
          <a:xfrm>
            <a:off x="-1219386" y="3770953"/>
            <a:ext cx="579974" cy="334414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8B3A7C7-4DC9-4EAA-9D01-81AB6CDA28F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Freeform 20">
            <a:extLst>
              <a:ext uri="{FF2B5EF4-FFF2-40B4-BE49-F238E27FC236}">
                <a16:creationId xmlns:a16="http://schemas.microsoft.com/office/drawing/2014/main" id="{D5640E77-A9B9-4169-BEAB-E2BD65FB5AE7}"/>
              </a:ext>
            </a:extLst>
          </p:cNvPr>
          <p:cNvSpPr>
            <a:spLocks/>
          </p:cNvSpPr>
          <p:nvPr/>
        </p:nvSpPr>
        <p:spPr bwMode="auto">
          <a:xfrm>
            <a:off x="-2029722" y="3136442"/>
            <a:ext cx="1858975" cy="1073279"/>
          </a:xfrm>
          <a:custGeom>
            <a:avLst/>
            <a:gdLst>
              <a:gd name="T0" fmla="*/ 786 w 939"/>
              <a:gd name="T1" fmla="*/ 228 h 542"/>
              <a:gd name="T2" fmla="*/ 785 w 939"/>
              <a:gd name="T3" fmla="*/ 228 h 542"/>
              <a:gd name="T4" fmla="*/ 772 w 939"/>
              <a:gd name="T5" fmla="*/ 228 h 542"/>
              <a:gd name="T6" fmla="*/ 763 w 939"/>
              <a:gd name="T7" fmla="*/ 228 h 542"/>
              <a:gd name="T8" fmla="*/ 749 w 939"/>
              <a:gd name="T9" fmla="*/ 226 h 542"/>
              <a:gd name="T10" fmla="*/ 517 w 939"/>
              <a:gd name="T11" fmla="*/ 0 h 542"/>
              <a:gd name="T12" fmla="*/ 342 w 939"/>
              <a:gd name="T13" fmla="*/ 83 h 542"/>
              <a:gd name="T14" fmla="*/ 339 w 939"/>
              <a:gd name="T15" fmla="*/ 86 h 542"/>
              <a:gd name="T16" fmla="*/ 300 w 939"/>
              <a:gd name="T17" fmla="*/ 156 h 542"/>
              <a:gd name="T18" fmla="*/ 269 w 939"/>
              <a:gd name="T19" fmla="*/ 166 h 542"/>
              <a:gd name="T20" fmla="*/ 207 w 939"/>
              <a:gd name="T21" fmla="*/ 159 h 542"/>
              <a:gd name="T22" fmla="*/ 203 w 939"/>
              <a:gd name="T23" fmla="*/ 159 h 542"/>
              <a:gd name="T24" fmla="*/ 0 w 939"/>
              <a:gd name="T25" fmla="*/ 350 h 542"/>
              <a:gd name="T26" fmla="*/ 167 w 939"/>
              <a:gd name="T27" fmla="*/ 538 h 542"/>
              <a:gd name="T28" fmla="*/ 197 w 939"/>
              <a:gd name="T29" fmla="*/ 542 h 542"/>
              <a:gd name="T30" fmla="*/ 202 w 939"/>
              <a:gd name="T31" fmla="*/ 542 h 542"/>
              <a:gd name="T32" fmla="*/ 203 w 939"/>
              <a:gd name="T33" fmla="*/ 542 h 542"/>
              <a:gd name="T34" fmla="*/ 204 w 939"/>
              <a:gd name="T35" fmla="*/ 542 h 542"/>
              <a:gd name="T36" fmla="*/ 466 w 939"/>
              <a:gd name="T37" fmla="*/ 541 h 542"/>
              <a:gd name="T38" fmla="*/ 746 w 939"/>
              <a:gd name="T39" fmla="*/ 541 h 542"/>
              <a:gd name="T40" fmla="*/ 757 w 939"/>
              <a:gd name="T41" fmla="*/ 541 h 542"/>
              <a:gd name="T42" fmla="*/ 772 w 939"/>
              <a:gd name="T43" fmla="*/ 542 h 542"/>
              <a:gd name="T44" fmla="*/ 939 w 939"/>
              <a:gd name="T45" fmla="*/ 385 h 542"/>
              <a:gd name="T46" fmla="*/ 786 w 939"/>
              <a:gd name="T47" fmla="*/ 228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9" h="542">
                <a:moveTo>
                  <a:pt x="786" y="228"/>
                </a:moveTo>
                <a:cubicBezTo>
                  <a:pt x="786" y="228"/>
                  <a:pt x="786" y="228"/>
                  <a:pt x="785" y="228"/>
                </a:cubicBezTo>
                <a:cubicBezTo>
                  <a:pt x="781" y="228"/>
                  <a:pt x="777" y="228"/>
                  <a:pt x="772" y="228"/>
                </a:cubicBezTo>
                <a:cubicBezTo>
                  <a:pt x="769" y="228"/>
                  <a:pt x="766" y="228"/>
                  <a:pt x="763" y="228"/>
                </a:cubicBezTo>
                <a:cubicBezTo>
                  <a:pt x="757" y="228"/>
                  <a:pt x="752" y="228"/>
                  <a:pt x="749" y="226"/>
                </a:cubicBezTo>
                <a:cubicBezTo>
                  <a:pt x="741" y="100"/>
                  <a:pt x="641" y="0"/>
                  <a:pt x="517" y="0"/>
                </a:cubicBezTo>
                <a:cubicBezTo>
                  <a:pt x="447" y="0"/>
                  <a:pt x="385" y="32"/>
                  <a:pt x="342" y="83"/>
                </a:cubicBezTo>
                <a:cubicBezTo>
                  <a:pt x="341" y="84"/>
                  <a:pt x="340" y="85"/>
                  <a:pt x="339" y="86"/>
                </a:cubicBezTo>
                <a:cubicBezTo>
                  <a:pt x="323" y="107"/>
                  <a:pt x="310" y="130"/>
                  <a:pt x="300" y="156"/>
                </a:cubicBezTo>
                <a:cubicBezTo>
                  <a:pt x="294" y="167"/>
                  <a:pt x="286" y="170"/>
                  <a:pt x="269" y="166"/>
                </a:cubicBezTo>
                <a:cubicBezTo>
                  <a:pt x="248" y="160"/>
                  <a:pt x="227" y="158"/>
                  <a:pt x="207" y="159"/>
                </a:cubicBezTo>
                <a:cubicBezTo>
                  <a:pt x="205" y="159"/>
                  <a:pt x="204" y="159"/>
                  <a:pt x="203" y="159"/>
                </a:cubicBezTo>
                <a:cubicBezTo>
                  <a:pt x="91" y="159"/>
                  <a:pt x="0" y="245"/>
                  <a:pt x="0" y="350"/>
                </a:cubicBezTo>
                <a:cubicBezTo>
                  <a:pt x="0" y="444"/>
                  <a:pt x="72" y="523"/>
                  <a:pt x="167" y="538"/>
                </a:cubicBezTo>
                <a:cubicBezTo>
                  <a:pt x="178" y="541"/>
                  <a:pt x="188" y="542"/>
                  <a:pt x="197" y="542"/>
                </a:cubicBezTo>
                <a:cubicBezTo>
                  <a:pt x="199" y="542"/>
                  <a:pt x="201" y="542"/>
                  <a:pt x="202" y="542"/>
                </a:cubicBezTo>
                <a:cubicBezTo>
                  <a:pt x="203" y="542"/>
                  <a:pt x="203" y="542"/>
                  <a:pt x="203" y="542"/>
                </a:cubicBezTo>
                <a:cubicBezTo>
                  <a:pt x="203" y="542"/>
                  <a:pt x="203" y="542"/>
                  <a:pt x="204" y="542"/>
                </a:cubicBezTo>
                <a:cubicBezTo>
                  <a:pt x="291" y="541"/>
                  <a:pt x="378" y="541"/>
                  <a:pt x="466" y="541"/>
                </a:cubicBezTo>
                <a:cubicBezTo>
                  <a:pt x="559" y="541"/>
                  <a:pt x="652" y="541"/>
                  <a:pt x="746" y="541"/>
                </a:cubicBezTo>
                <a:cubicBezTo>
                  <a:pt x="749" y="541"/>
                  <a:pt x="753" y="541"/>
                  <a:pt x="757" y="541"/>
                </a:cubicBezTo>
                <a:cubicBezTo>
                  <a:pt x="762" y="541"/>
                  <a:pt x="767" y="542"/>
                  <a:pt x="772" y="542"/>
                </a:cubicBezTo>
                <a:cubicBezTo>
                  <a:pt x="864" y="542"/>
                  <a:pt x="939" y="471"/>
                  <a:pt x="939" y="385"/>
                </a:cubicBezTo>
                <a:cubicBezTo>
                  <a:pt x="939" y="302"/>
                  <a:pt x="872" y="235"/>
                  <a:pt x="786" y="22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4A416616-3541-4F88-86AE-71DFCF411FAC}"/>
              </a:ext>
            </a:extLst>
          </p:cNvPr>
          <p:cNvSpPr>
            <a:spLocks/>
          </p:cNvSpPr>
          <p:nvPr/>
        </p:nvSpPr>
        <p:spPr bwMode="auto">
          <a:xfrm>
            <a:off x="-1358426" y="1628429"/>
            <a:ext cx="579974" cy="334414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 21">
            <a:extLst>
              <a:ext uri="{FF2B5EF4-FFF2-40B4-BE49-F238E27FC236}">
                <a16:creationId xmlns:a16="http://schemas.microsoft.com/office/drawing/2014/main" id="{80377B1A-3276-42DD-86B8-46C32A8D17D0}"/>
              </a:ext>
            </a:extLst>
          </p:cNvPr>
          <p:cNvSpPr>
            <a:spLocks/>
          </p:cNvSpPr>
          <p:nvPr/>
        </p:nvSpPr>
        <p:spPr bwMode="auto">
          <a:xfrm>
            <a:off x="-1414228" y="6182038"/>
            <a:ext cx="579974" cy="334414"/>
          </a:xfrm>
          <a:custGeom>
            <a:avLst/>
            <a:gdLst>
              <a:gd name="T0" fmla="*/ 418 w 499"/>
              <a:gd name="T1" fmla="*/ 121 h 288"/>
              <a:gd name="T2" fmla="*/ 417 w 499"/>
              <a:gd name="T3" fmla="*/ 121 h 288"/>
              <a:gd name="T4" fmla="*/ 410 w 499"/>
              <a:gd name="T5" fmla="*/ 121 h 288"/>
              <a:gd name="T6" fmla="*/ 405 w 499"/>
              <a:gd name="T7" fmla="*/ 121 h 288"/>
              <a:gd name="T8" fmla="*/ 398 w 499"/>
              <a:gd name="T9" fmla="*/ 120 h 288"/>
              <a:gd name="T10" fmla="*/ 275 w 499"/>
              <a:gd name="T11" fmla="*/ 0 h 288"/>
              <a:gd name="T12" fmla="*/ 182 w 499"/>
              <a:gd name="T13" fmla="*/ 44 h 288"/>
              <a:gd name="T14" fmla="*/ 180 w 499"/>
              <a:gd name="T15" fmla="*/ 46 h 288"/>
              <a:gd name="T16" fmla="*/ 159 w 499"/>
              <a:gd name="T17" fmla="*/ 83 h 288"/>
              <a:gd name="T18" fmla="*/ 143 w 499"/>
              <a:gd name="T19" fmla="*/ 88 h 288"/>
              <a:gd name="T20" fmla="*/ 110 w 499"/>
              <a:gd name="T21" fmla="*/ 85 h 288"/>
              <a:gd name="T22" fmla="*/ 108 w 499"/>
              <a:gd name="T23" fmla="*/ 84 h 288"/>
              <a:gd name="T24" fmla="*/ 0 w 499"/>
              <a:gd name="T25" fmla="*/ 186 h 288"/>
              <a:gd name="T26" fmla="*/ 89 w 499"/>
              <a:gd name="T27" fmla="*/ 286 h 288"/>
              <a:gd name="T28" fmla="*/ 105 w 499"/>
              <a:gd name="T29" fmla="*/ 288 h 288"/>
              <a:gd name="T30" fmla="*/ 107 w 499"/>
              <a:gd name="T31" fmla="*/ 288 h 288"/>
              <a:gd name="T32" fmla="*/ 108 w 499"/>
              <a:gd name="T33" fmla="*/ 288 h 288"/>
              <a:gd name="T34" fmla="*/ 108 w 499"/>
              <a:gd name="T35" fmla="*/ 288 h 288"/>
              <a:gd name="T36" fmla="*/ 247 w 499"/>
              <a:gd name="T37" fmla="*/ 288 h 288"/>
              <a:gd name="T38" fmla="*/ 396 w 499"/>
              <a:gd name="T39" fmla="*/ 288 h 288"/>
              <a:gd name="T40" fmla="*/ 402 w 499"/>
              <a:gd name="T41" fmla="*/ 287 h 288"/>
              <a:gd name="T42" fmla="*/ 410 w 499"/>
              <a:gd name="T43" fmla="*/ 288 h 288"/>
              <a:gd name="T44" fmla="*/ 499 w 499"/>
              <a:gd name="T45" fmla="*/ 204 h 288"/>
              <a:gd name="T46" fmla="*/ 418 w 499"/>
              <a:gd name="T47" fmla="*/ 12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9" h="288">
                <a:moveTo>
                  <a:pt x="418" y="121"/>
                </a:moveTo>
                <a:cubicBezTo>
                  <a:pt x="418" y="121"/>
                  <a:pt x="417" y="121"/>
                  <a:pt x="417" y="121"/>
                </a:cubicBezTo>
                <a:cubicBezTo>
                  <a:pt x="415" y="121"/>
                  <a:pt x="413" y="121"/>
                  <a:pt x="410" y="121"/>
                </a:cubicBezTo>
                <a:cubicBezTo>
                  <a:pt x="409" y="121"/>
                  <a:pt x="407" y="121"/>
                  <a:pt x="405" y="121"/>
                </a:cubicBezTo>
                <a:cubicBezTo>
                  <a:pt x="402" y="121"/>
                  <a:pt x="400" y="121"/>
                  <a:pt x="398" y="120"/>
                </a:cubicBezTo>
                <a:cubicBezTo>
                  <a:pt x="394" y="53"/>
                  <a:pt x="340" y="0"/>
                  <a:pt x="275" y="0"/>
                </a:cubicBezTo>
                <a:cubicBezTo>
                  <a:pt x="238" y="0"/>
                  <a:pt x="204" y="17"/>
                  <a:pt x="182" y="44"/>
                </a:cubicBezTo>
                <a:cubicBezTo>
                  <a:pt x="181" y="44"/>
                  <a:pt x="181" y="45"/>
                  <a:pt x="180" y="46"/>
                </a:cubicBezTo>
                <a:cubicBezTo>
                  <a:pt x="171" y="57"/>
                  <a:pt x="164" y="69"/>
                  <a:pt x="159" y="83"/>
                </a:cubicBezTo>
                <a:cubicBezTo>
                  <a:pt x="156" y="89"/>
                  <a:pt x="152" y="90"/>
                  <a:pt x="143" y="88"/>
                </a:cubicBezTo>
                <a:cubicBezTo>
                  <a:pt x="132" y="85"/>
                  <a:pt x="121" y="84"/>
                  <a:pt x="110" y="85"/>
                </a:cubicBezTo>
                <a:cubicBezTo>
                  <a:pt x="109" y="85"/>
                  <a:pt x="108" y="84"/>
                  <a:pt x="108" y="84"/>
                </a:cubicBezTo>
                <a:cubicBezTo>
                  <a:pt x="48" y="84"/>
                  <a:pt x="0" y="130"/>
                  <a:pt x="0" y="186"/>
                </a:cubicBezTo>
                <a:cubicBezTo>
                  <a:pt x="0" y="236"/>
                  <a:pt x="38" y="278"/>
                  <a:pt x="89" y="286"/>
                </a:cubicBezTo>
                <a:cubicBezTo>
                  <a:pt x="94" y="287"/>
                  <a:pt x="100" y="288"/>
                  <a:pt x="105" y="288"/>
                </a:cubicBezTo>
                <a:cubicBezTo>
                  <a:pt x="106" y="288"/>
                  <a:pt x="106" y="288"/>
                  <a:pt x="107" y="288"/>
                </a:cubicBezTo>
                <a:cubicBezTo>
                  <a:pt x="107" y="288"/>
                  <a:pt x="108" y="288"/>
                  <a:pt x="108" y="288"/>
                </a:cubicBezTo>
                <a:cubicBezTo>
                  <a:pt x="108" y="288"/>
                  <a:pt x="108" y="288"/>
                  <a:pt x="108" y="288"/>
                </a:cubicBezTo>
                <a:cubicBezTo>
                  <a:pt x="154" y="287"/>
                  <a:pt x="201" y="288"/>
                  <a:pt x="247" y="288"/>
                </a:cubicBezTo>
                <a:cubicBezTo>
                  <a:pt x="297" y="288"/>
                  <a:pt x="347" y="288"/>
                  <a:pt x="396" y="288"/>
                </a:cubicBezTo>
                <a:cubicBezTo>
                  <a:pt x="398" y="288"/>
                  <a:pt x="400" y="288"/>
                  <a:pt x="402" y="287"/>
                </a:cubicBezTo>
                <a:cubicBezTo>
                  <a:pt x="405" y="288"/>
                  <a:pt x="408" y="288"/>
                  <a:pt x="410" y="288"/>
                </a:cubicBezTo>
                <a:cubicBezTo>
                  <a:pt x="459" y="288"/>
                  <a:pt x="499" y="250"/>
                  <a:pt x="499" y="204"/>
                </a:cubicBezTo>
                <a:cubicBezTo>
                  <a:pt x="499" y="161"/>
                  <a:pt x="463" y="125"/>
                  <a:pt x="418" y="1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 19">
            <a:extLst>
              <a:ext uri="{FF2B5EF4-FFF2-40B4-BE49-F238E27FC236}">
                <a16:creationId xmlns:a16="http://schemas.microsoft.com/office/drawing/2014/main" id="{3EA8CAF9-7E1F-4B54-AD81-D3BEA88421C2}"/>
              </a:ext>
            </a:extLst>
          </p:cNvPr>
          <p:cNvSpPr>
            <a:spLocks/>
          </p:cNvSpPr>
          <p:nvPr/>
        </p:nvSpPr>
        <p:spPr bwMode="auto">
          <a:xfrm>
            <a:off x="-1844132" y="1216452"/>
            <a:ext cx="1409023" cy="813216"/>
          </a:xfrm>
          <a:custGeom>
            <a:avLst/>
            <a:gdLst>
              <a:gd name="T0" fmla="*/ 595 w 711"/>
              <a:gd name="T1" fmla="*/ 173 h 410"/>
              <a:gd name="T2" fmla="*/ 594 w 711"/>
              <a:gd name="T3" fmla="*/ 173 h 410"/>
              <a:gd name="T4" fmla="*/ 585 w 711"/>
              <a:gd name="T5" fmla="*/ 172 h 410"/>
              <a:gd name="T6" fmla="*/ 577 w 711"/>
              <a:gd name="T7" fmla="*/ 172 h 410"/>
              <a:gd name="T8" fmla="*/ 567 w 711"/>
              <a:gd name="T9" fmla="*/ 171 h 410"/>
              <a:gd name="T10" fmla="*/ 392 w 711"/>
              <a:gd name="T11" fmla="*/ 0 h 410"/>
              <a:gd name="T12" fmla="*/ 259 w 711"/>
              <a:gd name="T13" fmla="*/ 62 h 410"/>
              <a:gd name="T14" fmla="*/ 257 w 711"/>
              <a:gd name="T15" fmla="*/ 65 h 410"/>
              <a:gd name="T16" fmla="*/ 227 w 711"/>
              <a:gd name="T17" fmla="*/ 117 h 410"/>
              <a:gd name="T18" fmla="*/ 204 w 711"/>
              <a:gd name="T19" fmla="*/ 125 h 410"/>
              <a:gd name="T20" fmla="*/ 156 w 711"/>
              <a:gd name="T21" fmla="*/ 120 h 410"/>
              <a:gd name="T22" fmla="*/ 154 w 711"/>
              <a:gd name="T23" fmla="*/ 120 h 410"/>
              <a:gd name="T24" fmla="*/ 0 w 711"/>
              <a:gd name="T25" fmla="*/ 265 h 410"/>
              <a:gd name="T26" fmla="*/ 127 w 711"/>
              <a:gd name="T27" fmla="*/ 407 h 410"/>
              <a:gd name="T28" fmla="*/ 149 w 711"/>
              <a:gd name="T29" fmla="*/ 410 h 410"/>
              <a:gd name="T30" fmla="*/ 153 w 711"/>
              <a:gd name="T31" fmla="*/ 410 h 410"/>
              <a:gd name="T32" fmla="*/ 154 w 711"/>
              <a:gd name="T33" fmla="*/ 410 h 410"/>
              <a:gd name="T34" fmla="*/ 154 w 711"/>
              <a:gd name="T35" fmla="*/ 410 h 410"/>
              <a:gd name="T36" fmla="*/ 352 w 711"/>
              <a:gd name="T37" fmla="*/ 410 h 410"/>
              <a:gd name="T38" fmla="*/ 565 w 711"/>
              <a:gd name="T39" fmla="*/ 409 h 410"/>
              <a:gd name="T40" fmla="*/ 573 w 711"/>
              <a:gd name="T41" fmla="*/ 409 h 410"/>
              <a:gd name="T42" fmla="*/ 585 w 711"/>
              <a:gd name="T43" fmla="*/ 410 h 410"/>
              <a:gd name="T44" fmla="*/ 711 w 711"/>
              <a:gd name="T45" fmla="*/ 291 h 410"/>
              <a:gd name="T46" fmla="*/ 595 w 711"/>
              <a:gd name="T47" fmla="*/ 173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1" h="410">
                <a:moveTo>
                  <a:pt x="595" y="173"/>
                </a:moveTo>
                <a:cubicBezTo>
                  <a:pt x="595" y="173"/>
                  <a:pt x="595" y="173"/>
                  <a:pt x="594" y="173"/>
                </a:cubicBezTo>
                <a:cubicBezTo>
                  <a:pt x="591" y="172"/>
                  <a:pt x="588" y="172"/>
                  <a:pt x="585" y="172"/>
                </a:cubicBezTo>
                <a:cubicBezTo>
                  <a:pt x="582" y="172"/>
                  <a:pt x="580" y="172"/>
                  <a:pt x="577" y="172"/>
                </a:cubicBezTo>
                <a:cubicBezTo>
                  <a:pt x="573" y="173"/>
                  <a:pt x="569" y="172"/>
                  <a:pt x="567" y="171"/>
                </a:cubicBezTo>
                <a:cubicBezTo>
                  <a:pt x="561" y="75"/>
                  <a:pt x="485" y="0"/>
                  <a:pt x="392" y="0"/>
                </a:cubicBezTo>
                <a:cubicBezTo>
                  <a:pt x="339" y="0"/>
                  <a:pt x="291" y="24"/>
                  <a:pt x="259" y="62"/>
                </a:cubicBezTo>
                <a:cubicBezTo>
                  <a:pt x="258" y="63"/>
                  <a:pt x="258" y="64"/>
                  <a:pt x="257" y="65"/>
                </a:cubicBezTo>
                <a:cubicBezTo>
                  <a:pt x="244" y="80"/>
                  <a:pt x="234" y="98"/>
                  <a:pt x="227" y="117"/>
                </a:cubicBezTo>
                <a:cubicBezTo>
                  <a:pt x="222" y="126"/>
                  <a:pt x="217" y="128"/>
                  <a:pt x="204" y="125"/>
                </a:cubicBezTo>
                <a:cubicBezTo>
                  <a:pt x="188" y="121"/>
                  <a:pt x="172" y="119"/>
                  <a:pt x="156" y="120"/>
                </a:cubicBezTo>
                <a:cubicBezTo>
                  <a:pt x="155" y="120"/>
                  <a:pt x="155" y="120"/>
                  <a:pt x="154" y="120"/>
                </a:cubicBezTo>
                <a:cubicBezTo>
                  <a:pt x="69" y="120"/>
                  <a:pt x="0" y="185"/>
                  <a:pt x="0" y="265"/>
                </a:cubicBezTo>
                <a:cubicBezTo>
                  <a:pt x="0" y="336"/>
                  <a:pt x="55" y="395"/>
                  <a:pt x="127" y="407"/>
                </a:cubicBezTo>
                <a:cubicBezTo>
                  <a:pt x="134" y="409"/>
                  <a:pt x="142" y="410"/>
                  <a:pt x="149" y="410"/>
                </a:cubicBezTo>
                <a:cubicBezTo>
                  <a:pt x="151" y="410"/>
                  <a:pt x="152" y="410"/>
                  <a:pt x="153" y="410"/>
                </a:cubicBezTo>
                <a:cubicBezTo>
                  <a:pt x="153" y="410"/>
                  <a:pt x="153" y="410"/>
                  <a:pt x="154" y="410"/>
                </a:cubicBezTo>
                <a:cubicBezTo>
                  <a:pt x="154" y="410"/>
                  <a:pt x="154" y="410"/>
                  <a:pt x="154" y="410"/>
                </a:cubicBezTo>
                <a:cubicBezTo>
                  <a:pt x="220" y="409"/>
                  <a:pt x="286" y="410"/>
                  <a:pt x="352" y="410"/>
                </a:cubicBezTo>
                <a:cubicBezTo>
                  <a:pt x="423" y="409"/>
                  <a:pt x="494" y="410"/>
                  <a:pt x="565" y="409"/>
                </a:cubicBezTo>
                <a:cubicBezTo>
                  <a:pt x="567" y="409"/>
                  <a:pt x="570" y="409"/>
                  <a:pt x="573" y="409"/>
                </a:cubicBezTo>
                <a:cubicBezTo>
                  <a:pt x="577" y="409"/>
                  <a:pt x="581" y="410"/>
                  <a:pt x="585" y="410"/>
                </a:cubicBezTo>
                <a:cubicBezTo>
                  <a:pt x="654" y="410"/>
                  <a:pt x="711" y="357"/>
                  <a:pt x="711" y="291"/>
                </a:cubicBezTo>
                <a:cubicBezTo>
                  <a:pt x="711" y="229"/>
                  <a:pt x="660" y="178"/>
                  <a:pt x="595" y="17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503366" y="155689"/>
            <a:ext cx="4184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Наша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Миссия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98200" y="1392914"/>
            <a:ext cx="5214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высокопрофессиональными сотрудниками и развитой инфраструктурой мы обеспечиваем населению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Казахстана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равную и своевременную доступность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ЛС и МИ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ориентированы на качество нашей работы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059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6 L 1.15313 -0.01087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path" presetSubtype="0" repeatCount="indefinite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4049 -0.00046 L 1.15312 -0.01088 " pathEditMode="relative" rAng="0" ptsTypes="AA">
                                      <p:cBhvr>
                                        <p:cTn id="23" dur="1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7 L 1.15313 -0.01088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6 L 1.15313 -0.01088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6 L 1.15313 -0.01088 " pathEditMode="relative" rAng="0" ptsTypes="AA">
                                      <p:cBhvr>
                                        <p:cTn id="29" dur="1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6 L 1.15313 -0.01087 " pathEditMode="relative" rAng="0" ptsTypes="AA">
                                      <p:cBhvr>
                                        <p:cTn id="31" dur="6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9 -0.00046 L 1.15312 -0.01087 " pathEditMode="relative" rAng="0" ptsTypes="AA">
                                      <p:cBhvr>
                                        <p:cTn id="33" dur="7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9 -0.00046 L 1.15313 -0.01088 " pathEditMode="relative" rAng="0" ptsTypes="AA">
                                      <p:cBhvr>
                                        <p:cTn id="35" dur="7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5 -0.00046 L 1.15313 -0.01088 " pathEditMode="relative" rAng="0" ptsTypes="AA">
                                      <p:cBhvr>
                                        <p:cTn id="37" dur="6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repeatCount="indefinite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4049 -0.00047 L 1.15312 -0.0108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405 -0.00046 L 1.15313 -0.01088 " pathEditMode="relative" rAng="0" ptsTypes="AA">
                                      <p:cBhvr>
                                        <p:cTn id="41" dur="1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repeatCount="indefinite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4049 -0.00047 L 1.15312 -0.01088 " pathEditMode="relative" rAng="0" ptsTypes="AA">
                                      <p:cBhvr>
                                        <p:cTn id="43" dur="8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25" y="-5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37" grpId="0" animBg="1"/>
      <p:bldP spid="149" grpId="0" animBg="1"/>
      <p:bldP spid="151" grpId="0" animBg="1"/>
      <p:bldP spid="150" grpId="0" animBg="1"/>
      <p:bldP spid="152" grpId="0" animBg="1"/>
      <p:bldP spid="153" grpId="0" animBg="1"/>
      <p:bldP spid="158" grpId="0" animBg="1"/>
      <p:bldP spid="33" grpId="0" animBg="1"/>
      <p:bldP spid="34" grpId="0" animBg="1"/>
      <p:bldP spid="35" grpId="0" animBg="1"/>
      <p:bldP spid="36" grpId="0" animBg="1"/>
      <p:bldP spid="156" grpId="0"/>
      <p:bldP spid="1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6">
            <a:extLst>
              <a:ext uri="{FF2B5EF4-FFF2-40B4-BE49-F238E27FC236}">
                <a16:creationId xmlns:a16="http://schemas.microsoft.com/office/drawing/2014/main" id="{41742A8A-4AF2-4C92-9E04-2CB7BB52FEFD}"/>
              </a:ext>
            </a:extLst>
          </p:cNvPr>
          <p:cNvSpPr>
            <a:spLocks noEditPoints="1"/>
          </p:cNvSpPr>
          <p:nvPr/>
        </p:nvSpPr>
        <p:spPr bwMode="auto">
          <a:xfrm>
            <a:off x="1306822" y="1647231"/>
            <a:ext cx="4335068" cy="2311812"/>
          </a:xfrm>
          <a:custGeom>
            <a:avLst/>
            <a:gdLst>
              <a:gd name="T0" fmla="*/ 1318 w 1331"/>
              <a:gd name="T1" fmla="*/ 321 h 703"/>
              <a:gd name="T2" fmla="*/ 1215 w 1331"/>
              <a:gd name="T3" fmla="*/ 218 h 703"/>
              <a:gd name="T4" fmla="*/ 1081 w 1331"/>
              <a:gd name="T5" fmla="*/ 121 h 703"/>
              <a:gd name="T6" fmla="*/ 971 w 1331"/>
              <a:gd name="T7" fmla="*/ 63 h 703"/>
              <a:gd name="T8" fmla="*/ 884 w 1331"/>
              <a:gd name="T9" fmla="*/ 32 h 703"/>
              <a:gd name="T10" fmla="*/ 807 w 1331"/>
              <a:gd name="T11" fmla="*/ 14 h 703"/>
              <a:gd name="T12" fmla="*/ 707 w 1331"/>
              <a:gd name="T13" fmla="*/ 1 h 703"/>
              <a:gd name="T14" fmla="*/ 675 w 1331"/>
              <a:gd name="T15" fmla="*/ 0 h 703"/>
              <a:gd name="T16" fmla="*/ 666 w 1331"/>
              <a:gd name="T17" fmla="*/ 0 h 703"/>
              <a:gd name="T18" fmla="*/ 656 w 1331"/>
              <a:gd name="T19" fmla="*/ 0 h 703"/>
              <a:gd name="T20" fmla="*/ 624 w 1331"/>
              <a:gd name="T21" fmla="*/ 1 h 703"/>
              <a:gd name="T22" fmla="*/ 524 w 1331"/>
              <a:gd name="T23" fmla="*/ 14 h 703"/>
              <a:gd name="T24" fmla="*/ 447 w 1331"/>
              <a:gd name="T25" fmla="*/ 32 h 703"/>
              <a:gd name="T26" fmla="*/ 360 w 1331"/>
              <a:gd name="T27" fmla="*/ 63 h 703"/>
              <a:gd name="T28" fmla="*/ 250 w 1331"/>
              <a:gd name="T29" fmla="*/ 121 h 703"/>
              <a:gd name="T30" fmla="*/ 116 w 1331"/>
              <a:gd name="T31" fmla="*/ 218 h 703"/>
              <a:gd name="T32" fmla="*/ 13 w 1331"/>
              <a:gd name="T33" fmla="*/ 321 h 703"/>
              <a:gd name="T34" fmla="*/ 13 w 1331"/>
              <a:gd name="T35" fmla="*/ 380 h 703"/>
              <a:gd name="T36" fmla="*/ 46 w 1331"/>
              <a:gd name="T37" fmla="*/ 418 h 703"/>
              <a:gd name="T38" fmla="*/ 175 w 1331"/>
              <a:gd name="T39" fmla="*/ 532 h 703"/>
              <a:gd name="T40" fmla="*/ 343 w 1331"/>
              <a:gd name="T41" fmla="*/ 631 h 703"/>
              <a:gd name="T42" fmla="*/ 440 w 1331"/>
              <a:gd name="T43" fmla="*/ 668 h 703"/>
              <a:gd name="T44" fmla="*/ 499 w 1331"/>
              <a:gd name="T45" fmla="*/ 684 h 703"/>
              <a:gd name="T46" fmla="*/ 571 w 1331"/>
              <a:gd name="T47" fmla="*/ 697 h 703"/>
              <a:gd name="T48" fmla="*/ 634 w 1331"/>
              <a:gd name="T49" fmla="*/ 702 h 703"/>
              <a:gd name="T50" fmla="*/ 666 w 1331"/>
              <a:gd name="T51" fmla="*/ 703 h 703"/>
              <a:gd name="T52" fmla="*/ 697 w 1331"/>
              <a:gd name="T53" fmla="*/ 702 h 703"/>
              <a:gd name="T54" fmla="*/ 760 w 1331"/>
              <a:gd name="T55" fmla="*/ 697 h 703"/>
              <a:gd name="T56" fmla="*/ 832 w 1331"/>
              <a:gd name="T57" fmla="*/ 684 h 703"/>
              <a:gd name="T58" fmla="*/ 891 w 1331"/>
              <a:gd name="T59" fmla="*/ 668 h 703"/>
              <a:gd name="T60" fmla="*/ 988 w 1331"/>
              <a:gd name="T61" fmla="*/ 631 h 703"/>
              <a:gd name="T62" fmla="*/ 1156 w 1331"/>
              <a:gd name="T63" fmla="*/ 532 h 703"/>
              <a:gd name="T64" fmla="*/ 1285 w 1331"/>
              <a:gd name="T65" fmla="*/ 418 h 703"/>
              <a:gd name="T66" fmla="*/ 1318 w 1331"/>
              <a:gd name="T67" fmla="*/ 380 h 703"/>
              <a:gd name="T68" fmla="*/ 1318 w 1331"/>
              <a:gd name="T69" fmla="*/ 321 h 703"/>
              <a:gd name="T70" fmla="*/ 895 w 1331"/>
              <a:gd name="T71" fmla="*/ 569 h 703"/>
              <a:gd name="T72" fmla="*/ 667 w 1331"/>
              <a:gd name="T73" fmla="*/ 607 h 703"/>
              <a:gd name="T74" fmla="*/ 457 w 1331"/>
              <a:gd name="T75" fmla="*/ 576 h 703"/>
              <a:gd name="T76" fmla="*/ 457 w 1331"/>
              <a:gd name="T77" fmla="*/ 576 h 703"/>
              <a:gd name="T78" fmla="*/ 109 w 1331"/>
              <a:gd name="T79" fmla="*/ 351 h 703"/>
              <a:gd name="T80" fmla="*/ 457 w 1331"/>
              <a:gd name="T81" fmla="*/ 126 h 703"/>
              <a:gd name="T82" fmla="*/ 457 w 1331"/>
              <a:gd name="T83" fmla="*/ 126 h 703"/>
              <a:gd name="T84" fmla="*/ 667 w 1331"/>
              <a:gd name="T85" fmla="*/ 95 h 703"/>
              <a:gd name="T86" fmla="*/ 906 w 1331"/>
              <a:gd name="T87" fmla="*/ 138 h 703"/>
              <a:gd name="T88" fmla="*/ 1222 w 1331"/>
              <a:gd name="T89" fmla="*/ 351 h 703"/>
              <a:gd name="T90" fmla="*/ 895 w 1331"/>
              <a:gd name="T91" fmla="*/ 569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31" h="703">
                <a:moveTo>
                  <a:pt x="1318" y="321"/>
                </a:moveTo>
                <a:cubicBezTo>
                  <a:pt x="1286" y="284"/>
                  <a:pt x="1252" y="251"/>
                  <a:pt x="1215" y="218"/>
                </a:cubicBezTo>
                <a:cubicBezTo>
                  <a:pt x="1174" y="181"/>
                  <a:pt x="1129" y="149"/>
                  <a:pt x="1081" y="121"/>
                </a:cubicBezTo>
                <a:cubicBezTo>
                  <a:pt x="1045" y="99"/>
                  <a:pt x="1009" y="80"/>
                  <a:pt x="971" y="63"/>
                </a:cubicBezTo>
                <a:cubicBezTo>
                  <a:pt x="943" y="51"/>
                  <a:pt x="913" y="41"/>
                  <a:pt x="884" y="32"/>
                </a:cubicBezTo>
                <a:cubicBezTo>
                  <a:pt x="859" y="24"/>
                  <a:pt x="832" y="19"/>
                  <a:pt x="807" y="14"/>
                </a:cubicBezTo>
                <a:cubicBezTo>
                  <a:pt x="774" y="6"/>
                  <a:pt x="741" y="3"/>
                  <a:pt x="707" y="1"/>
                </a:cubicBezTo>
                <a:cubicBezTo>
                  <a:pt x="697" y="0"/>
                  <a:pt x="685" y="0"/>
                  <a:pt x="675" y="0"/>
                </a:cubicBezTo>
                <a:cubicBezTo>
                  <a:pt x="675" y="0"/>
                  <a:pt x="671" y="0"/>
                  <a:pt x="666" y="0"/>
                </a:cubicBezTo>
                <a:cubicBezTo>
                  <a:pt x="660" y="0"/>
                  <a:pt x="656" y="0"/>
                  <a:pt x="656" y="0"/>
                </a:cubicBezTo>
                <a:cubicBezTo>
                  <a:pt x="646" y="0"/>
                  <a:pt x="634" y="0"/>
                  <a:pt x="624" y="1"/>
                </a:cubicBezTo>
                <a:cubicBezTo>
                  <a:pt x="591" y="3"/>
                  <a:pt x="557" y="6"/>
                  <a:pt x="524" y="14"/>
                </a:cubicBezTo>
                <a:cubicBezTo>
                  <a:pt x="499" y="19"/>
                  <a:pt x="472" y="24"/>
                  <a:pt x="447" y="32"/>
                </a:cubicBezTo>
                <a:cubicBezTo>
                  <a:pt x="417" y="41"/>
                  <a:pt x="388" y="51"/>
                  <a:pt x="360" y="63"/>
                </a:cubicBezTo>
                <a:cubicBezTo>
                  <a:pt x="322" y="80"/>
                  <a:pt x="286" y="99"/>
                  <a:pt x="250" y="121"/>
                </a:cubicBezTo>
                <a:cubicBezTo>
                  <a:pt x="202" y="149"/>
                  <a:pt x="157" y="181"/>
                  <a:pt x="116" y="218"/>
                </a:cubicBezTo>
                <a:cubicBezTo>
                  <a:pt x="79" y="251"/>
                  <a:pt x="45" y="284"/>
                  <a:pt x="13" y="321"/>
                </a:cubicBezTo>
                <a:cubicBezTo>
                  <a:pt x="0" y="338"/>
                  <a:pt x="0" y="364"/>
                  <a:pt x="13" y="380"/>
                </a:cubicBezTo>
                <a:cubicBezTo>
                  <a:pt x="24" y="393"/>
                  <a:pt x="34" y="406"/>
                  <a:pt x="46" y="418"/>
                </a:cubicBezTo>
                <a:cubicBezTo>
                  <a:pt x="85" y="460"/>
                  <a:pt x="128" y="499"/>
                  <a:pt x="175" y="532"/>
                </a:cubicBezTo>
                <a:cubicBezTo>
                  <a:pt x="227" y="571"/>
                  <a:pt x="283" y="605"/>
                  <a:pt x="343" y="631"/>
                </a:cubicBezTo>
                <a:cubicBezTo>
                  <a:pt x="349" y="635"/>
                  <a:pt x="420" y="662"/>
                  <a:pt x="440" y="668"/>
                </a:cubicBezTo>
                <a:cubicBezTo>
                  <a:pt x="459" y="673"/>
                  <a:pt x="478" y="680"/>
                  <a:pt x="499" y="684"/>
                </a:cubicBezTo>
                <a:cubicBezTo>
                  <a:pt x="523" y="689"/>
                  <a:pt x="547" y="693"/>
                  <a:pt x="571" y="697"/>
                </a:cubicBezTo>
                <a:cubicBezTo>
                  <a:pt x="593" y="699"/>
                  <a:pt x="613" y="702"/>
                  <a:pt x="634" y="702"/>
                </a:cubicBezTo>
                <a:cubicBezTo>
                  <a:pt x="645" y="703"/>
                  <a:pt x="655" y="703"/>
                  <a:pt x="666" y="703"/>
                </a:cubicBezTo>
                <a:cubicBezTo>
                  <a:pt x="676" y="703"/>
                  <a:pt x="686" y="703"/>
                  <a:pt x="697" y="702"/>
                </a:cubicBezTo>
                <a:cubicBezTo>
                  <a:pt x="718" y="702"/>
                  <a:pt x="738" y="699"/>
                  <a:pt x="760" y="697"/>
                </a:cubicBezTo>
                <a:cubicBezTo>
                  <a:pt x="784" y="693"/>
                  <a:pt x="808" y="689"/>
                  <a:pt x="832" y="684"/>
                </a:cubicBezTo>
                <a:cubicBezTo>
                  <a:pt x="853" y="680"/>
                  <a:pt x="872" y="673"/>
                  <a:pt x="891" y="668"/>
                </a:cubicBezTo>
                <a:cubicBezTo>
                  <a:pt x="911" y="662"/>
                  <a:pt x="982" y="635"/>
                  <a:pt x="988" y="631"/>
                </a:cubicBezTo>
                <a:cubicBezTo>
                  <a:pt x="1048" y="605"/>
                  <a:pt x="1104" y="571"/>
                  <a:pt x="1156" y="532"/>
                </a:cubicBezTo>
                <a:cubicBezTo>
                  <a:pt x="1203" y="499"/>
                  <a:pt x="1246" y="460"/>
                  <a:pt x="1285" y="418"/>
                </a:cubicBezTo>
                <a:cubicBezTo>
                  <a:pt x="1297" y="406"/>
                  <a:pt x="1308" y="393"/>
                  <a:pt x="1318" y="380"/>
                </a:cubicBezTo>
                <a:cubicBezTo>
                  <a:pt x="1331" y="364"/>
                  <a:pt x="1331" y="338"/>
                  <a:pt x="1318" y="321"/>
                </a:cubicBezTo>
                <a:close/>
                <a:moveTo>
                  <a:pt x="895" y="569"/>
                </a:moveTo>
                <a:cubicBezTo>
                  <a:pt x="833" y="593"/>
                  <a:pt x="753" y="607"/>
                  <a:pt x="667" y="607"/>
                </a:cubicBezTo>
                <a:cubicBezTo>
                  <a:pt x="588" y="607"/>
                  <a:pt x="516" y="596"/>
                  <a:pt x="457" y="576"/>
                </a:cubicBezTo>
                <a:cubicBezTo>
                  <a:pt x="457" y="576"/>
                  <a:pt x="457" y="576"/>
                  <a:pt x="457" y="576"/>
                </a:cubicBezTo>
                <a:cubicBezTo>
                  <a:pt x="322" y="532"/>
                  <a:pt x="208" y="454"/>
                  <a:pt x="109" y="351"/>
                </a:cubicBezTo>
                <a:cubicBezTo>
                  <a:pt x="208" y="248"/>
                  <a:pt x="322" y="171"/>
                  <a:pt x="457" y="126"/>
                </a:cubicBezTo>
                <a:cubicBezTo>
                  <a:pt x="457" y="126"/>
                  <a:pt x="457" y="126"/>
                  <a:pt x="457" y="126"/>
                </a:cubicBezTo>
                <a:cubicBezTo>
                  <a:pt x="516" y="106"/>
                  <a:pt x="588" y="95"/>
                  <a:pt x="667" y="95"/>
                </a:cubicBezTo>
                <a:cubicBezTo>
                  <a:pt x="759" y="95"/>
                  <a:pt x="843" y="111"/>
                  <a:pt x="906" y="138"/>
                </a:cubicBezTo>
                <a:cubicBezTo>
                  <a:pt x="1027" y="184"/>
                  <a:pt x="1131" y="256"/>
                  <a:pt x="1222" y="351"/>
                </a:cubicBezTo>
                <a:cubicBezTo>
                  <a:pt x="1128" y="448"/>
                  <a:pt x="1020" y="524"/>
                  <a:pt x="895" y="56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29BF77-CA2A-4353-BC53-CF5DFE0B3DB2}"/>
              </a:ext>
            </a:extLst>
          </p:cNvPr>
          <p:cNvGrpSpPr/>
          <p:nvPr/>
        </p:nvGrpSpPr>
        <p:grpSpPr>
          <a:xfrm>
            <a:off x="2483392" y="1812173"/>
            <a:ext cx="1981928" cy="1981928"/>
            <a:chOff x="2483392" y="1765469"/>
            <a:chExt cx="1981928" cy="198192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7E9F490C-CB96-40F8-A089-61F58B0F2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210026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2 h 3"/>
                <a:gd name="T4" fmla="*/ 2 w 2"/>
                <a:gd name="T5" fmla="*/ 0 h 3"/>
                <a:gd name="T6" fmla="*/ 0 w 2"/>
                <a:gd name="T7" fmla="*/ 2 h 3"/>
                <a:gd name="T8" fmla="*/ 2 w 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1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DB2A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Circle: Hollow 44">
              <a:extLst>
                <a:ext uri="{FF2B5EF4-FFF2-40B4-BE49-F238E27FC236}">
                  <a16:creationId xmlns:a16="http://schemas.microsoft.com/office/drawing/2014/main" id="{9C10B09F-2433-4C9C-87E4-9C3197D2E1A3}"/>
                </a:ext>
              </a:extLst>
            </p:cNvPr>
            <p:cNvSpPr/>
            <p:nvPr/>
          </p:nvSpPr>
          <p:spPr>
            <a:xfrm>
              <a:off x="2483392" y="1765469"/>
              <a:ext cx="1981928" cy="1981928"/>
            </a:xfrm>
            <a:prstGeom prst="donut">
              <a:avLst>
                <a:gd name="adj" fmla="val 1719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5E9350C-04D3-4746-BFFD-CF271F572721}"/>
                </a:ext>
              </a:extLst>
            </p:cNvPr>
            <p:cNvSpPr/>
            <p:nvPr/>
          </p:nvSpPr>
          <p:spPr>
            <a:xfrm>
              <a:off x="3029856" y="2310458"/>
              <a:ext cx="444500" cy="4445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847C93AA-2FE9-4D80-8396-0DB011CFC05B}"/>
                </a:ext>
              </a:extLst>
            </p:cNvPr>
            <p:cNvSpPr/>
            <p:nvPr/>
          </p:nvSpPr>
          <p:spPr>
            <a:xfrm>
              <a:off x="2700562" y="1981164"/>
              <a:ext cx="1547588" cy="1547588"/>
            </a:xfrm>
            <a:prstGeom prst="donut">
              <a:avLst>
                <a:gd name="adj" fmla="val 1719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344704" y="871681"/>
            <a:ext cx="4740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Наше Видение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6124706" y="2233861"/>
            <a:ext cx="5402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компания к 2023 году является эффективной функционирующей организацией с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современной инфраструктурой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обеспечивающей бесперебойную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поставку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лекарственных средств и медицинских изделий в медицинские организации на территории Казахстана и Евразийского союза.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6EE066-C898-4196-9137-B9D1D92F341E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7560F-287F-48A7-8FBE-C0BD8CB86CFB}"/>
              </a:ext>
            </a:extLst>
          </p:cNvPr>
          <p:cNvSpPr/>
          <p:nvPr/>
        </p:nvSpPr>
        <p:spPr>
          <a:xfrm>
            <a:off x="824006" y="1645104"/>
            <a:ext cx="5410200" cy="1177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950D14-780A-484F-A909-E68D1B428B3B}"/>
              </a:ext>
            </a:extLst>
          </p:cNvPr>
          <p:cNvSpPr/>
          <p:nvPr/>
        </p:nvSpPr>
        <p:spPr>
          <a:xfrm>
            <a:off x="824006" y="2801662"/>
            <a:ext cx="5410200" cy="1229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910EDC-8DAE-4076-ADE4-51A7C782CC59}"/>
              </a:ext>
            </a:extLst>
          </p:cNvPr>
          <p:cNvSpPr/>
          <p:nvPr/>
        </p:nvSpPr>
        <p:spPr>
          <a:xfrm>
            <a:off x="1970525" y="4964185"/>
            <a:ext cx="3147576" cy="312636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52388" y="16451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(в полном соответствии с Государственной программой развития здравоохранения)</a:t>
            </a:r>
            <a:endParaRPr lang="en-US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845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C 0.03125 3.7037E-6 0.05677 0.00139 0.05677 0.00324 C 0.05677 0.00509 0.03125 0.00671 4.16667E-6 0.00671 C -0.03138 0.00671 -0.05677 0.00509 -0.05677 0.00324 C -0.05677 0.00139 -0.03138 3.7037E-6 4.16667E-6 3.7037E-6 Z " pathEditMode="fixed" rAng="0" ptsTypes="AAAAA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11" grpId="0" animBg="1"/>
      <p:bldP spid="19" grpId="0" animBg="1"/>
      <p:bldP spid="8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AEB7FD8D-AC69-4E90-A073-33A590B88A4A}"/>
              </a:ext>
            </a:extLst>
          </p:cNvPr>
          <p:cNvSpPr/>
          <p:nvPr/>
        </p:nvSpPr>
        <p:spPr>
          <a:xfrm>
            <a:off x="1610137" y="5213825"/>
            <a:ext cx="4003264" cy="38005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086298" y="694156"/>
            <a:ext cx="478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Наши</a:t>
            </a:r>
            <a:r>
              <a:rPr kumimoji="0" lang="ru-RU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Ценности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457736" y="2240418"/>
            <a:ext cx="4054932" cy="2826883"/>
          </a:xfrm>
          <a:custGeom>
            <a:avLst/>
            <a:gdLst>
              <a:gd name="T0" fmla="*/ 642 w 768"/>
              <a:gd name="T1" fmla="*/ 101 h 535"/>
              <a:gd name="T2" fmla="*/ 603 w 768"/>
              <a:gd name="T3" fmla="*/ 72 h 535"/>
              <a:gd name="T4" fmla="*/ 768 w 768"/>
              <a:gd name="T5" fmla="*/ 0 h 535"/>
              <a:gd name="T6" fmla="*/ 748 w 768"/>
              <a:gd name="T7" fmla="*/ 179 h 535"/>
              <a:gd name="T8" fmla="*/ 728 w 768"/>
              <a:gd name="T9" fmla="*/ 165 h 535"/>
              <a:gd name="T10" fmla="*/ 711 w 768"/>
              <a:gd name="T11" fmla="*/ 152 h 535"/>
              <a:gd name="T12" fmla="*/ 706 w 768"/>
              <a:gd name="T13" fmla="*/ 153 h 535"/>
              <a:gd name="T14" fmla="*/ 634 w 768"/>
              <a:gd name="T15" fmla="*/ 247 h 535"/>
              <a:gd name="T16" fmla="*/ 560 w 768"/>
              <a:gd name="T17" fmla="*/ 343 h 535"/>
              <a:gd name="T18" fmla="*/ 548 w 768"/>
              <a:gd name="T19" fmla="*/ 359 h 535"/>
              <a:gd name="T20" fmla="*/ 540 w 768"/>
              <a:gd name="T21" fmla="*/ 364 h 535"/>
              <a:gd name="T22" fmla="*/ 480 w 768"/>
              <a:gd name="T23" fmla="*/ 372 h 535"/>
              <a:gd name="T24" fmla="*/ 430 w 768"/>
              <a:gd name="T25" fmla="*/ 380 h 535"/>
              <a:gd name="T26" fmla="*/ 365 w 768"/>
              <a:gd name="T27" fmla="*/ 389 h 535"/>
              <a:gd name="T28" fmla="*/ 318 w 768"/>
              <a:gd name="T29" fmla="*/ 406 h 535"/>
              <a:gd name="T30" fmla="*/ 257 w 768"/>
              <a:gd name="T31" fmla="*/ 433 h 535"/>
              <a:gd name="T32" fmla="*/ 190 w 768"/>
              <a:gd name="T33" fmla="*/ 464 h 535"/>
              <a:gd name="T34" fmla="*/ 131 w 768"/>
              <a:gd name="T35" fmla="*/ 491 h 535"/>
              <a:gd name="T36" fmla="*/ 78 w 768"/>
              <a:gd name="T37" fmla="*/ 515 h 535"/>
              <a:gd name="T38" fmla="*/ 37 w 768"/>
              <a:gd name="T39" fmla="*/ 534 h 535"/>
              <a:gd name="T40" fmla="*/ 32 w 768"/>
              <a:gd name="T41" fmla="*/ 532 h 535"/>
              <a:gd name="T42" fmla="*/ 1 w 768"/>
              <a:gd name="T43" fmla="*/ 465 h 535"/>
              <a:gd name="T44" fmla="*/ 3 w 768"/>
              <a:gd name="T45" fmla="*/ 459 h 535"/>
              <a:gd name="T46" fmla="*/ 70 w 768"/>
              <a:gd name="T47" fmla="*/ 428 h 535"/>
              <a:gd name="T48" fmla="*/ 121 w 768"/>
              <a:gd name="T49" fmla="*/ 405 h 535"/>
              <a:gd name="T50" fmla="*/ 203 w 768"/>
              <a:gd name="T51" fmla="*/ 368 h 535"/>
              <a:gd name="T52" fmla="*/ 294 w 768"/>
              <a:gd name="T53" fmla="*/ 326 h 535"/>
              <a:gd name="T54" fmla="*/ 319 w 768"/>
              <a:gd name="T55" fmla="*/ 315 h 535"/>
              <a:gd name="T56" fmla="*/ 341 w 768"/>
              <a:gd name="T57" fmla="*/ 310 h 535"/>
              <a:gd name="T58" fmla="*/ 397 w 768"/>
              <a:gd name="T59" fmla="*/ 301 h 535"/>
              <a:gd name="T60" fmla="*/ 447 w 768"/>
              <a:gd name="T61" fmla="*/ 294 h 535"/>
              <a:gd name="T62" fmla="*/ 498 w 768"/>
              <a:gd name="T63" fmla="*/ 286 h 535"/>
              <a:gd name="T64" fmla="*/ 502 w 768"/>
              <a:gd name="T65" fmla="*/ 283 h 535"/>
              <a:gd name="T66" fmla="*/ 556 w 768"/>
              <a:gd name="T67" fmla="*/ 214 h 535"/>
              <a:gd name="T68" fmla="*/ 626 w 768"/>
              <a:gd name="T69" fmla="*/ 122 h 535"/>
              <a:gd name="T70" fmla="*/ 642 w 768"/>
              <a:gd name="T71" fmla="*/ 101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8" h="535">
                <a:moveTo>
                  <a:pt x="642" y="101"/>
                </a:moveTo>
                <a:cubicBezTo>
                  <a:pt x="629" y="91"/>
                  <a:pt x="616" y="82"/>
                  <a:pt x="603" y="72"/>
                </a:cubicBezTo>
                <a:cubicBezTo>
                  <a:pt x="658" y="48"/>
                  <a:pt x="713" y="24"/>
                  <a:pt x="768" y="0"/>
                </a:cubicBezTo>
                <a:cubicBezTo>
                  <a:pt x="761" y="60"/>
                  <a:pt x="755" y="119"/>
                  <a:pt x="748" y="179"/>
                </a:cubicBezTo>
                <a:cubicBezTo>
                  <a:pt x="741" y="174"/>
                  <a:pt x="734" y="169"/>
                  <a:pt x="728" y="165"/>
                </a:cubicBezTo>
                <a:cubicBezTo>
                  <a:pt x="723" y="160"/>
                  <a:pt x="717" y="156"/>
                  <a:pt x="711" y="152"/>
                </a:cubicBezTo>
                <a:cubicBezTo>
                  <a:pt x="709" y="150"/>
                  <a:pt x="708" y="151"/>
                  <a:pt x="706" y="153"/>
                </a:cubicBezTo>
                <a:cubicBezTo>
                  <a:pt x="682" y="184"/>
                  <a:pt x="658" y="215"/>
                  <a:pt x="634" y="247"/>
                </a:cubicBezTo>
                <a:cubicBezTo>
                  <a:pt x="610" y="279"/>
                  <a:pt x="585" y="311"/>
                  <a:pt x="560" y="343"/>
                </a:cubicBezTo>
                <a:cubicBezTo>
                  <a:pt x="556" y="348"/>
                  <a:pt x="552" y="354"/>
                  <a:pt x="548" y="359"/>
                </a:cubicBezTo>
                <a:cubicBezTo>
                  <a:pt x="546" y="361"/>
                  <a:pt x="543" y="363"/>
                  <a:pt x="540" y="364"/>
                </a:cubicBezTo>
                <a:cubicBezTo>
                  <a:pt x="520" y="367"/>
                  <a:pt x="500" y="370"/>
                  <a:pt x="480" y="372"/>
                </a:cubicBezTo>
                <a:cubicBezTo>
                  <a:pt x="463" y="375"/>
                  <a:pt x="446" y="377"/>
                  <a:pt x="430" y="380"/>
                </a:cubicBezTo>
                <a:cubicBezTo>
                  <a:pt x="408" y="383"/>
                  <a:pt x="387" y="388"/>
                  <a:pt x="365" y="389"/>
                </a:cubicBezTo>
                <a:cubicBezTo>
                  <a:pt x="348" y="391"/>
                  <a:pt x="333" y="399"/>
                  <a:pt x="318" y="406"/>
                </a:cubicBezTo>
                <a:cubicBezTo>
                  <a:pt x="297" y="415"/>
                  <a:pt x="277" y="424"/>
                  <a:pt x="257" y="433"/>
                </a:cubicBezTo>
                <a:cubicBezTo>
                  <a:pt x="235" y="444"/>
                  <a:pt x="213" y="454"/>
                  <a:pt x="190" y="464"/>
                </a:cubicBezTo>
                <a:cubicBezTo>
                  <a:pt x="171" y="473"/>
                  <a:pt x="151" y="482"/>
                  <a:pt x="131" y="491"/>
                </a:cubicBezTo>
                <a:cubicBezTo>
                  <a:pt x="113" y="499"/>
                  <a:pt x="96" y="507"/>
                  <a:pt x="78" y="515"/>
                </a:cubicBezTo>
                <a:cubicBezTo>
                  <a:pt x="64" y="522"/>
                  <a:pt x="51" y="528"/>
                  <a:pt x="37" y="534"/>
                </a:cubicBezTo>
                <a:cubicBezTo>
                  <a:pt x="34" y="535"/>
                  <a:pt x="33" y="535"/>
                  <a:pt x="32" y="532"/>
                </a:cubicBezTo>
                <a:cubicBezTo>
                  <a:pt x="22" y="509"/>
                  <a:pt x="11" y="487"/>
                  <a:pt x="1" y="465"/>
                </a:cubicBezTo>
                <a:cubicBezTo>
                  <a:pt x="0" y="462"/>
                  <a:pt x="0" y="461"/>
                  <a:pt x="3" y="459"/>
                </a:cubicBezTo>
                <a:cubicBezTo>
                  <a:pt x="25" y="449"/>
                  <a:pt x="48" y="439"/>
                  <a:pt x="70" y="428"/>
                </a:cubicBezTo>
                <a:cubicBezTo>
                  <a:pt x="87" y="421"/>
                  <a:pt x="104" y="413"/>
                  <a:pt x="121" y="405"/>
                </a:cubicBezTo>
                <a:cubicBezTo>
                  <a:pt x="148" y="393"/>
                  <a:pt x="175" y="380"/>
                  <a:pt x="203" y="368"/>
                </a:cubicBezTo>
                <a:cubicBezTo>
                  <a:pt x="233" y="354"/>
                  <a:pt x="264" y="340"/>
                  <a:pt x="294" y="326"/>
                </a:cubicBezTo>
                <a:cubicBezTo>
                  <a:pt x="302" y="323"/>
                  <a:pt x="311" y="318"/>
                  <a:pt x="319" y="315"/>
                </a:cubicBezTo>
                <a:cubicBezTo>
                  <a:pt x="326" y="313"/>
                  <a:pt x="334" y="311"/>
                  <a:pt x="341" y="310"/>
                </a:cubicBezTo>
                <a:cubicBezTo>
                  <a:pt x="360" y="307"/>
                  <a:pt x="378" y="304"/>
                  <a:pt x="397" y="301"/>
                </a:cubicBezTo>
                <a:cubicBezTo>
                  <a:pt x="413" y="299"/>
                  <a:pt x="430" y="297"/>
                  <a:pt x="447" y="294"/>
                </a:cubicBezTo>
                <a:cubicBezTo>
                  <a:pt x="464" y="292"/>
                  <a:pt x="481" y="289"/>
                  <a:pt x="498" y="286"/>
                </a:cubicBezTo>
                <a:cubicBezTo>
                  <a:pt x="499" y="286"/>
                  <a:pt x="501" y="284"/>
                  <a:pt x="502" y="283"/>
                </a:cubicBezTo>
                <a:cubicBezTo>
                  <a:pt x="520" y="260"/>
                  <a:pt x="538" y="237"/>
                  <a:pt x="556" y="214"/>
                </a:cubicBezTo>
                <a:cubicBezTo>
                  <a:pt x="579" y="183"/>
                  <a:pt x="603" y="153"/>
                  <a:pt x="626" y="122"/>
                </a:cubicBezTo>
                <a:cubicBezTo>
                  <a:pt x="631" y="115"/>
                  <a:pt x="637" y="108"/>
                  <a:pt x="642" y="1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260C06-0DA8-4545-A3EA-144C8E941D95}"/>
              </a:ext>
            </a:extLst>
          </p:cNvPr>
          <p:cNvGrpSpPr/>
          <p:nvPr/>
        </p:nvGrpSpPr>
        <p:grpSpPr>
          <a:xfrm>
            <a:off x="1352550" y="1454150"/>
            <a:ext cx="3279184" cy="3074070"/>
            <a:chOff x="1352550" y="1454150"/>
            <a:chExt cx="3279184" cy="3074070"/>
          </a:xfrm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243275" y="1454150"/>
              <a:ext cx="1388459" cy="2298321"/>
            </a:xfrm>
            <a:custGeom>
              <a:avLst/>
              <a:gdLst>
                <a:gd name="T0" fmla="*/ 30 w 263"/>
                <a:gd name="T1" fmla="*/ 255 h 435"/>
                <a:gd name="T2" fmla="*/ 19 w 263"/>
                <a:gd name="T3" fmla="*/ 304 h 435"/>
                <a:gd name="T4" fmla="*/ 1 w 263"/>
                <a:gd name="T5" fmla="*/ 248 h 435"/>
                <a:gd name="T6" fmla="*/ 34 w 263"/>
                <a:gd name="T7" fmla="*/ 202 h 435"/>
                <a:gd name="T8" fmla="*/ 48 w 263"/>
                <a:gd name="T9" fmla="*/ 175 h 435"/>
                <a:gd name="T10" fmla="*/ 40 w 263"/>
                <a:gd name="T11" fmla="*/ 122 h 435"/>
                <a:gd name="T12" fmla="*/ 93 w 263"/>
                <a:gd name="T13" fmla="*/ 150 h 435"/>
                <a:gd name="T14" fmla="*/ 88 w 263"/>
                <a:gd name="T15" fmla="*/ 186 h 435"/>
                <a:gd name="T16" fmla="*/ 129 w 263"/>
                <a:gd name="T17" fmla="*/ 188 h 435"/>
                <a:gd name="T18" fmla="*/ 154 w 263"/>
                <a:gd name="T19" fmla="*/ 174 h 435"/>
                <a:gd name="T20" fmla="*/ 158 w 263"/>
                <a:gd name="T21" fmla="*/ 15 h 435"/>
                <a:gd name="T22" fmla="*/ 178 w 263"/>
                <a:gd name="T23" fmla="*/ 13 h 435"/>
                <a:gd name="T24" fmla="*/ 255 w 263"/>
                <a:gd name="T25" fmla="*/ 22 h 435"/>
                <a:gd name="T26" fmla="*/ 252 w 263"/>
                <a:gd name="T27" fmla="*/ 38 h 435"/>
                <a:gd name="T28" fmla="*/ 243 w 263"/>
                <a:gd name="T29" fmla="*/ 55 h 435"/>
                <a:gd name="T30" fmla="*/ 263 w 263"/>
                <a:gd name="T31" fmla="*/ 84 h 435"/>
                <a:gd name="T32" fmla="*/ 183 w 263"/>
                <a:gd name="T33" fmla="*/ 84 h 435"/>
                <a:gd name="T34" fmla="*/ 178 w 263"/>
                <a:gd name="T35" fmla="*/ 157 h 435"/>
                <a:gd name="T36" fmla="*/ 190 w 263"/>
                <a:gd name="T37" fmla="*/ 174 h 435"/>
                <a:gd name="T38" fmla="*/ 178 w 263"/>
                <a:gd name="T39" fmla="*/ 199 h 435"/>
                <a:gd name="T40" fmla="*/ 169 w 263"/>
                <a:gd name="T41" fmla="*/ 225 h 435"/>
                <a:gd name="T42" fmla="*/ 158 w 263"/>
                <a:gd name="T43" fmla="*/ 205 h 435"/>
                <a:gd name="T44" fmla="*/ 135 w 263"/>
                <a:gd name="T45" fmla="*/ 217 h 435"/>
                <a:gd name="T46" fmla="*/ 91 w 263"/>
                <a:gd name="T47" fmla="*/ 217 h 435"/>
                <a:gd name="T48" fmla="*/ 95 w 263"/>
                <a:gd name="T49" fmla="*/ 276 h 435"/>
                <a:gd name="T50" fmla="*/ 102 w 263"/>
                <a:gd name="T51" fmla="*/ 292 h 435"/>
                <a:gd name="T52" fmla="*/ 149 w 263"/>
                <a:gd name="T53" fmla="*/ 312 h 435"/>
                <a:gd name="T54" fmla="*/ 171 w 263"/>
                <a:gd name="T55" fmla="*/ 381 h 435"/>
                <a:gd name="T56" fmla="*/ 140 w 263"/>
                <a:gd name="T57" fmla="*/ 364 h 435"/>
                <a:gd name="T58" fmla="*/ 120 w 263"/>
                <a:gd name="T59" fmla="*/ 330 h 435"/>
                <a:gd name="T60" fmla="*/ 89 w 263"/>
                <a:gd name="T61" fmla="*/ 321 h 435"/>
                <a:gd name="T62" fmla="*/ 92 w 263"/>
                <a:gd name="T63" fmla="*/ 365 h 435"/>
                <a:gd name="T64" fmla="*/ 63 w 263"/>
                <a:gd name="T65" fmla="*/ 423 h 435"/>
                <a:gd name="T66" fmla="*/ 35 w 263"/>
                <a:gd name="T67" fmla="*/ 408 h 435"/>
                <a:gd name="T68" fmla="*/ 60 w 263"/>
                <a:gd name="T69" fmla="*/ 359 h 435"/>
                <a:gd name="T70" fmla="*/ 53 w 263"/>
                <a:gd name="T71" fmla="*/ 320 h 435"/>
                <a:gd name="T72" fmla="*/ 41 w 263"/>
                <a:gd name="T73" fmla="*/ 242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435">
                  <a:moveTo>
                    <a:pt x="40" y="239"/>
                  </a:moveTo>
                  <a:cubicBezTo>
                    <a:pt x="33" y="241"/>
                    <a:pt x="29" y="249"/>
                    <a:pt x="30" y="255"/>
                  </a:cubicBezTo>
                  <a:cubicBezTo>
                    <a:pt x="31" y="267"/>
                    <a:pt x="32" y="278"/>
                    <a:pt x="32" y="290"/>
                  </a:cubicBezTo>
                  <a:cubicBezTo>
                    <a:pt x="32" y="298"/>
                    <a:pt x="27" y="304"/>
                    <a:pt x="19" y="304"/>
                  </a:cubicBezTo>
                  <a:cubicBezTo>
                    <a:pt x="11" y="305"/>
                    <a:pt x="5" y="300"/>
                    <a:pt x="4" y="291"/>
                  </a:cubicBezTo>
                  <a:cubicBezTo>
                    <a:pt x="3" y="277"/>
                    <a:pt x="3" y="262"/>
                    <a:pt x="1" y="248"/>
                  </a:cubicBezTo>
                  <a:cubicBezTo>
                    <a:pt x="0" y="240"/>
                    <a:pt x="2" y="235"/>
                    <a:pt x="7" y="230"/>
                  </a:cubicBezTo>
                  <a:cubicBezTo>
                    <a:pt x="17" y="221"/>
                    <a:pt x="25" y="211"/>
                    <a:pt x="34" y="202"/>
                  </a:cubicBezTo>
                  <a:cubicBezTo>
                    <a:pt x="36" y="200"/>
                    <a:pt x="37" y="199"/>
                    <a:pt x="37" y="197"/>
                  </a:cubicBezTo>
                  <a:cubicBezTo>
                    <a:pt x="38" y="189"/>
                    <a:pt x="40" y="181"/>
                    <a:pt x="48" y="175"/>
                  </a:cubicBezTo>
                  <a:cubicBezTo>
                    <a:pt x="35" y="168"/>
                    <a:pt x="29" y="157"/>
                    <a:pt x="30" y="143"/>
                  </a:cubicBezTo>
                  <a:cubicBezTo>
                    <a:pt x="30" y="135"/>
                    <a:pt x="34" y="128"/>
                    <a:pt x="40" y="122"/>
                  </a:cubicBezTo>
                  <a:cubicBezTo>
                    <a:pt x="52" y="111"/>
                    <a:pt x="72" y="111"/>
                    <a:pt x="84" y="123"/>
                  </a:cubicBezTo>
                  <a:cubicBezTo>
                    <a:pt x="91" y="131"/>
                    <a:pt x="94" y="139"/>
                    <a:pt x="93" y="150"/>
                  </a:cubicBezTo>
                  <a:cubicBezTo>
                    <a:pt x="92" y="160"/>
                    <a:pt x="86" y="168"/>
                    <a:pt x="78" y="173"/>
                  </a:cubicBezTo>
                  <a:cubicBezTo>
                    <a:pt x="82" y="178"/>
                    <a:pt x="84" y="182"/>
                    <a:pt x="88" y="186"/>
                  </a:cubicBezTo>
                  <a:cubicBezTo>
                    <a:pt x="88" y="187"/>
                    <a:pt x="90" y="188"/>
                    <a:pt x="92" y="188"/>
                  </a:cubicBezTo>
                  <a:cubicBezTo>
                    <a:pt x="104" y="188"/>
                    <a:pt x="117" y="188"/>
                    <a:pt x="129" y="188"/>
                  </a:cubicBezTo>
                  <a:cubicBezTo>
                    <a:pt x="131" y="188"/>
                    <a:pt x="133" y="187"/>
                    <a:pt x="135" y="186"/>
                  </a:cubicBezTo>
                  <a:cubicBezTo>
                    <a:pt x="141" y="182"/>
                    <a:pt x="147" y="178"/>
                    <a:pt x="154" y="174"/>
                  </a:cubicBezTo>
                  <a:cubicBezTo>
                    <a:pt x="157" y="172"/>
                    <a:pt x="158" y="169"/>
                    <a:pt x="158" y="165"/>
                  </a:cubicBezTo>
                  <a:cubicBezTo>
                    <a:pt x="158" y="115"/>
                    <a:pt x="158" y="65"/>
                    <a:pt x="158" y="15"/>
                  </a:cubicBezTo>
                  <a:cubicBezTo>
                    <a:pt x="158" y="11"/>
                    <a:pt x="159" y="6"/>
                    <a:pt x="163" y="4"/>
                  </a:cubicBezTo>
                  <a:cubicBezTo>
                    <a:pt x="170" y="0"/>
                    <a:pt x="178" y="4"/>
                    <a:pt x="178" y="13"/>
                  </a:cubicBezTo>
                  <a:cubicBezTo>
                    <a:pt x="179" y="22"/>
                    <a:pt x="179" y="22"/>
                    <a:pt x="187" y="22"/>
                  </a:cubicBezTo>
                  <a:cubicBezTo>
                    <a:pt x="210" y="22"/>
                    <a:pt x="232" y="22"/>
                    <a:pt x="255" y="22"/>
                  </a:cubicBezTo>
                  <a:cubicBezTo>
                    <a:pt x="257" y="22"/>
                    <a:pt x="259" y="22"/>
                    <a:pt x="263" y="22"/>
                  </a:cubicBezTo>
                  <a:cubicBezTo>
                    <a:pt x="259" y="28"/>
                    <a:pt x="255" y="33"/>
                    <a:pt x="252" y="38"/>
                  </a:cubicBezTo>
                  <a:cubicBezTo>
                    <a:pt x="249" y="42"/>
                    <a:pt x="246" y="46"/>
                    <a:pt x="244" y="49"/>
                  </a:cubicBezTo>
                  <a:cubicBezTo>
                    <a:pt x="242" y="51"/>
                    <a:pt x="242" y="53"/>
                    <a:pt x="243" y="55"/>
                  </a:cubicBezTo>
                  <a:cubicBezTo>
                    <a:pt x="249" y="63"/>
                    <a:pt x="254" y="71"/>
                    <a:pt x="260" y="79"/>
                  </a:cubicBezTo>
                  <a:cubicBezTo>
                    <a:pt x="261" y="80"/>
                    <a:pt x="262" y="82"/>
                    <a:pt x="263" y="84"/>
                  </a:cubicBezTo>
                  <a:cubicBezTo>
                    <a:pt x="260" y="84"/>
                    <a:pt x="259" y="84"/>
                    <a:pt x="257" y="84"/>
                  </a:cubicBezTo>
                  <a:cubicBezTo>
                    <a:pt x="232" y="84"/>
                    <a:pt x="208" y="84"/>
                    <a:pt x="183" y="84"/>
                  </a:cubicBezTo>
                  <a:cubicBezTo>
                    <a:pt x="179" y="84"/>
                    <a:pt x="178" y="85"/>
                    <a:pt x="178" y="89"/>
                  </a:cubicBezTo>
                  <a:cubicBezTo>
                    <a:pt x="178" y="112"/>
                    <a:pt x="178" y="134"/>
                    <a:pt x="178" y="157"/>
                  </a:cubicBezTo>
                  <a:cubicBezTo>
                    <a:pt x="178" y="160"/>
                    <a:pt x="179" y="161"/>
                    <a:pt x="182" y="163"/>
                  </a:cubicBezTo>
                  <a:cubicBezTo>
                    <a:pt x="187" y="164"/>
                    <a:pt x="190" y="168"/>
                    <a:pt x="190" y="174"/>
                  </a:cubicBezTo>
                  <a:cubicBezTo>
                    <a:pt x="191" y="180"/>
                    <a:pt x="189" y="185"/>
                    <a:pt x="184" y="188"/>
                  </a:cubicBezTo>
                  <a:cubicBezTo>
                    <a:pt x="179" y="190"/>
                    <a:pt x="178" y="194"/>
                    <a:pt x="178" y="199"/>
                  </a:cubicBezTo>
                  <a:cubicBezTo>
                    <a:pt x="178" y="204"/>
                    <a:pt x="178" y="210"/>
                    <a:pt x="178" y="215"/>
                  </a:cubicBezTo>
                  <a:cubicBezTo>
                    <a:pt x="178" y="222"/>
                    <a:pt x="175" y="225"/>
                    <a:pt x="169" y="225"/>
                  </a:cubicBezTo>
                  <a:cubicBezTo>
                    <a:pt x="163" y="226"/>
                    <a:pt x="159" y="222"/>
                    <a:pt x="158" y="216"/>
                  </a:cubicBezTo>
                  <a:cubicBezTo>
                    <a:pt x="158" y="213"/>
                    <a:pt x="158" y="210"/>
                    <a:pt x="158" y="205"/>
                  </a:cubicBezTo>
                  <a:cubicBezTo>
                    <a:pt x="153" y="209"/>
                    <a:pt x="149" y="212"/>
                    <a:pt x="144" y="214"/>
                  </a:cubicBezTo>
                  <a:cubicBezTo>
                    <a:pt x="142" y="216"/>
                    <a:pt x="138" y="217"/>
                    <a:pt x="135" y="217"/>
                  </a:cubicBezTo>
                  <a:cubicBezTo>
                    <a:pt x="122" y="217"/>
                    <a:pt x="109" y="217"/>
                    <a:pt x="96" y="216"/>
                  </a:cubicBezTo>
                  <a:cubicBezTo>
                    <a:pt x="94" y="216"/>
                    <a:pt x="93" y="217"/>
                    <a:pt x="91" y="217"/>
                  </a:cubicBezTo>
                  <a:cubicBezTo>
                    <a:pt x="92" y="225"/>
                    <a:pt x="92" y="234"/>
                    <a:pt x="93" y="243"/>
                  </a:cubicBezTo>
                  <a:cubicBezTo>
                    <a:pt x="94" y="254"/>
                    <a:pt x="94" y="265"/>
                    <a:pt x="95" y="276"/>
                  </a:cubicBezTo>
                  <a:cubicBezTo>
                    <a:pt x="96" y="279"/>
                    <a:pt x="96" y="282"/>
                    <a:pt x="96" y="285"/>
                  </a:cubicBezTo>
                  <a:cubicBezTo>
                    <a:pt x="96" y="289"/>
                    <a:pt x="99" y="290"/>
                    <a:pt x="102" y="292"/>
                  </a:cubicBezTo>
                  <a:cubicBezTo>
                    <a:pt x="115" y="295"/>
                    <a:pt x="128" y="299"/>
                    <a:pt x="140" y="303"/>
                  </a:cubicBezTo>
                  <a:cubicBezTo>
                    <a:pt x="143" y="305"/>
                    <a:pt x="147" y="309"/>
                    <a:pt x="149" y="312"/>
                  </a:cubicBezTo>
                  <a:cubicBezTo>
                    <a:pt x="157" y="328"/>
                    <a:pt x="165" y="344"/>
                    <a:pt x="174" y="360"/>
                  </a:cubicBezTo>
                  <a:cubicBezTo>
                    <a:pt x="178" y="367"/>
                    <a:pt x="177" y="376"/>
                    <a:pt x="171" y="381"/>
                  </a:cubicBezTo>
                  <a:cubicBezTo>
                    <a:pt x="165" y="385"/>
                    <a:pt x="155" y="386"/>
                    <a:pt x="150" y="380"/>
                  </a:cubicBezTo>
                  <a:cubicBezTo>
                    <a:pt x="146" y="375"/>
                    <a:pt x="144" y="370"/>
                    <a:pt x="140" y="364"/>
                  </a:cubicBezTo>
                  <a:cubicBezTo>
                    <a:pt x="135" y="354"/>
                    <a:pt x="130" y="344"/>
                    <a:pt x="125" y="335"/>
                  </a:cubicBezTo>
                  <a:cubicBezTo>
                    <a:pt x="124" y="333"/>
                    <a:pt x="122" y="330"/>
                    <a:pt x="120" y="330"/>
                  </a:cubicBezTo>
                  <a:cubicBezTo>
                    <a:pt x="110" y="327"/>
                    <a:pt x="101" y="324"/>
                    <a:pt x="91" y="321"/>
                  </a:cubicBezTo>
                  <a:cubicBezTo>
                    <a:pt x="91" y="321"/>
                    <a:pt x="90" y="321"/>
                    <a:pt x="89" y="321"/>
                  </a:cubicBezTo>
                  <a:cubicBezTo>
                    <a:pt x="89" y="327"/>
                    <a:pt x="90" y="334"/>
                    <a:pt x="90" y="340"/>
                  </a:cubicBezTo>
                  <a:cubicBezTo>
                    <a:pt x="91" y="348"/>
                    <a:pt x="93" y="357"/>
                    <a:pt x="92" y="365"/>
                  </a:cubicBezTo>
                  <a:cubicBezTo>
                    <a:pt x="91" y="371"/>
                    <a:pt x="88" y="378"/>
                    <a:pt x="85" y="383"/>
                  </a:cubicBezTo>
                  <a:cubicBezTo>
                    <a:pt x="78" y="397"/>
                    <a:pt x="70" y="410"/>
                    <a:pt x="63" y="423"/>
                  </a:cubicBezTo>
                  <a:cubicBezTo>
                    <a:pt x="58" y="432"/>
                    <a:pt x="49" y="435"/>
                    <a:pt x="41" y="431"/>
                  </a:cubicBezTo>
                  <a:cubicBezTo>
                    <a:pt x="33" y="426"/>
                    <a:pt x="30" y="417"/>
                    <a:pt x="35" y="408"/>
                  </a:cubicBezTo>
                  <a:cubicBezTo>
                    <a:pt x="43" y="394"/>
                    <a:pt x="51" y="379"/>
                    <a:pt x="59" y="365"/>
                  </a:cubicBezTo>
                  <a:cubicBezTo>
                    <a:pt x="60" y="363"/>
                    <a:pt x="60" y="361"/>
                    <a:pt x="60" y="359"/>
                  </a:cubicBezTo>
                  <a:cubicBezTo>
                    <a:pt x="60" y="349"/>
                    <a:pt x="59" y="340"/>
                    <a:pt x="58" y="330"/>
                  </a:cubicBezTo>
                  <a:cubicBezTo>
                    <a:pt x="58" y="326"/>
                    <a:pt x="57" y="323"/>
                    <a:pt x="53" y="320"/>
                  </a:cubicBezTo>
                  <a:cubicBezTo>
                    <a:pt x="48" y="316"/>
                    <a:pt x="46" y="309"/>
                    <a:pt x="45" y="302"/>
                  </a:cubicBezTo>
                  <a:cubicBezTo>
                    <a:pt x="44" y="282"/>
                    <a:pt x="42" y="262"/>
                    <a:pt x="41" y="242"/>
                  </a:cubicBezTo>
                  <a:cubicBezTo>
                    <a:pt x="41" y="241"/>
                    <a:pt x="41" y="240"/>
                    <a:pt x="40" y="2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352550" y="3181835"/>
              <a:ext cx="786268" cy="1346385"/>
            </a:xfrm>
            <a:custGeom>
              <a:avLst/>
              <a:gdLst>
                <a:gd name="T0" fmla="*/ 72 w 149"/>
                <a:gd name="T1" fmla="*/ 163 h 255"/>
                <a:gd name="T2" fmla="*/ 74 w 149"/>
                <a:gd name="T3" fmla="*/ 182 h 255"/>
                <a:gd name="T4" fmla="*/ 75 w 149"/>
                <a:gd name="T5" fmla="*/ 198 h 255"/>
                <a:gd name="T6" fmla="*/ 71 w 149"/>
                <a:gd name="T7" fmla="*/ 211 h 255"/>
                <a:gd name="T8" fmla="*/ 54 w 149"/>
                <a:gd name="T9" fmla="*/ 244 h 255"/>
                <a:gd name="T10" fmla="*/ 35 w 149"/>
                <a:gd name="T11" fmla="*/ 250 h 255"/>
                <a:gd name="T12" fmla="*/ 33 w 149"/>
                <a:gd name="T13" fmla="*/ 232 h 255"/>
                <a:gd name="T14" fmla="*/ 49 w 149"/>
                <a:gd name="T15" fmla="*/ 199 h 255"/>
                <a:gd name="T16" fmla="*/ 51 w 149"/>
                <a:gd name="T17" fmla="*/ 193 h 255"/>
                <a:gd name="T18" fmla="*/ 48 w 149"/>
                <a:gd name="T19" fmla="*/ 170 h 255"/>
                <a:gd name="T20" fmla="*/ 45 w 149"/>
                <a:gd name="T21" fmla="*/ 165 h 255"/>
                <a:gd name="T22" fmla="*/ 37 w 149"/>
                <a:gd name="T23" fmla="*/ 149 h 255"/>
                <a:gd name="T24" fmla="*/ 33 w 149"/>
                <a:gd name="T25" fmla="*/ 106 h 255"/>
                <a:gd name="T26" fmla="*/ 32 w 149"/>
                <a:gd name="T27" fmla="*/ 101 h 255"/>
                <a:gd name="T28" fmla="*/ 24 w 149"/>
                <a:gd name="T29" fmla="*/ 116 h 255"/>
                <a:gd name="T30" fmla="*/ 27 w 149"/>
                <a:gd name="T31" fmla="*/ 141 h 255"/>
                <a:gd name="T32" fmla="*/ 11 w 149"/>
                <a:gd name="T33" fmla="*/ 152 h 255"/>
                <a:gd name="T34" fmla="*/ 5 w 149"/>
                <a:gd name="T35" fmla="*/ 141 h 255"/>
                <a:gd name="T36" fmla="*/ 2 w 149"/>
                <a:gd name="T37" fmla="*/ 114 h 255"/>
                <a:gd name="T38" fmla="*/ 9 w 149"/>
                <a:gd name="T39" fmla="*/ 91 h 255"/>
                <a:gd name="T40" fmla="*/ 27 w 149"/>
                <a:gd name="T41" fmla="*/ 72 h 255"/>
                <a:gd name="T42" fmla="*/ 29 w 149"/>
                <a:gd name="T43" fmla="*/ 68 h 255"/>
                <a:gd name="T44" fmla="*/ 36 w 149"/>
                <a:gd name="T45" fmla="*/ 51 h 255"/>
                <a:gd name="T46" fmla="*/ 22 w 149"/>
                <a:gd name="T47" fmla="*/ 23 h 255"/>
                <a:gd name="T48" fmla="*/ 34 w 149"/>
                <a:gd name="T49" fmla="*/ 7 h 255"/>
                <a:gd name="T50" fmla="*/ 68 w 149"/>
                <a:gd name="T51" fmla="*/ 16 h 255"/>
                <a:gd name="T52" fmla="*/ 60 w 149"/>
                <a:gd name="T53" fmla="*/ 48 h 255"/>
                <a:gd name="T54" fmla="*/ 68 w 149"/>
                <a:gd name="T55" fmla="*/ 59 h 255"/>
                <a:gd name="T56" fmla="*/ 71 w 149"/>
                <a:gd name="T57" fmla="*/ 60 h 255"/>
                <a:gd name="T58" fmla="*/ 100 w 149"/>
                <a:gd name="T59" fmla="*/ 60 h 255"/>
                <a:gd name="T60" fmla="*/ 105 w 149"/>
                <a:gd name="T61" fmla="*/ 58 h 255"/>
                <a:gd name="T62" fmla="*/ 129 w 149"/>
                <a:gd name="T63" fmla="*/ 40 h 255"/>
                <a:gd name="T64" fmla="*/ 146 w 149"/>
                <a:gd name="T65" fmla="*/ 42 h 255"/>
                <a:gd name="T66" fmla="*/ 143 w 149"/>
                <a:gd name="T67" fmla="*/ 58 h 255"/>
                <a:gd name="T68" fmla="*/ 112 w 149"/>
                <a:gd name="T69" fmla="*/ 80 h 255"/>
                <a:gd name="T70" fmla="*/ 106 w 149"/>
                <a:gd name="T71" fmla="*/ 82 h 255"/>
                <a:gd name="T72" fmla="*/ 77 w 149"/>
                <a:gd name="T73" fmla="*/ 82 h 255"/>
                <a:gd name="T74" fmla="*/ 71 w 149"/>
                <a:gd name="T75" fmla="*/ 82 h 255"/>
                <a:gd name="T76" fmla="*/ 73 w 149"/>
                <a:gd name="T77" fmla="*/ 105 h 255"/>
                <a:gd name="T78" fmla="*/ 76 w 149"/>
                <a:gd name="T79" fmla="*/ 133 h 255"/>
                <a:gd name="T80" fmla="*/ 82 w 149"/>
                <a:gd name="T81" fmla="*/ 141 h 255"/>
                <a:gd name="T82" fmla="*/ 109 w 149"/>
                <a:gd name="T83" fmla="*/ 149 h 255"/>
                <a:gd name="T84" fmla="*/ 118 w 149"/>
                <a:gd name="T85" fmla="*/ 155 h 255"/>
                <a:gd name="T86" fmla="*/ 140 w 149"/>
                <a:gd name="T87" fmla="*/ 193 h 255"/>
                <a:gd name="T88" fmla="*/ 135 w 149"/>
                <a:gd name="T89" fmla="*/ 210 h 255"/>
                <a:gd name="T90" fmla="*/ 118 w 149"/>
                <a:gd name="T91" fmla="*/ 205 h 255"/>
                <a:gd name="T92" fmla="*/ 101 w 149"/>
                <a:gd name="T93" fmla="*/ 174 h 255"/>
                <a:gd name="T94" fmla="*/ 97 w 149"/>
                <a:gd name="T95" fmla="*/ 171 h 255"/>
                <a:gd name="T96" fmla="*/ 72 w 149"/>
                <a:gd name="T97" fmla="*/ 16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9" h="255">
                  <a:moveTo>
                    <a:pt x="72" y="163"/>
                  </a:moveTo>
                  <a:cubicBezTo>
                    <a:pt x="72" y="170"/>
                    <a:pt x="73" y="176"/>
                    <a:pt x="74" y="182"/>
                  </a:cubicBezTo>
                  <a:cubicBezTo>
                    <a:pt x="74" y="187"/>
                    <a:pt x="76" y="193"/>
                    <a:pt x="75" y="198"/>
                  </a:cubicBezTo>
                  <a:cubicBezTo>
                    <a:pt x="75" y="203"/>
                    <a:pt x="73" y="207"/>
                    <a:pt x="71" y="211"/>
                  </a:cubicBezTo>
                  <a:cubicBezTo>
                    <a:pt x="66" y="222"/>
                    <a:pt x="60" y="233"/>
                    <a:pt x="54" y="244"/>
                  </a:cubicBezTo>
                  <a:cubicBezTo>
                    <a:pt x="50" y="252"/>
                    <a:pt x="42" y="255"/>
                    <a:pt x="35" y="250"/>
                  </a:cubicBezTo>
                  <a:cubicBezTo>
                    <a:pt x="30" y="246"/>
                    <a:pt x="29" y="239"/>
                    <a:pt x="33" y="232"/>
                  </a:cubicBezTo>
                  <a:cubicBezTo>
                    <a:pt x="38" y="221"/>
                    <a:pt x="44" y="210"/>
                    <a:pt x="49" y="199"/>
                  </a:cubicBezTo>
                  <a:cubicBezTo>
                    <a:pt x="50" y="197"/>
                    <a:pt x="51" y="195"/>
                    <a:pt x="51" y="193"/>
                  </a:cubicBezTo>
                  <a:cubicBezTo>
                    <a:pt x="50" y="185"/>
                    <a:pt x="49" y="177"/>
                    <a:pt x="48" y="170"/>
                  </a:cubicBezTo>
                  <a:cubicBezTo>
                    <a:pt x="48" y="168"/>
                    <a:pt x="47" y="166"/>
                    <a:pt x="45" y="165"/>
                  </a:cubicBezTo>
                  <a:cubicBezTo>
                    <a:pt x="40" y="161"/>
                    <a:pt x="38" y="155"/>
                    <a:pt x="37" y="149"/>
                  </a:cubicBezTo>
                  <a:cubicBezTo>
                    <a:pt x="36" y="134"/>
                    <a:pt x="35" y="120"/>
                    <a:pt x="33" y="106"/>
                  </a:cubicBezTo>
                  <a:cubicBezTo>
                    <a:pt x="33" y="105"/>
                    <a:pt x="32" y="103"/>
                    <a:pt x="32" y="101"/>
                  </a:cubicBezTo>
                  <a:cubicBezTo>
                    <a:pt x="27" y="105"/>
                    <a:pt x="23" y="109"/>
                    <a:pt x="24" y="116"/>
                  </a:cubicBezTo>
                  <a:cubicBezTo>
                    <a:pt x="26" y="124"/>
                    <a:pt x="26" y="132"/>
                    <a:pt x="27" y="141"/>
                  </a:cubicBezTo>
                  <a:cubicBezTo>
                    <a:pt x="28" y="150"/>
                    <a:pt x="20" y="155"/>
                    <a:pt x="11" y="152"/>
                  </a:cubicBezTo>
                  <a:cubicBezTo>
                    <a:pt x="7" y="150"/>
                    <a:pt x="5" y="146"/>
                    <a:pt x="5" y="141"/>
                  </a:cubicBezTo>
                  <a:cubicBezTo>
                    <a:pt x="4" y="132"/>
                    <a:pt x="4" y="123"/>
                    <a:pt x="2" y="114"/>
                  </a:cubicBezTo>
                  <a:cubicBezTo>
                    <a:pt x="0" y="104"/>
                    <a:pt x="3" y="98"/>
                    <a:pt x="9" y="91"/>
                  </a:cubicBezTo>
                  <a:cubicBezTo>
                    <a:pt x="16" y="85"/>
                    <a:pt x="21" y="79"/>
                    <a:pt x="27" y="72"/>
                  </a:cubicBezTo>
                  <a:cubicBezTo>
                    <a:pt x="28" y="71"/>
                    <a:pt x="29" y="69"/>
                    <a:pt x="29" y="68"/>
                  </a:cubicBezTo>
                  <a:cubicBezTo>
                    <a:pt x="29" y="61"/>
                    <a:pt x="32" y="56"/>
                    <a:pt x="36" y="51"/>
                  </a:cubicBezTo>
                  <a:cubicBezTo>
                    <a:pt x="26" y="45"/>
                    <a:pt x="20" y="36"/>
                    <a:pt x="22" y="23"/>
                  </a:cubicBezTo>
                  <a:cubicBezTo>
                    <a:pt x="24" y="16"/>
                    <a:pt x="28" y="10"/>
                    <a:pt x="34" y="7"/>
                  </a:cubicBezTo>
                  <a:cubicBezTo>
                    <a:pt x="45" y="0"/>
                    <a:pt x="62" y="4"/>
                    <a:pt x="68" y="16"/>
                  </a:cubicBezTo>
                  <a:cubicBezTo>
                    <a:pt x="75" y="29"/>
                    <a:pt x="71" y="43"/>
                    <a:pt x="60" y="48"/>
                  </a:cubicBezTo>
                  <a:cubicBezTo>
                    <a:pt x="62" y="52"/>
                    <a:pt x="65" y="56"/>
                    <a:pt x="68" y="59"/>
                  </a:cubicBezTo>
                  <a:cubicBezTo>
                    <a:pt x="69" y="60"/>
                    <a:pt x="70" y="60"/>
                    <a:pt x="71" y="60"/>
                  </a:cubicBezTo>
                  <a:cubicBezTo>
                    <a:pt x="81" y="60"/>
                    <a:pt x="90" y="60"/>
                    <a:pt x="100" y="60"/>
                  </a:cubicBezTo>
                  <a:cubicBezTo>
                    <a:pt x="101" y="60"/>
                    <a:pt x="103" y="59"/>
                    <a:pt x="105" y="58"/>
                  </a:cubicBezTo>
                  <a:cubicBezTo>
                    <a:pt x="113" y="52"/>
                    <a:pt x="121" y="46"/>
                    <a:pt x="129" y="40"/>
                  </a:cubicBezTo>
                  <a:cubicBezTo>
                    <a:pt x="135" y="36"/>
                    <a:pt x="142" y="37"/>
                    <a:pt x="146" y="42"/>
                  </a:cubicBezTo>
                  <a:cubicBezTo>
                    <a:pt x="149" y="46"/>
                    <a:pt x="149" y="54"/>
                    <a:pt x="143" y="58"/>
                  </a:cubicBezTo>
                  <a:cubicBezTo>
                    <a:pt x="132" y="65"/>
                    <a:pt x="122" y="73"/>
                    <a:pt x="112" y="80"/>
                  </a:cubicBezTo>
                  <a:cubicBezTo>
                    <a:pt x="110" y="81"/>
                    <a:pt x="108" y="82"/>
                    <a:pt x="106" y="82"/>
                  </a:cubicBezTo>
                  <a:cubicBezTo>
                    <a:pt x="96" y="82"/>
                    <a:pt x="87" y="82"/>
                    <a:pt x="77" y="82"/>
                  </a:cubicBezTo>
                  <a:cubicBezTo>
                    <a:pt x="76" y="82"/>
                    <a:pt x="74" y="82"/>
                    <a:pt x="71" y="82"/>
                  </a:cubicBezTo>
                  <a:cubicBezTo>
                    <a:pt x="72" y="90"/>
                    <a:pt x="73" y="98"/>
                    <a:pt x="73" y="105"/>
                  </a:cubicBezTo>
                  <a:cubicBezTo>
                    <a:pt x="74" y="114"/>
                    <a:pt x="75" y="124"/>
                    <a:pt x="76" y="133"/>
                  </a:cubicBezTo>
                  <a:cubicBezTo>
                    <a:pt x="77" y="137"/>
                    <a:pt x="77" y="140"/>
                    <a:pt x="82" y="141"/>
                  </a:cubicBezTo>
                  <a:cubicBezTo>
                    <a:pt x="91" y="143"/>
                    <a:pt x="100" y="146"/>
                    <a:pt x="109" y="149"/>
                  </a:cubicBezTo>
                  <a:cubicBezTo>
                    <a:pt x="112" y="150"/>
                    <a:pt x="116" y="152"/>
                    <a:pt x="118" y="155"/>
                  </a:cubicBezTo>
                  <a:cubicBezTo>
                    <a:pt x="125" y="168"/>
                    <a:pt x="132" y="181"/>
                    <a:pt x="140" y="193"/>
                  </a:cubicBezTo>
                  <a:cubicBezTo>
                    <a:pt x="143" y="200"/>
                    <a:pt x="141" y="207"/>
                    <a:pt x="135" y="210"/>
                  </a:cubicBezTo>
                  <a:cubicBezTo>
                    <a:pt x="129" y="214"/>
                    <a:pt x="122" y="212"/>
                    <a:pt x="118" y="205"/>
                  </a:cubicBezTo>
                  <a:cubicBezTo>
                    <a:pt x="112" y="195"/>
                    <a:pt x="107" y="185"/>
                    <a:pt x="101" y="174"/>
                  </a:cubicBezTo>
                  <a:cubicBezTo>
                    <a:pt x="100" y="173"/>
                    <a:pt x="99" y="171"/>
                    <a:pt x="97" y="171"/>
                  </a:cubicBezTo>
                  <a:cubicBezTo>
                    <a:pt x="89" y="168"/>
                    <a:pt x="81" y="166"/>
                    <a:pt x="72" y="16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22968" y="2795275"/>
              <a:ext cx="786268" cy="1343755"/>
            </a:xfrm>
            <a:custGeom>
              <a:avLst/>
              <a:gdLst>
                <a:gd name="T0" fmla="*/ 59 w 149"/>
                <a:gd name="T1" fmla="*/ 48 h 254"/>
                <a:gd name="T2" fmla="*/ 67 w 149"/>
                <a:gd name="T3" fmla="*/ 58 h 254"/>
                <a:gd name="T4" fmla="*/ 71 w 149"/>
                <a:gd name="T5" fmla="*/ 59 h 254"/>
                <a:gd name="T6" fmla="*/ 98 w 149"/>
                <a:gd name="T7" fmla="*/ 59 h 254"/>
                <a:gd name="T8" fmla="*/ 105 w 149"/>
                <a:gd name="T9" fmla="*/ 56 h 254"/>
                <a:gd name="T10" fmla="*/ 129 w 149"/>
                <a:gd name="T11" fmla="*/ 39 h 254"/>
                <a:gd name="T12" fmla="*/ 145 w 149"/>
                <a:gd name="T13" fmla="*/ 41 h 254"/>
                <a:gd name="T14" fmla="*/ 142 w 149"/>
                <a:gd name="T15" fmla="*/ 57 h 254"/>
                <a:gd name="T16" fmla="*/ 112 w 149"/>
                <a:gd name="T17" fmla="*/ 78 h 254"/>
                <a:gd name="T18" fmla="*/ 104 w 149"/>
                <a:gd name="T19" fmla="*/ 81 h 254"/>
                <a:gd name="T20" fmla="*/ 75 w 149"/>
                <a:gd name="T21" fmla="*/ 81 h 254"/>
                <a:gd name="T22" fmla="*/ 71 w 149"/>
                <a:gd name="T23" fmla="*/ 86 h 254"/>
                <a:gd name="T24" fmla="*/ 75 w 149"/>
                <a:gd name="T25" fmla="*/ 134 h 254"/>
                <a:gd name="T26" fmla="*/ 81 w 149"/>
                <a:gd name="T27" fmla="*/ 140 h 254"/>
                <a:gd name="T28" fmla="*/ 105 w 149"/>
                <a:gd name="T29" fmla="*/ 146 h 254"/>
                <a:gd name="T30" fmla="*/ 119 w 149"/>
                <a:gd name="T31" fmla="*/ 157 h 254"/>
                <a:gd name="T32" fmla="*/ 139 w 149"/>
                <a:gd name="T33" fmla="*/ 192 h 254"/>
                <a:gd name="T34" fmla="*/ 134 w 149"/>
                <a:gd name="T35" fmla="*/ 209 h 254"/>
                <a:gd name="T36" fmla="*/ 118 w 149"/>
                <a:gd name="T37" fmla="*/ 204 h 254"/>
                <a:gd name="T38" fmla="*/ 100 w 149"/>
                <a:gd name="T39" fmla="*/ 173 h 254"/>
                <a:gd name="T40" fmla="*/ 95 w 149"/>
                <a:gd name="T41" fmla="*/ 169 h 254"/>
                <a:gd name="T42" fmla="*/ 71 w 149"/>
                <a:gd name="T43" fmla="*/ 162 h 254"/>
                <a:gd name="T44" fmla="*/ 73 w 149"/>
                <a:gd name="T45" fmla="*/ 183 h 254"/>
                <a:gd name="T46" fmla="*/ 74 w 149"/>
                <a:gd name="T47" fmla="*/ 199 h 254"/>
                <a:gd name="T48" fmla="*/ 67 w 149"/>
                <a:gd name="T49" fmla="*/ 215 h 254"/>
                <a:gd name="T50" fmla="*/ 54 w 149"/>
                <a:gd name="T51" fmla="*/ 242 h 254"/>
                <a:gd name="T52" fmla="*/ 33 w 149"/>
                <a:gd name="T53" fmla="*/ 248 h 254"/>
                <a:gd name="T54" fmla="*/ 32 w 149"/>
                <a:gd name="T55" fmla="*/ 230 h 254"/>
                <a:gd name="T56" fmla="*/ 49 w 149"/>
                <a:gd name="T57" fmla="*/ 198 h 254"/>
                <a:gd name="T58" fmla="*/ 50 w 149"/>
                <a:gd name="T59" fmla="*/ 192 h 254"/>
                <a:gd name="T60" fmla="*/ 47 w 149"/>
                <a:gd name="T61" fmla="*/ 169 h 254"/>
                <a:gd name="T62" fmla="*/ 44 w 149"/>
                <a:gd name="T63" fmla="*/ 164 h 254"/>
                <a:gd name="T64" fmla="*/ 37 w 149"/>
                <a:gd name="T65" fmla="*/ 149 h 254"/>
                <a:gd name="T66" fmla="*/ 31 w 149"/>
                <a:gd name="T67" fmla="*/ 102 h 254"/>
                <a:gd name="T68" fmla="*/ 31 w 149"/>
                <a:gd name="T69" fmla="*/ 100 h 254"/>
                <a:gd name="T70" fmla="*/ 23 w 149"/>
                <a:gd name="T71" fmla="*/ 113 h 254"/>
                <a:gd name="T72" fmla="*/ 26 w 149"/>
                <a:gd name="T73" fmla="*/ 138 h 254"/>
                <a:gd name="T74" fmla="*/ 16 w 149"/>
                <a:gd name="T75" fmla="*/ 151 h 254"/>
                <a:gd name="T76" fmla="*/ 4 w 149"/>
                <a:gd name="T77" fmla="*/ 141 h 254"/>
                <a:gd name="T78" fmla="*/ 0 w 149"/>
                <a:gd name="T79" fmla="*/ 103 h 254"/>
                <a:gd name="T80" fmla="*/ 2 w 149"/>
                <a:gd name="T81" fmla="*/ 98 h 254"/>
                <a:gd name="T82" fmla="*/ 26 w 149"/>
                <a:gd name="T83" fmla="*/ 71 h 254"/>
                <a:gd name="T84" fmla="*/ 28 w 149"/>
                <a:gd name="T85" fmla="*/ 67 h 254"/>
                <a:gd name="T86" fmla="*/ 35 w 149"/>
                <a:gd name="T87" fmla="*/ 50 h 254"/>
                <a:gd name="T88" fmla="*/ 21 w 149"/>
                <a:gd name="T89" fmla="*/ 28 h 254"/>
                <a:gd name="T90" fmla="*/ 28 w 149"/>
                <a:gd name="T91" fmla="*/ 9 h 254"/>
                <a:gd name="T92" fmla="*/ 63 w 149"/>
                <a:gd name="T93" fmla="*/ 9 h 254"/>
                <a:gd name="T94" fmla="*/ 59 w 149"/>
                <a:gd name="T95" fmla="*/ 4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9" h="254">
                  <a:moveTo>
                    <a:pt x="59" y="48"/>
                  </a:moveTo>
                  <a:cubicBezTo>
                    <a:pt x="62" y="51"/>
                    <a:pt x="64" y="55"/>
                    <a:pt x="67" y="58"/>
                  </a:cubicBezTo>
                  <a:cubicBezTo>
                    <a:pt x="68" y="59"/>
                    <a:pt x="69" y="59"/>
                    <a:pt x="71" y="59"/>
                  </a:cubicBezTo>
                  <a:cubicBezTo>
                    <a:pt x="80" y="59"/>
                    <a:pt x="89" y="59"/>
                    <a:pt x="98" y="59"/>
                  </a:cubicBezTo>
                  <a:cubicBezTo>
                    <a:pt x="101" y="59"/>
                    <a:pt x="103" y="57"/>
                    <a:pt x="105" y="56"/>
                  </a:cubicBezTo>
                  <a:cubicBezTo>
                    <a:pt x="113" y="51"/>
                    <a:pt x="121" y="45"/>
                    <a:pt x="129" y="39"/>
                  </a:cubicBezTo>
                  <a:cubicBezTo>
                    <a:pt x="134" y="35"/>
                    <a:pt x="141" y="36"/>
                    <a:pt x="145" y="41"/>
                  </a:cubicBezTo>
                  <a:cubicBezTo>
                    <a:pt x="149" y="46"/>
                    <a:pt x="147" y="53"/>
                    <a:pt x="142" y="57"/>
                  </a:cubicBezTo>
                  <a:cubicBezTo>
                    <a:pt x="132" y="64"/>
                    <a:pt x="122" y="71"/>
                    <a:pt x="112" y="78"/>
                  </a:cubicBezTo>
                  <a:cubicBezTo>
                    <a:pt x="110" y="80"/>
                    <a:pt x="107" y="80"/>
                    <a:pt x="104" y="81"/>
                  </a:cubicBezTo>
                  <a:cubicBezTo>
                    <a:pt x="95" y="81"/>
                    <a:pt x="85" y="81"/>
                    <a:pt x="75" y="81"/>
                  </a:cubicBezTo>
                  <a:cubicBezTo>
                    <a:pt x="72" y="81"/>
                    <a:pt x="70" y="82"/>
                    <a:pt x="71" y="86"/>
                  </a:cubicBezTo>
                  <a:cubicBezTo>
                    <a:pt x="73" y="102"/>
                    <a:pt x="74" y="118"/>
                    <a:pt x="75" y="134"/>
                  </a:cubicBezTo>
                  <a:cubicBezTo>
                    <a:pt x="76" y="138"/>
                    <a:pt x="78" y="139"/>
                    <a:pt x="81" y="140"/>
                  </a:cubicBezTo>
                  <a:cubicBezTo>
                    <a:pt x="89" y="142"/>
                    <a:pt x="97" y="145"/>
                    <a:pt x="105" y="146"/>
                  </a:cubicBezTo>
                  <a:cubicBezTo>
                    <a:pt x="111" y="148"/>
                    <a:pt x="116" y="151"/>
                    <a:pt x="119" y="157"/>
                  </a:cubicBezTo>
                  <a:cubicBezTo>
                    <a:pt x="125" y="169"/>
                    <a:pt x="132" y="181"/>
                    <a:pt x="139" y="192"/>
                  </a:cubicBezTo>
                  <a:cubicBezTo>
                    <a:pt x="142" y="199"/>
                    <a:pt x="140" y="206"/>
                    <a:pt x="134" y="209"/>
                  </a:cubicBezTo>
                  <a:cubicBezTo>
                    <a:pt x="129" y="212"/>
                    <a:pt x="121" y="210"/>
                    <a:pt x="118" y="204"/>
                  </a:cubicBezTo>
                  <a:cubicBezTo>
                    <a:pt x="112" y="194"/>
                    <a:pt x="106" y="184"/>
                    <a:pt x="100" y="173"/>
                  </a:cubicBezTo>
                  <a:cubicBezTo>
                    <a:pt x="99" y="172"/>
                    <a:pt x="97" y="170"/>
                    <a:pt x="95" y="169"/>
                  </a:cubicBezTo>
                  <a:cubicBezTo>
                    <a:pt x="88" y="167"/>
                    <a:pt x="80" y="165"/>
                    <a:pt x="71" y="162"/>
                  </a:cubicBezTo>
                  <a:cubicBezTo>
                    <a:pt x="72" y="170"/>
                    <a:pt x="72" y="177"/>
                    <a:pt x="73" y="183"/>
                  </a:cubicBezTo>
                  <a:cubicBezTo>
                    <a:pt x="74" y="189"/>
                    <a:pt x="75" y="194"/>
                    <a:pt x="74" y="199"/>
                  </a:cubicBezTo>
                  <a:cubicBezTo>
                    <a:pt x="73" y="205"/>
                    <a:pt x="70" y="210"/>
                    <a:pt x="67" y="215"/>
                  </a:cubicBezTo>
                  <a:cubicBezTo>
                    <a:pt x="63" y="224"/>
                    <a:pt x="58" y="233"/>
                    <a:pt x="54" y="242"/>
                  </a:cubicBezTo>
                  <a:cubicBezTo>
                    <a:pt x="49" y="251"/>
                    <a:pt x="40" y="254"/>
                    <a:pt x="33" y="248"/>
                  </a:cubicBezTo>
                  <a:cubicBezTo>
                    <a:pt x="29" y="244"/>
                    <a:pt x="28" y="237"/>
                    <a:pt x="32" y="230"/>
                  </a:cubicBezTo>
                  <a:cubicBezTo>
                    <a:pt x="38" y="219"/>
                    <a:pt x="43" y="209"/>
                    <a:pt x="49" y="198"/>
                  </a:cubicBezTo>
                  <a:cubicBezTo>
                    <a:pt x="49" y="196"/>
                    <a:pt x="50" y="194"/>
                    <a:pt x="50" y="192"/>
                  </a:cubicBezTo>
                  <a:cubicBezTo>
                    <a:pt x="49" y="184"/>
                    <a:pt x="48" y="177"/>
                    <a:pt x="47" y="169"/>
                  </a:cubicBezTo>
                  <a:cubicBezTo>
                    <a:pt x="47" y="168"/>
                    <a:pt x="46" y="165"/>
                    <a:pt x="44" y="164"/>
                  </a:cubicBezTo>
                  <a:cubicBezTo>
                    <a:pt x="40" y="160"/>
                    <a:pt x="37" y="155"/>
                    <a:pt x="37" y="149"/>
                  </a:cubicBezTo>
                  <a:cubicBezTo>
                    <a:pt x="35" y="133"/>
                    <a:pt x="33" y="118"/>
                    <a:pt x="31" y="102"/>
                  </a:cubicBezTo>
                  <a:cubicBezTo>
                    <a:pt x="31" y="102"/>
                    <a:pt x="31" y="101"/>
                    <a:pt x="31" y="100"/>
                  </a:cubicBezTo>
                  <a:cubicBezTo>
                    <a:pt x="25" y="103"/>
                    <a:pt x="23" y="108"/>
                    <a:pt x="23" y="113"/>
                  </a:cubicBezTo>
                  <a:cubicBezTo>
                    <a:pt x="24" y="121"/>
                    <a:pt x="25" y="130"/>
                    <a:pt x="26" y="138"/>
                  </a:cubicBezTo>
                  <a:cubicBezTo>
                    <a:pt x="27" y="146"/>
                    <a:pt x="23" y="151"/>
                    <a:pt x="16" y="151"/>
                  </a:cubicBezTo>
                  <a:cubicBezTo>
                    <a:pt x="10" y="152"/>
                    <a:pt x="5" y="148"/>
                    <a:pt x="4" y="141"/>
                  </a:cubicBezTo>
                  <a:cubicBezTo>
                    <a:pt x="3" y="128"/>
                    <a:pt x="1" y="116"/>
                    <a:pt x="0" y="103"/>
                  </a:cubicBezTo>
                  <a:cubicBezTo>
                    <a:pt x="0" y="101"/>
                    <a:pt x="1" y="99"/>
                    <a:pt x="2" y="98"/>
                  </a:cubicBezTo>
                  <a:cubicBezTo>
                    <a:pt x="10" y="89"/>
                    <a:pt x="18" y="80"/>
                    <a:pt x="26" y="71"/>
                  </a:cubicBezTo>
                  <a:cubicBezTo>
                    <a:pt x="27" y="70"/>
                    <a:pt x="28" y="69"/>
                    <a:pt x="28" y="67"/>
                  </a:cubicBezTo>
                  <a:cubicBezTo>
                    <a:pt x="30" y="57"/>
                    <a:pt x="30" y="57"/>
                    <a:pt x="35" y="50"/>
                  </a:cubicBezTo>
                  <a:cubicBezTo>
                    <a:pt x="27" y="45"/>
                    <a:pt x="21" y="38"/>
                    <a:pt x="21" y="28"/>
                  </a:cubicBezTo>
                  <a:cubicBezTo>
                    <a:pt x="21" y="21"/>
                    <a:pt x="23" y="15"/>
                    <a:pt x="28" y="9"/>
                  </a:cubicBezTo>
                  <a:cubicBezTo>
                    <a:pt x="37" y="0"/>
                    <a:pt x="53" y="0"/>
                    <a:pt x="63" y="9"/>
                  </a:cubicBezTo>
                  <a:cubicBezTo>
                    <a:pt x="74" y="19"/>
                    <a:pt x="73" y="35"/>
                    <a:pt x="59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6086298" y="2022865"/>
            <a:ext cx="59914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Доверие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взаимопонимание</a:t>
            </a:r>
          </a:p>
          <a:p>
            <a:pPr lvl="0"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Качество 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Безопасность</a:t>
            </a:r>
          </a:p>
          <a:p>
            <a:pPr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Новаторство и Самосовершенствование</a:t>
            </a:r>
          </a:p>
          <a:p>
            <a:pPr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Корпоративный дух и Позитивное мышление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1CC331-F4E4-441B-A6FD-28B1F1032E83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2491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" presetClass="entr" presetSubtype="1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7040296" y="762037"/>
            <a:ext cx="371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Наши Цели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A118075-50EA-46CF-A8FB-22998CA71727}"/>
              </a:ext>
            </a:extLst>
          </p:cNvPr>
          <p:cNvGrpSpPr/>
          <p:nvPr/>
        </p:nvGrpSpPr>
        <p:grpSpPr>
          <a:xfrm>
            <a:off x="960438" y="912109"/>
            <a:ext cx="4786312" cy="5039851"/>
            <a:chOff x="960438" y="912109"/>
            <a:chExt cx="4786312" cy="503985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7C239D8-6A01-4146-901E-2F237B77237B}"/>
                </a:ext>
              </a:extLst>
            </p:cNvPr>
            <p:cNvSpPr/>
            <p:nvPr/>
          </p:nvSpPr>
          <p:spPr>
            <a:xfrm>
              <a:off x="1614924" y="5493654"/>
              <a:ext cx="3766861" cy="380050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60438" y="912109"/>
              <a:ext cx="4786312" cy="5039851"/>
              <a:chOff x="5995988" y="2712903"/>
              <a:chExt cx="2457450" cy="2587625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5995988" y="2712903"/>
                <a:ext cx="2457450" cy="2587625"/>
              </a:xfrm>
              <a:custGeom>
                <a:avLst/>
                <a:gdLst>
                  <a:gd name="T0" fmla="*/ 707 w 771"/>
                  <a:gd name="T1" fmla="*/ 219 h 812"/>
                  <a:gd name="T2" fmla="*/ 760 w 771"/>
                  <a:gd name="T3" fmla="*/ 369 h 812"/>
                  <a:gd name="T4" fmla="*/ 685 w 771"/>
                  <a:gd name="T5" fmla="*/ 634 h 812"/>
                  <a:gd name="T6" fmla="*/ 197 w 771"/>
                  <a:gd name="T7" fmla="*/ 707 h 812"/>
                  <a:gd name="T8" fmla="*/ 97 w 771"/>
                  <a:gd name="T9" fmla="*/ 220 h 812"/>
                  <a:gd name="T10" fmla="*/ 594 w 771"/>
                  <a:gd name="T11" fmla="*/ 106 h 812"/>
                  <a:gd name="T12" fmla="*/ 552 w 771"/>
                  <a:gd name="T13" fmla="*/ 147 h 812"/>
                  <a:gd name="T14" fmla="*/ 509 w 771"/>
                  <a:gd name="T15" fmla="*/ 128 h 812"/>
                  <a:gd name="T16" fmla="*/ 454 w 771"/>
                  <a:gd name="T17" fmla="*/ 113 h 812"/>
                  <a:gd name="T18" fmla="*/ 372 w 771"/>
                  <a:gd name="T19" fmla="*/ 110 h 812"/>
                  <a:gd name="T20" fmla="*/ 241 w 771"/>
                  <a:gd name="T21" fmla="*/ 155 h 812"/>
                  <a:gd name="T22" fmla="*/ 147 w 771"/>
                  <a:gd name="T23" fmla="*/ 249 h 812"/>
                  <a:gd name="T24" fmla="*/ 115 w 771"/>
                  <a:gd name="T25" fmla="*/ 317 h 812"/>
                  <a:gd name="T26" fmla="*/ 103 w 771"/>
                  <a:gd name="T27" fmla="*/ 366 h 812"/>
                  <a:gd name="T28" fmla="*/ 102 w 771"/>
                  <a:gd name="T29" fmla="*/ 450 h 812"/>
                  <a:gd name="T30" fmla="*/ 124 w 771"/>
                  <a:gd name="T31" fmla="*/ 528 h 812"/>
                  <a:gd name="T32" fmla="*/ 209 w 771"/>
                  <a:gd name="T33" fmla="*/ 643 h 812"/>
                  <a:gd name="T34" fmla="*/ 295 w 771"/>
                  <a:gd name="T35" fmla="*/ 694 h 812"/>
                  <a:gd name="T36" fmla="*/ 357 w 771"/>
                  <a:gd name="T37" fmla="*/ 710 h 812"/>
                  <a:gd name="T38" fmla="*/ 439 w 771"/>
                  <a:gd name="T39" fmla="*/ 711 h 812"/>
                  <a:gd name="T40" fmla="*/ 512 w 771"/>
                  <a:gd name="T41" fmla="*/ 693 h 812"/>
                  <a:gd name="T42" fmla="*/ 585 w 771"/>
                  <a:gd name="T43" fmla="*/ 652 h 812"/>
                  <a:gd name="T44" fmla="*/ 644 w 771"/>
                  <a:gd name="T45" fmla="*/ 592 h 812"/>
                  <a:gd name="T46" fmla="*/ 677 w 771"/>
                  <a:gd name="T47" fmla="*/ 536 h 812"/>
                  <a:gd name="T48" fmla="*/ 696 w 771"/>
                  <a:gd name="T49" fmla="*/ 482 h 812"/>
                  <a:gd name="T50" fmla="*/ 704 w 771"/>
                  <a:gd name="T51" fmla="*/ 432 h 812"/>
                  <a:gd name="T52" fmla="*/ 702 w 771"/>
                  <a:gd name="T53" fmla="*/ 374 h 812"/>
                  <a:gd name="T54" fmla="*/ 695 w 771"/>
                  <a:gd name="T55" fmla="*/ 334 h 812"/>
                  <a:gd name="T56" fmla="*/ 666 w 771"/>
                  <a:gd name="T57" fmla="*/ 264 h 812"/>
                  <a:gd name="T58" fmla="*/ 667 w 771"/>
                  <a:gd name="T59" fmla="*/ 258 h 812"/>
                  <a:gd name="T60" fmla="*/ 703 w 771"/>
                  <a:gd name="T61" fmla="*/ 222 h 812"/>
                  <a:gd name="T62" fmla="*/ 707 w 771"/>
                  <a:gd name="T63" fmla="*/ 219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71" h="812">
                    <a:moveTo>
                      <a:pt x="707" y="219"/>
                    </a:moveTo>
                    <a:cubicBezTo>
                      <a:pt x="736" y="265"/>
                      <a:pt x="754" y="315"/>
                      <a:pt x="760" y="369"/>
                    </a:cubicBezTo>
                    <a:cubicBezTo>
                      <a:pt x="771" y="467"/>
                      <a:pt x="746" y="557"/>
                      <a:pt x="685" y="634"/>
                    </a:cubicBezTo>
                    <a:cubicBezTo>
                      <a:pt x="561" y="789"/>
                      <a:pt x="347" y="812"/>
                      <a:pt x="197" y="707"/>
                    </a:cubicBezTo>
                    <a:cubicBezTo>
                      <a:pt x="31" y="591"/>
                      <a:pt x="0" y="374"/>
                      <a:pt x="97" y="220"/>
                    </a:cubicBezTo>
                    <a:cubicBezTo>
                      <a:pt x="203" y="52"/>
                      <a:pt x="424" y="0"/>
                      <a:pt x="594" y="106"/>
                    </a:cubicBezTo>
                    <a:cubicBezTo>
                      <a:pt x="580" y="120"/>
                      <a:pt x="566" y="134"/>
                      <a:pt x="552" y="147"/>
                    </a:cubicBezTo>
                    <a:cubicBezTo>
                      <a:pt x="538" y="141"/>
                      <a:pt x="523" y="134"/>
                      <a:pt x="509" y="128"/>
                    </a:cubicBezTo>
                    <a:cubicBezTo>
                      <a:pt x="491" y="121"/>
                      <a:pt x="473" y="116"/>
                      <a:pt x="454" y="113"/>
                    </a:cubicBezTo>
                    <a:cubicBezTo>
                      <a:pt x="427" y="108"/>
                      <a:pt x="399" y="107"/>
                      <a:pt x="372" y="110"/>
                    </a:cubicBezTo>
                    <a:cubicBezTo>
                      <a:pt x="325" y="115"/>
                      <a:pt x="281" y="130"/>
                      <a:pt x="241" y="155"/>
                    </a:cubicBezTo>
                    <a:cubicBezTo>
                      <a:pt x="203" y="179"/>
                      <a:pt x="171" y="211"/>
                      <a:pt x="147" y="249"/>
                    </a:cubicBezTo>
                    <a:cubicBezTo>
                      <a:pt x="134" y="270"/>
                      <a:pt x="123" y="293"/>
                      <a:pt x="115" y="317"/>
                    </a:cubicBezTo>
                    <a:cubicBezTo>
                      <a:pt x="110" y="333"/>
                      <a:pt x="106" y="350"/>
                      <a:pt x="103" y="366"/>
                    </a:cubicBezTo>
                    <a:cubicBezTo>
                      <a:pt x="99" y="394"/>
                      <a:pt x="99" y="422"/>
                      <a:pt x="102" y="450"/>
                    </a:cubicBezTo>
                    <a:cubicBezTo>
                      <a:pt x="105" y="477"/>
                      <a:pt x="113" y="503"/>
                      <a:pt x="124" y="528"/>
                    </a:cubicBezTo>
                    <a:cubicBezTo>
                      <a:pt x="143" y="574"/>
                      <a:pt x="171" y="612"/>
                      <a:pt x="209" y="643"/>
                    </a:cubicBezTo>
                    <a:cubicBezTo>
                      <a:pt x="235" y="665"/>
                      <a:pt x="263" y="682"/>
                      <a:pt x="295" y="694"/>
                    </a:cubicBezTo>
                    <a:cubicBezTo>
                      <a:pt x="315" y="701"/>
                      <a:pt x="336" y="707"/>
                      <a:pt x="357" y="710"/>
                    </a:cubicBezTo>
                    <a:cubicBezTo>
                      <a:pt x="384" y="714"/>
                      <a:pt x="412" y="715"/>
                      <a:pt x="439" y="711"/>
                    </a:cubicBezTo>
                    <a:cubicBezTo>
                      <a:pt x="464" y="708"/>
                      <a:pt x="488" y="702"/>
                      <a:pt x="512" y="693"/>
                    </a:cubicBezTo>
                    <a:cubicBezTo>
                      <a:pt x="538" y="683"/>
                      <a:pt x="563" y="669"/>
                      <a:pt x="585" y="652"/>
                    </a:cubicBezTo>
                    <a:cubicBezTo>
                      <a:pt x="607" y="635"/>
                      <a:pt x="627" y="615"/>
                      <a:pt x="644" y="592"/>
                    </a:cubicBezTo>
                    <a:cubicBezTo>
                      <a:pt x="657" y="575"/>
                      <a:pt x="668" y="556"/>
                      <a:pt x="677" y="536"/>
                    </a:cubicBezTo>
                    <a:cubicBezTo>
                      <a:pt x="686" y="519"/>
                      <a:pt x="692" y="501"/>
                      <a:pt x="696" y="482"/>
                    </a:cubicBezTo>
                    <a:cubicBezTo>
                      <a:pt x="700" y="465"/>
                      <a:pt x="703" y="449"/>
                      <a:pt x="704" y="432"/>
                    </a:cubicBezTo>
                    <a:cubicBezTo>
                      <a:pt x="704" y="413"/>
                      <a:pt x="704" y="393"/>
                      <a:pt x="702" y="374"/>
                    </a:cubicBezTo>
                    <a:cubicBezTo>
                      <a:pt x="701" y="361"/>
                      <a:pt x="698" y="347"/>
                      <a:pt x="695" y="334"/>
                    </a:cubicBezTo>
                    <a:cubicBezTo>
                      <a:pt x="689" y="310"/>
                      <a:pt x="679" y="286"/>
                      <a:pt x="666" y="264"/>
                    </a:cubicBezTo>
                    <a:cubicBezTo>
                      <a:pt x="665" y="262"/>
                      <a:pt x="665" y="260"/>
                      <a:pt x="667" y="258"/>
                    </a:cubicBezTo>
                    <a:cubicBezTo>
                      <a:pt x="680" y="246"/>
                      <a:pt x="691" y="234"/>
                      <a:pt x="703" y="222"/>
                    </a:cubicBezTo>
                    <a:cubicBezTo>
                      <a:pt x="704" y="221"/>
                      <a:pt x="705" y="220"/>
                      <a:pt x="707" y="21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515101" y="3270116"/>
                <a:ext cx="1450975" cy="1435100"/>
              </a:xfrm>
              <a:custGeom>
                <a:avLst/>
                <a:gdLst>
                  <a:gd name="T0" fmla="*/ 350 w 455"/>
                  <a:gd name="T1" fmla="*/ 54 h 450"/>
                  <a:gd name="T2" fmla="*/ 311 w 455"/>
                  <a:gd name="T3" fmla="*/ 93 h 450"/>
                  <a:gd name="T4" fmla="*/ 305 w 455"/>
                  <a:gd name="T5" fmla="*/ 94 h 450"/>
                  <a:gd name="T6" fmla="*/ 262 w 455"/>
                  <a:gd name="T7" fmla="*/ 81 h 450"/>
                  <a:gd name="T8" fmla="*/ 210 w 455"/>
                  <a:gd name="T9" fmla="*/ 82 h 450"/>
                  <a:gd name="T10" fmla="*/ 148 w 455"/>
                  <a:gd name="T11" fmla="*/ 109 h 450"/>
                  <a:gd name="T12" fmla="*/ 103 w 455"/>
                  <a:gd name="T13" fmla="*/ 160 h 450"/>
                  <a:gd name="T14" fmla="*/ 84 w 455"/>
                  <a:gd name="T15" fmla="*/ 216 h 450"/>
                  <a:gd name="T16" fmla="*/ 90 w 455"/>
                  <a:gd name="T17" fmla="*/ 283 h 450"/>
                  <a:gd name="T18" fmla="*/ 154 w 455"/>
                  <a:gd name="T19" fmla="*/ 367 h 450"/>
                  <a:gd name="T20" fmla="*/ 225 w 455"/>
                  <a:gd name="T21" fmla="*/ 392 h 450"/>
                  <a:gd name="T22" fmla="*/ 302 w 455"/>
                  <a:gd name="T23" fmla="*/ 379 h 450"/>
                  <a:gd name="T24" fmla="*/ 364 w 455"/>
                  <a:gd name="T25" fmla="*/ 330 h 450"/>
                  <a:gd name="T26" fmla="*/ 391 w 455"/>
                  <a:gd name="T27" fmla="*/ 273 h 450"/>
                  <a:gd name="T28" fmla="*/ 395 w 455"/>
                  <a:gd name="T29" fmla="*/ 223 h 450"/>
                  <a:gd name="T30" fmla="*/ 380 w 455"/>
                  <a:gd name="T31" fmla="*/ 167 h 450"/>
                  <a:gd name="T32" fmla="*/ 422 w 455"/>
                  <a:gd name="T33" fmla="*/ 125 h 450"/>
                  <a:gd name="T34" fmla="*/ 453 w 455"/>
                  <a:gd name="T35" fmla="*/ 242 h 450"/>
                  <a:gd name="T36" fmla="*/ 418 w 455"/>
                  <a:gd name="T37" fmla="*/ 354 h 450"/>
                  <a:gd name="T38" fmla="*/ 235 w 455"/>
                  <a:gd name="T39" fmla="*/ 450 h 450"/>
                  <a:gd name="T40" fmla="*/ 85 w 455"/>
                  <a:gd name="T41" fmla="*/ 385 h 450"/>
                  <a:gd name="T42" fmla="*/ 95 w 455"/>
                  <a:gd name="T43" fmla="*/ 78 h 450"/>
                  <a:gd name="T44" fmla="*/ 350 w 455"/>
                  <a:gd name="T45" fmla="*/ 54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5" h="450">
                    <a:moveTo>
                      <a:pt x="350" y="54"/>
                    </a:moveTo>
                    <a:cubicBezTo>
                      <a:pt x="337" y="67"/>
                      <a:pt x="324" y="80"/>
                      <a:pt x="311" y="93"/>
                    </a:cubicBezTo>
                    <a:cubicBezTo>
                      <a:pt x="310" y="94"/>
                      <a:pt x="307" y="95"/>
                      <a:pt x="305" y="94"/>
                    </a:cubicBezTo>
                    <a:cubicBezTo>
                      <a:pt x="292" y="87"/>
                      <a:pt x="277" y="83"/>
                      <a:pt x="262" y="81"/>
                    </a:cubicBezTo>
                    <a:cubicBezTo>
                      <a:pt x="244" y="79"/>
                      <a:pt x="227" y="79"/>
                      <a:pt x="210" y="82"/>
                    </a:cubicBezTo>
                    <a:cubicBezTo>
                      <a:pt x="187" y="87"/>
                      <a:pt x="166" y="96"/>
                      <a:pt x="148" y="109"/>
                    </a:cubicBezTo>
                    <a:cubicBezTo>
                      <a:pt x="129" y="123"/>
                      <a:pt x="114" y="140"/>
                      <a:pt x="103" y="160"/>
                    </a:cubicBezTo>
                    <a:cubicBezTo>
                      <a:pt x="93" y="178"/>
                      <a:pt x="87" y="196"/>
                      <a:pt x="84" y="216"/>
                    </a:cubicBezTo>
                    <a:cubicBezTo>
                      <a:pt x="81" y="239"/>
                      <a:pt x="83" y="261"/>
                      <a:pt x="90" y="283"/>
                    </a:cubicBezTo>
                    <a:cubicBezTo>
                      <a:pt x="101" y="319"/>
                      <a:pt x="123" y="347"/>
                      <a:pt x="154" y="367"/>
                    </a:cubicBezTo>
                    <a:cubicBezTo>
                      <a:pt x="176" y="381"/>
                      <a:pt x="199" y="389"/>
                      <a:pt x="225" y="392"/>
                    </a:cubicBezTo>
                    <a:cubicBezTo>
                      <a:pt x="252" y="394"/>
                      <a:pt x="277" y="390"/>
                      <a:pt x="302" y="379"/>
                    </a:cubicBezTo>
                    <a:cubicBezTo>
                      <a:pt x="327" y="368"/>
                      <a:pt x="348" y="352"/>
                      <a:pt x="364" y="330"/>
                    </a:cubicBezTo>
                    <a:cubicBezTo>
                      <a:pt x="377" y="313"/>
                      <a:pt x="386" y="294"/>
                      <a:pt x="391" y="273"/>
                    </a:cubicBezTo>
                    <a:cubicBezTo>
                      <a:pt x="395" y="256"/>
                      <a:pt x="397" y="240"/>
                      <a:pt x="395" y="223"/>
                    </a:cubicBezTo>
                    <a:cubicBezTo>
                      <a:pt x="394" y="204"/>
                      <a:pt x="389" y="185"/>
                      <a:pt x="380" y="167"/>
                    </a:cubicBezTo>
                    <a:cubicBezTo>
                      <a:pt x="394" y="153"/>
                      <a:pt x="408" y="139"/>
                      <a:pt x="422" y="125"/>
                    </a:cubicBezTo>
                    <a:cubicBezTo>
                      <a:pt x="444" y="161"/>
                      <a:pt x="455" y="200"/>
                      <a:pt x="453" y="242"/>
                    </a:cubicBezTo>
                    <a:cubicBezTo>
                      <a:pt x="452" y="283"/>
                      <a:pt x="441" y="320"/>
                      <a:pt x="418" y="354"/>
                    </a:cubicBezTo>
                    <a:cubicBezTo>
                      <a:pt x="374" y="418"/>
                      <a:pt x="312" y="450"/>
                      <a:pt x="235" y="450"/>
                    </a:cubicBezTo>
                    <a:cubicBezTo>
                      <a:pt x="176" y="450"/>
                      <a:pt x="125" y="427"/>
                      <a:pt x="85" y="385"/>
                    </a:cubicBezTo>
                    <a:cubicBezTo>
                      <a:pt x="0" y="295"/>
                      <a:pt x="6" y="160"/>
                      <a:pt x="95" y="78"/>
                    </a:cubicBezTo>
                    <a:cubicBezTo>
                      <a:pt x="179" y="0"/>
                      <a:pt x="293" y="14"/>
                      <a:pt x="350" y="5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0563" y="2874828"/>
                <a:ext cx="1381125" cy="1384300"/>
              </a:xfrm>
              <a:custGeom>
                <a:avLst/>
                <a:gdLst>
                  <a:gd name="T0" fmla="*/ 363 w 433"/>
                  <a:gd name="T1" fmla="*/ 0 h 434"/>
                  <a:gd name="T2" fmla="*/ 363 w 433"/>
                  <a:gd name="T3" fmla="*/ 71 h 434"/>
                  <a:gd name="T4" fmla="*/ 432 w 433"/>
                  <a:gd name="T5" fmla="*/ 71 h 434"/>
                  <a:gd name="T6" fmla="*/ 433 w 433"/>
                  <a:gd name="T7" fmla="*/ 73 h 434"/>
                  <a:gd name="T8" fmla="*/ 408 w 433"/>
                  <a:gd name="T9" fmla="*/ 98 h 434"/>
                  <a:gd name="T10" fmla="*/ 303 w 433"/>
                  <a:gd name="T11" fmla="*/ 203 h 434"/>
                  <a:gd name="T12" fmla="*/ 292 w 433"/>
                  <a:gd name="T13" fmla="*/ 207 h 434"/>
                  <a:gd name="T14" fmla="*/ 262 w 433"/>
                  <a:gd name="T15" fmla="*/ 208 h 434"/>
                  <a:gd name="T16" fmla="*/ 255 w 433"/>
                  <a:gd name="T17" fmla="*/ 210 h 434"/>
                  <a:gd name="T18" fmla="*/ 176 w 433"/>
                  <a:gd name="T19" fmla="*/ 289 h 434"/>
                  <a:gd name="T20" fmla="*/ 141 w 433"/>
                  <a:gd name="T21" fmla="*/ 325 h 434"/>
                  <a:gd name="T22" fmla="*/ 140 w 433"/>
                  <a:gd name="T23" fmla="*/ 330 h 434"/>
                  <a:gd name="T24" fmla="*/ 146 w 433"/>
                  <a:gd name="T25" fmla="*/ 354 h 434"/>
                  <a:gd name="T26" fmla="*/ 121 w 433"/>
                  <a:gd name="T27" fmla="*/ 415 h 434"/>
                  <a:gd name="T28" fmla="*/ 67 w 433"/>
                  <a:gd name="T29" fmla="*/ 432 h 434"/>
                  <a:gd name="T30" fmla="*/ 12 w 433"/>
                  <a:gd name="T31" fmla="*/ 397 h 434"/>
                  <a:gd name="T32" fmla="*/ 4 w 433"/>
                  <a:gd name="T33" fmla="*/ 342 h 434"/>
                  <a:gd name="T34" fmla="*/ 46 w 433"/>
                  <a:gd name="T35" fmla="*/ 294 h 434"/>
                  <a:gd name="T36" fmla="*/ 105 w 433"/>
                  <a:gd name="T37" fmla="*/ 295 h 434"/>
                  <a:gd name="T38" fmla="*/ 110 w 433"/>
                  <a:gd name="T39" fmla="*/ 293 h 434"/>
                  <a:gd name="T40" fmla="*/ 191 w 433"/>
                  <a:gd name="T41" fmla="*/ 213 h 434"/>
                  <a:gd name="T42" fmla="*/ 223 w 433"/>
                  <a:gd name="T43" fmla="*/ 181 h 434"/>
                  <a:gd name="T44" fmla="*/ 227 w 433"/>
                  <a:gd name="T45" fmla="*/ 171 h 434"/>
                  <a:gd name="T46" fmla="*/ 227 w 433"/>
                  <a:gd name="T47" fmla="*/ 143 h 434"/>
                  <a:gd name="T48" fmla="*/ 231 w 433"/>
                  <a:gd name="T49" fmla="*/ 131 h 434"/>
                  <a:gd name="T50" fmla="*/ 360 w 433"/>
                  <a:gd name="T51" fmla="*/ 3 h 434"/>
                  <a:gd name="T52" fmla="*/ 363 w 433"/>
                  <a:gd name="T53" fmla="*/ 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33" h="434">
                    <a:moveTo>
                      <a:pt x="363" y="0"/>
                    </a:moveTo>
                    <a:cubicBezTo>
                      <a:pt x="363" y="24"/>
                      <a:pt x="363" y="47"/>
                      <a:pt x="363" y="71"/>
                    </a:cubicBezTo>
                    <a:cubicBezTo>
                      <a:pt x="386" y="71"/>
                      <a:pt x="409" y="71"/>
                      <a:pt x="432" y="71"/>
                    </a:cubicBezTo>
                    <a:cubicBezTo>
                      <a:pt x="432" y="72"/>
                      <a:pt x="432" y="73"/>
                      <a:pt x="433" y="73"/>
                    </a:cubicBezTo>
                    <a:cubicBezTo>
                      <a:pt x="424" y="81"/>
                      <a:pt x="416" y="90"/>
                      <a:pt x="408" y="98"/>
                    </a:cubicBezTo>
                    <a:cubicBezTo>
                      <a:pt x="373" y="133"/>
                      <a:pt x="338" y="168"/>
                      <a:pt x="303" y="203"/>
                    </a:cubicBezTo>
                    <a:cubicBezTo>
                      <a:pt x="300" y="206"/>
                      <a:pt x="297" y="208"/>
                      <a:pt x="292" y="207"/>
                    </a:cubicBezTo>
                    <a:cubicBezTo>
                      <a:pt x="282" y="207"/>
                      <a:pt x="272" y="207"/>
                      <a:pt x="262" y="208"/>
                    </a:cubicBezTo>
                    <a:cubicBezTo>
                      <a:pt x="260" y="208"/>
                      <a:pt x="256" y="209"/>
                      <a:pt x="255" y="210"/>
                    </a:cubicBezTo>
                    <a:cubicBezTo>
                      <a:pt x="228" y="237"/>
                      <a:pt x="202" y="263"/>
                      <a:pt x="176" y="289"/>
                    </a:cubicBezTo>
                    <a:cubicBezTo>
                      <a:pt x="164" y="301"/>
                      <a:pt x="152" y="313"/>
                      <a:pt x="141" y="325"/>
                    </a:cubicBezTo>
                    <a:cubicBezTo>
                      <a:pt x="140" y="326"/>
                      <a:pt x="139" y="328"/>
                      <a:pt x="140" y="330"/>
                    </a:cubicBezTo>
                    <a:cubicBezTo>
                      <a:pt x="143" y="338"/>
                      <a:pt x="145" y="346"/>
                      <a:pt x="146" y="354"/>
                    </a:cubicBezTo>
                    <a:cubicBezTo>
                      <a:pt x="148" y="379"/>
                      <a:pt x="139" y="399"/>
                      <a:pt x="121" y="415"/>
                    </a:cubicBezTo>
                    <a:cubicBezTo>
                      <a:pt x="105" y="428"/>
                      <a:pt x="87" y="434"/>
                      <a:pt x="67" y="432"/>
                    </a:cubicBezTo>
                    <a:cubicBezTo>
                      <a:pt x="43" y="429"/>
                      <a:pt x="25" y="417"/>
                      <a:pt x="12" y="397"/>
                    </a:cubicBezTo>
                    <a:cubicBezTo>
                      <a:pt x="2" y="380"/>
                      <a:pt x="0" y="361"/>
                      <a:pt x="4" y="342"/>
                    </a:cubicBezTo>
                    <a:cubicBezTo>
                      <a:pt x="10" y="320"/>
                      <a:pt x="24" y="303"/>
                      <a:pt x="46" y="294"/>
                    </a:cubicBezTo>
                    <a:cubicBezTo>
                      <a:pt x="66" y="285"/>
                      <a:pt x="86" y="286"/>
                      <a:pt x="105" y="295"/>
                    </a:cubicBezTo>
                    <a:cubicBezTo>
                      <a:pt x="107" y="295"/>
                      <a:pt x="109" y="294"/>
                      <a:pt x="110" y="293"/>
                    </a:cubicBezTo>
                    <a:cubicBezTo>
                      <a:pt x="137" y="267"/>
                      <a:pt x="164" y="240"/>
                      <a:pt x="191" y="213"/>
                    </a:cubicBezTo>
                    <a:cubicBezTo>
                      <a:pt x="202" y="202"/>
                      <a:pt x="212" y="191"/>
                      <a:pt x="223" y="181"/>
                    </a:cubicBezTo>
                    <a:cubicBezTo>
                      <a:pt x="226" y="178"/>
                      <a:pt x="227" y="175"/>
                      <a:pt x="227" y="171"/>
                    </a:cubicBezTo>
                    <a:cubicBezTo>
                      <a:pt x="227" y="162"/>
                      <a:pt x="227" y="152"/>
                      <a:pt x="227" y="143"/>
                    </a:cubicBezTo>
                    <a:cubicBezTo>
                      <a:pt x="226" y="138"/>
                      <a:pt x="228" y="135"/>
                      <a:pt x="231" y="131"/>
                    </a:cubicBezTo>
                    <a:cubicBezTo>
                      <a:pt x="274" y="88"/>
                      <a:pt x="317" y="45"/>
                      <a:pt x="360" y="3"/>
                    </a:cubicBezTo>
                    <a:cubicBezTo>
                      <a:pt x="361" y="2"/>
                      <a:pt x="362" y="1"/>
                      <a:pt x="3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7316933" y="2328873"/>
            <a:ext cx="419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Трансформация деятельности в условиях расширения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бизнес-возможностей.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7316933" y="3798496"/>
            <a:ext cx="419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качеством в деятельности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E0CFB8-DF7A-456D-8CA4-211FFC3BE77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7326621" y="4922423"/>
            <a:ext cx="419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технологий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менеджмента.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07376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85373" y="373762"/>
            <a:ext cx="8625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1. Трансформация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деятельности в условиях расширения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бизнес-возможностей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1964209"/>
            <a:ext cx="8607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1.1. Развитие собственной логистической инфраструктуры</a:t>
            </a:r>
          </a:p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1.2. Покрытие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участников ГОБМП вне списка Единого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дистрибьютора (во обеспечение равных прав граждан на лекарственное обеспечение)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marL="457200" lvl="0" indent="-457200">
              <a:buAutoNum type="arabicPeriod"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E0CFB8-DF7A-456D-8CA4-211FFC3BE77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85373" y="3336412"/>
            <a:ext cx="9557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Noto Sans" panose="020B0502040504020204"/>
              </a:rPr>
              <a:t>КПР 1.1.</a:t>
            </a:r>
            <a:r>
              <a:rPr lang="ru-RU" dirty="0">
                <a:latin typeface="Noto Sans" panose="020B0502040504020204"/>
              </a:rPr>
              <a:t>  Соответствие Организации стандарту GDP, %</a:t>
            </a:r>
          </a:p>
          <a:p>
            <a:r>
              <a:rPr lang="ru-RU" b="1" dirty="0">
                <a:latin typeface="Noto Sans" panose="020B0502040504020204"/>
              </a:rPr>
              <a:t>КПР 1.2.</a:t>
            </a:r>
            <a:r>
              <a:rPr lang="ru-RU" dirty="0">
                <a:latin typeface="Noto Sans" panose="020B0502040504020204"/>
              </a:rPr>
              <a:t>  Снижение </a:t>
            </a:r>
            <a:r>
              <a:rPr lang="ru-RU" dirty="0" smtClean="0">
                <a:latin typeface="Noto Sans" panose="020B0502040504020204"/>
              </a:rPr>
              <a:t>логистических </a:t>
            </a:r>
            <a:r>
              <a:rPr lang="ru-RU" dirty="0">
                <a:latin typeface="Noto Sans" panose="020B0502040504020204"/>
              </a:rPr>
              <a:t>издержек за единицу ЛС, ИМН, %</a:t>
            </a:r>
          </a:p>
          <a:p>
            <a:r>
              <a:rPr lang="ru-RU" b="1" dirty="0">
                <a:latin typeface="Noto Sans" panose="020B0502040504020204"/>
              </a:rPr>
              <a:t>КПР 1.3.</a:t>
            </a:r>
            <a:r>
              <a:rPr lang="ru-RU" dirty="0">
                <a:latin typeface="Noto Sans" panose="020B0502040504020204"/>
              </a:rPr>
              <a:t>  Доля установленных (функционирующих) серийных диспенсеров по выдаче рецептурных лекарственных форм от общего числа МО, оказывающих ПМСП</a:t>
            </a:r>
          </a:p>
          <a:p>
            <a:r>
              <a:rPr lang="ru-RU" b="1" dirty="0">
                <a:latin typeface="Noto Sans" panose="020B0502040504020204"/>
              </a:rPr>
              <a:t>КПР 1.4. </a:t>
            </a:r>
            <a:r>
              <a:rPr lang="ru-RU" dirty="0">
                <a:latin typeface="Noto Sans" panose="020B0502040504020204"/>
              </a:rPr>
              <a:t>Доля закупа ЛС и/или МИ для стационаров </a:t>
            </a:r>
            <a:r>
              <a:rPr lang="ru-RU" dirty="0" smtClean="0">
                <a:latin typeface="Noto Sans" panose="020B0502040504020204"/>
              </a:rPr>
              <a:t>вне </a:t>
            </a:r>
            <a:r>
              <a:rPr lang="ru-RU" dirty="0">
                <a:latin typeface="Noto Sans" panose="020B0502040504020204"/>
              </a:rPr>
              <a:t>списка Единого дистрибьютора, от общего объема закупа Организации в денежном выражении, % </a:t>
            </a:r>
            <a:endParaRPr lang="ru-RU" sz="2400" dirty="0">
              <a:effectLst/>
              <a:latin typeface="Noto Sans" panose="020B0502040504020204"/>
            </a:endParaRPr>
          </a:p>
        </p:txBody>
      </p:sp>
      <p:sp>
        <p:nvSpPr>
          <p:cNvPr id="36" name="Oval 38">
            <a:extLst>
              <a:ext uri="{FF2B5EF4-FFF2-40B4-BE49-F238E27FC236}">
                <a16:creationId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399941" y="200799"/>
            <a:ext cx="1464730" cy="1464728"/>
          </a:xfrm>
          <a:prstGeom prst="ellipse">
            <a:avLst/>
          </a:prstGeom>
          <a:solidFill>
            <a:schemeClr val="accent5">
              <a:alpha val="1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72">
            <a:extLst>
              <a:ext uri="{FF2B5EF4-FFF2-40B4-BE49-F238E27FC236}">
                <a16:creationId xmlns:a16="http://schemas.microsoft.com/office/drawing/2014/main" id="{284DC9F7-878D-459F-9009-FF1B2A351836}"/>
              </a:ext>
            </a:extLst>
          </p:cNvPr>
          <p:cNvGrpSpPr/>
          <p:nvPr/>
        </p:nvGrpSpPr>
        <p:grpSpPr>
          <a:xfrm>
            <a:off x="597904" y="373762"/>
            <a:ext cx="1044790" cy="1100135"/>
            <a:chOff x="5995988" y="2712903"/>
            <a:chExt cx="2457450" cy="2587625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A78552DB-01E0-4278-B190-554834645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0577D370-8EE0-4357-8A45-39AA6F30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A0518375-BB45-4633-A8F9-A1A7DE3B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Oval 31">
            <a:extLst>
              <a:ext uri="{FF2B5EF4-FFF2-40B4-BE49-F238E27FC236}">
                <a16:creationId xmlns:a16="http://schemas.microsoft.com/office/drawing/2014/main" id="{B2C64199-8920-4B40-9E97-B69DDABC62D8}"/>
              </a:ext>
            </a:extLst>
          </p:cNvPr>
          <p:cNvSpPr/>
          <p:nvPr/>
        </p:nvSpPr>
        <p:spPr>
          <a:xfrm>
            <a:off x="399941" y="1871684"/>
            <a:ext cx="1464730" cy="1464728"/>
          </a:xfrm>
          <a:prstGeom prst="ellipse">
            <a:avLst/>
          </a:prstGeom>
          <a:solidFill>
            <a:schemeClr val="accent4">
              <a:alpha val="1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" name="Group 82">
            <a:extLst>
              <a:ext uri="{FF2B5EF4-FFF2-40B4-BE49-F238E27FC236}">
                <a16:creationId xmlns:a16="http://schemas.microsoft.com/office/drawing/2014/main" id="{E76D77BB-46F8-4A0E-8125-C7171B9A620F}"/>
              </a:ext>
            </a:extLst>
          </p:cNvPr>
          <p:cNvGrpSpPr/>
          <p:nvPr/>
        </p:nvGrpSpPr>
        <p:grpSpPr>
          <a:xfrm>
            <a:off x="676736" y="2144698"/>
            <a:ext cx="906777" cy="906777"/>
            <a:chOff x="5757333" y="2943779"/>
            <a:chExt cx="795498" cy="795498"/>
          </a:xfrm>
        </p:grpSpPr>
        <p:grpSp>
          <p:nvGrpSpPr>
            <p:cNvPr id="57" name="Group 83">
              <a:extLst>
                <a:ext uri="{FF2B5EF4-FFF2-40B4-BE49-F238E27FC236}">
                  <a16:creationId xmlns:a16="http://schemas.microsoft.com/office/drawing/2014/main" id="{33263B5C-140D-48C8-BFE4-CBB17CA90069}"/>
                </a:ext>
              </a:extLst>
            </p:cNvPr>
            <p:cNvGrpSpPr/>
            <p:nvPr/>
          </p:nvGrpSpPr>
          <p:grpSpPr>
            <a:xfrm>
              <a:off x="5995780" y="3294766"/>
              <a:ext cx="449164" cy="265293"/>
              <a:chOff x="7175537" y="4438243"/>
              <a:chExt cx="347386" cy="205179"/>
            </a:xfrm>
            <a:solidFill>
              <a:srgbClr val="00B050"/>
            </a:solidFill>
          </p:grpSpPr>
          <p:sp>
            <p:nvSpPr>
              <p:cNvPr id="59" name="Rectangle: Rounded Corners 85">
                <a:extLst>
                  <a:ext uri="{FF2B5EF4-FFF2-40B4-BE49-F238E27FC236}">
                    <a16:creationId xmlns:a16="http://schemas.microsoft.com/office/drawing/2014/main" id="{338DAF15-C288-4FD5-945E-B1A65D46DD90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: Rounded Corners 86">
                <a:extLst>
                  <a:ext uri="{FF2B5EF4-FFF2-40B4-BE49-F238E27FC236}">
                    <a16:creationId xmlns:a16="http://schemas.microsoft.com/office/drawing/2014/main" id="{9F592AA7-4FE8-46B5-8D00-76DD5E2BEEB7}"/>
                  </a:ext>
                </a:extLst>
              </p:cNvPr>
              <p:cNvSpPr/>
              <p:nvPr/>
            </p:nvSpPr>
            <p:spPr>
              <a:xfrm rot="8100000">
                <a:off x="7183296" y="4445599"/>
                <a:ext cx="339627" cy="95402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Oval 84">
              <a:extLst>
                <a:ext uri="{FF2B5EF4-FFF2-40B4-BE49-F238E27FC236}">
                  <a16:creationId xmlns:a16="http://schemas.microsoft.com/office/drawing/2014/main" id="{B09008DF-833E-4872-BD2C-6CB93A801CC6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Oval 43">
            <a:extLst>
              <a:ext uri="{FF2B5EF4-FFF2-40B4-BE49-F238E27FC236}">
                <a16:creationId xmlns:a16="http://schemas.microsoft.com/office/drawing/2014/main" id="{0E77964E-82F3-486D-AC13-28DF1584DCB9}"/>
              </a:ext>
            </a:extLst>
          </p:cNvPr>
          <p:cNvSpPr/>
          <p:nvPr/>
        </p:nvSpPr>
        <p:spPr>
          <a:xfrm>
            <a:off x="366908" y="3557479"/>
            <a:ext cx="1464730" cy="1464728"/>
          </a:xfrm>
          <a:prstGeom prst="ellipse">
            <a:avLst/>
          </a:prstGeom>
          <a:solidFill>
            <a:schemeClr val="accent6">
              <a:alpha val="1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76">
            <a:extLst>
              <a:ext uri="{FF2B5EF4-FFF2-40B4-BE49-F238E27FC236}">
                <a16:creationId xmlns:a16="http://schemas.microsoft.com/office/drawing/2014/main" id="{28354587-15BE-485C-ABC9-B39EDB3F7897}"/>
              </a:ext>
            </a:extLst>
          </p:cNvPr>
          <p:cNvGrpSpPr/>
          <p:nvPr/>
        </p:nvGrpSpPr>
        <p:grpSpPr>
          <a:xfrm>
            <a:off x="651045" y="3851069"/>
            <a:ext cx="872443" cy="779839"/>
            <a:chOff x="5418138" y="4568825"/>
            <a:chExt cx="568325" cy="508001"/>
          </a:xfrm>
          <a:solidFill>
            <a:schemeClr val="tx1"/>
          </a:solidFill>
        </p:grpSpPr>
        <p:sp>
          <p:nvSpPr>
            <p:cNvPr id="63" name="Freeform 5">
              <a:extLst>
                <a:ext uri="{FF2B5EF4-FFF2-40B4-BE49-F238E27FC236}">
                  <a16:creationId xmlns:a16="http://schemas.microsoft.com/office/drawing/2014/main" id="{3186F017-67D4-4D67-953B-FF89B74C6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59207A04-C055-447E-B342-16DC846AD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FA9614DC-1E2F-47E8-94B1-51D81C78D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E12D2DC1-1CA7-4160-A16C-A20A5CED1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" name="Oval 16">
            <a:extLst>
              <a:ext uri="{FF2B5EF4-FFF2-40B4-BE49-F238E27FC236}">
                <a16:creationId xmlns:a16="http://schemas.microsoft.com/office/drawing/2014/main" id="{6F7B8CD3-367D-407A-B6EF-6847832763FB}"/>
              </a:ext>
            </a:extLst>
          </p:cNvPr>
          <p:cNvSpPr/>
          <p:nvPr/>
        </p:nvSpPr>
        <p:spPr>
          <a:xfrm>
            <a:off x="399941" y="5232680"/>
            <a:ext cx="1464730" cy="1464728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12450525-F18B-445F-875C-0B03102F8B0B}"/>
              </a:ext>
            </a:extLst>
          </p:cNvPr>
          <p:cNvGrpSpPr/>
          <p:nvPr/>
        </p:nvGrpSpPr>
        <p:grpSpPr>
          <a:xfrm>
            <a:off x="740769" y="5489791"/>
            <a:ext cx="783073" cy="955149"/>
            <a:chOff x="7931851" y="2464731"/>
            <a:chExt cx="1002842" cy="1223210"/>
          </a:xfrm>
          <a:solidFill>
            <a:schemeClr val="tx1"/>
          </a:solidFill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39995895-1847-4C0E-9F81-993F681B55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1F4D50F-482B-420C-A2C1-E498EB2376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ACBC37C6-6E77-488B-9DFE-72B2AC54B8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D3A6035D-76D2-4F03-9254-E66D302FF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A87D33A6-238B-418D-AAD9-A172DF9F5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8B10EBDF-4104-4461-8020-FAE692BEF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B5FF8AC1-F832-436D-ABAA-666A6EC07B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1500C415-B335-4062-9E92-C8DC4A09E1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2EBFA7F6-F8C4-4673-9A7E-8BABF1EDD1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AA4B621A-F767-4F38-B62C-BD46A32DAC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87671456-4A3B-4E30-AC99-193D321FC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B3D79B3F-2E86-43C5-A9CD-692659128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6B0837FD-BCC3-449B-AF32-FC517E964F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6677223A-2AE1-4A8F-8204-15AB7F85A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5301360"/>
            <a:ext cx="973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Noto Sans" panose="020B0502040504020204"/>
              </a:rPr>
              <a:t>1.1. </a:t>
            </a:r>
            <a:r>
              <a:rPr lang="ru-RU" dirty="0" smtClean="0">
                <a:latin typeface="Noto Sans" panose="020B0502040504020204"/>
              </a:rPr>
              <a:t>Риск позднего утверждения НПА</a:t>
            </a:r>
          </a:p>
          <a:p>
            <a:pPr lvl="0"/>
            <a:r>
              <a:rPr lang="ru-RU" b="1" dirty="0" smtClean="0">
                <a:latin typeface="Noto Sans" panose="020B0502040504020204"/>
              </a:rPr>
              <a:t>1.2. </a:t>
            </a:r>
            <a:r>
              <a:rPr lang="ru-RU" dirty="0" smtClean="0">
                <a:latin typeface="Noto Sans" panose="020B0502040504020204"/>
              </a:rPr>
              <a:t>Риск </a:t>
            </a:r>
            <a:r>
              <a:rPr lang="ru-RU" dirty="0">
                <a:latin typeface="Noto Sans" panose="020B0502040504020204"/>
              </a:rPr>
              <a:t>отсутствия поставщиков </a:t>
            </a:r>
            <a:r>
              <a:rPr lang="ru-RU" dirty="0" smtClean="0">
                <a:latin typeface="Noto Sans" panose="020B0502040504020204"/>
              </a:rPr>
              <a:t>диспенсеров</a:t>
            </a:r>
            <a:endParaRPr lang="ru-RU" dirty="0">
              <a:latin typeface="Noto Sans" panose="020B0502040504020204"/>
            </a:endParaRPr>
          </a:p>
          <a:p>
            <a:r>
              <a:rPr lang="ru-RU" b="1" dirty="0" smtClean="0">
                <a:latin typeface="Noto Sans" panose="020B0502040504020204"/>
              </a:rPr>
              <a:t>1.3. </a:t>
            </a:r>
            <a:r>
              <a:rPr lang="ru-RU" dirty="0" smtClean="0">
                <a:latin typeface="Noto Sans" panose="020B0502040504020204"/>
              </a:rPr>
              <a:t>Риск противодействия со стороны медицинских организаций централизованному закупу ЛС и МИ вне списка Единого дистрибьютора</a:t>
            </a:r>
            <a:endParaRPr lang="ru-RU" sz="2400" dirty="0">
              <a:effectLst/>
              <a:latin typeface="Noto Sans" panose="020B050204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8301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6" grpId="0"/>
      <p:bldP spid="36" grpId="0" animBg="1"/>
      <p:bldP spid="55" grpId="0" animBg="1"/>
      <p:bldP spid="61" grpId="0" animBg="1"/>
      <p:bldP spid="67" grpId="0" animBg="1"/>
      <p:bldP spid="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BAB4CF-5C39-4589-A4A6-F3D485031649}"/>
              </a:ext>
            </a:extLst>
          </p:cNvPr>
          <p:cNvGrpSpPr/>
          <p:nvPr/>
        </p:nvGrpSpPr>
        <p:grpSpPr>
          <a:xfrm>
            <a:off x="7239321" y="3510817"/>
            <a:ext cx="1816100" cy="3213833"/>
            <a:chOff x="7239321" y="4733548"/>
            <a:chExt cx="1816100" cy="100685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7C6692-1D33-4D9A-945D-C7AC96541A6E}"/>
                </a:ext>
              </a:extLst>
            </p:cNvPr>
            <p:cNvSpPr/>
            <p:nvPr/>
          </p:nvSpPr>
          <p:spPr>
            <a:xfrm>
              <a:off x="7239321" y="4733548"/>
              <a:ext cx="1816100" cy="100685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5D8012-587A-4F39-AA89-56EA2592F386}"/>
                </a:ext>
              </a:extLst>
            </p:cNvPr>
            <p:cNvSpPr txBox="1"/>
            <p:nvPr/>
          </p:nvSpPr>
          <p:spPr>
            <a:xfrm>
              <a:off x="7254972" y="4786686"/>
              <a:ext cx="1727632" cy="703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400" dirty="0" smtClean="0">
                  <a:latin typeface="Noto Sans" panose="020B0502040504020204"/>
                </a:rPr>
                <a:t>4) Лицензирование видов деятельности организации</a:t>
              </a:r>
            </a:p>
            <a:p>
              <a:pPr lvl="0"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oto Sans" panose="020B0502040504020204"/>
                  <a:ea typeface="Noto Sans" panose="020B0502040504020204" pitchFamily="34"/>
                  <a:cs typeface="Noto Sans" panose="020B0502040504020204" pitchFamily="34"/>
                </a:rPr>
                <a:t>5) Сертификация </a:t>
              </a:r>
              <a:r>
                <a:rPr lang="ru-RU" sz="1400" dirty="0">
                  <a:latin typeface="Noto Sans" panose="020B0502040504020204"/>
                </a:rPr>
                <a:t>складов </a:t>
              </a:r>
              <a:r>
                <a:rPr lang="en-US" sz="1400" dirty="0">
                  <a:latin typeface="Noto Sans" panose="020B0502040504020204"/>
                </a:rPr>
                <a:t>GDP </a:t>
              </a:r>
              <a:endParaRPr lang="ru-RU" sz="1400" dirty="0" smtClean="0">
                <a:latin typeface="Noto Sans" panose="020B0502040504020204"/>
              </a:endParaRPr>
            </a:p>
            <a:p>
              <a:pPr lvl="0">
                <a:defRPr/>
              </a:pPr>
              <a:r>
                <a:rPr lang="ru-RU" sz="1400" dirty="0">
                  <a:latin typeface="Noto Sans" panose="020B0502040504020204"/>
                </a:rPr>
                <a:t>6</a:t>
              </a:r>
              <a:r>
                <a:rPr lang="ru-RU" sz="1400" dirty="0" smtClean="0">
                  <a:latin typeface="Noto Sans" panose="020B0502040504020204"/>
                </a:rPr>
                <a:t>) </a:t>
              </a:r>
              <a:r>
                <a:rPr lang="ru-RU" sz="1400" dirty="0">
                  <a:latin typeface="Noto Sans" panose="020B0502040504020204"/>
                </a:rPr>
                <a:t>Проведение закупа МР</a:t>
              </a:r>
            </a:p>
            <a:p>
              <a:pPr lvl="0">
                <a:defRPr/>
              </a:pPr>
              <a:r>
                <a:rPr lang="ru-RU" sz="1400" dirty="0">
                  <a:latin typeface="Noto Sans" panose="020B0502040504020204"/>
                </a:rPr>
                <a:t>7</a:t>
              </a:r>
              <a:r>
                <a:rPr lang="ru-RU" sz="1400" dirty="0" smtClean="0">
                  <a:latin typeface="Noto Sans" panose="020B0502040504020204"/>
                </a:rPr>
                <a:t>) </a:t>
              </a:r>
              <a:r>
                <a:rPr lang="ru-RU" sz="1400" dirty="0">
                  <a:latin typeface="Noto Sans" panose="020B0502040504020204"/>
                </a:rPr>
                <a:t>Поставка товара МР на склады</a:t>
              </a:r>
              <a:endParaRPr lang="en-GB" sz="1400" dirty="0">
                <a:latin typeface="Noto Sans" panose="020B0502040504020204"/>
              </a:endParaRPr>
            </a:p>
            <a:p>
              <a:pPr lvl="0"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E33A9-F1A2-48E5-8749-4FF3289EA808}"/>
              </a:ext>
            </a:extLst>
          </p:cNvPr>
          <p:cNvSpPr/>
          <p:nvPr/>
        </p:nvSpPr>
        <p:spPr>
          <a:xfrm>
            <a:off x="7167517" y="3510816"/>
            <a:ext cx="71803" cy="3213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5266586" y="3510816"/>
            <a:ext cx="1816100" cy="3213833"/>
            <a:chOff x="5266586" y="4733548"/>
            <a:chExt cx="1816100" cy="100685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433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400" dirty="0">
                  <a:latin typeface="Noto Sans" panose="020B0502040504020204"/>
                </a:rPr>
                <a:t>3) </a:t>
              </a:r>
              <a:r>
                <a:rPr lang="ru-RU" sz="1400" dirty="0" smtClean="0">
                  <a:latin typeface="Noto Sans" panose="020B0502040504020204"/>
                </a:rPr>
                <a:t>Реструктуризация </a:t>
              </a:r>
              <a:r>
                <a:rPr lang="ru-RU" sz="1400" dirty="0">
                  <a:latin typeface="Noto Sans" panose="020B0502040504020204"/>
                </a:rPr>
                <a:t>Организации с учетом </a:t>
              </a:r>
              <a:r>
                <a:rPr lang="ru-RU" sz="1400" dirty="0" smtClean="0">
                  <a:latin typeface="Noto Sans" panose="020B0502040504020204"/>
                </a:rPr>
                <a:t>новой инфраструктурной модели</a:t>
              </a:r>
              <a:endParaRPr lang="en-GB" sz="14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5194782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3272686" y="3510811"/>
            <a:ext cx="1816100" cy="3213832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433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400" dirty="0" smtClean="0">
                  <a:latin typeface="Noto Sans" panose="020B0502040504020204"/>
                </a:rPr>
                <a:t>2) Адаптация регулятивных норм в сфере мобилизационной подготовки к условиям СЕД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3200882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139093" y="75417"/>
            <a:ext cx="8215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1.1. Развитие собственной логистической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инфраструктуры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13592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325973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5183565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7100760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1274553" y="3510816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6"/>
              <a:ext cx="1727632" cy="501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Noto Sans" panose="020B0502040504020204"/>
                </a:rPr>
                <a:t>1) Создание и реализация инфраструктурной модели складской и транспортной логистики Организации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1202749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59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226367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238767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0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41401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42641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7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60578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61818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D6C8490-32D6-4A73-A9A6-3EB34ED5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5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80136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81376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EFC076E-3ACE-441D-B3E9-83DB75870934}"/>
              </a:ext>
            </a:extLst>
          </p:cNvPr>
          <p:cNvSpPr/>
          <p:nvPr/>
        </p:nvSpPr>
        <p:spPr>
          <a:xfrm rot="18881558">
            <a:off x="99059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8BE091C-6B34-46B0-8D54-14A2F4014C13}"/>
              </a:ext>
            </a:extLst>
          </p:cNvPr>
          <p:cNvSpPr/>
          <p:nvPr/>
        </p:nvSpPr>
        <p:spPr>
          <a:xfrm rot="2616067">
            <a:off x="100299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0" name="Group 24">
            <a:extLst>
              <a:ext uri="{FF2B5EF4-FFF2-40B4-BE49-F238E27FC236}">
                <a16:creationId xmlns:a16="http://schemas.microsoft.com/office/drawing/2014/main" id="{AF1FCAF6-74E7-482A-A433-1187D6B7AC06}"/>
              </a:ext>
            </a:extLst>
          </p:cNvPr>
          <p:cNvGrpSpPr/>
          <p:nvPr/>
        </p:nvGrpSpPr>
        <p:grpSpPr>
          <a:xfrm>
            <a:off x="9203586" y="3510816"/>
            <a:ext cx="1768894" cy="3213833"/>
            <a:chOff x="9203586" y="4733548"/>
            <a:chExt cx="1768894" cy="1006851"/>
          </a:xfrm>
        </p:grpSpPr>
        <p:sp>
          <p:nvSpPr>
            <p:cNvPr id="71" name="Rectangle 26">
              <a:extLst>
                <a:ext uri="{FF2B5EF4-FFF2-40B4-BE49-F238E27FC236}">
                  <a16:creationId xmlns:a16="http://schemas.microsoft.com/office/drawing/2014/main" id="{6644AD4D-CF67-4664-9B66-B33432C3DF9E}"/>
                </a:ext>
              </a:extLst>
            </p:cNvPr>
            <p:cNvSpPr/>
            <p:nvPr/>
          </p:nvSpPr>
          <p:spPr>
            <a:xfrm>
              <a:off x="9203586" y="4733548"/>
              <a:ext cx="1768894" cy="1006851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CAE1D6-A6C8-4E05-844E-5B14B7A927D9}"/>
                </a:ext>
              </a:extLst>
            </p:cNvPr>
            <p:cNvSpPr txBox="1"/>
            <p:nvPr/>
          </p:nvSpPr>
          <p:spPr>
            <a:xfrm>
              <a:off x="9210771" y="4786686"/>
              <a:ext cx="1727632" cy="83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400" dirty="0">
                  <a:latin typeface="Noto Sans" panose="020B0502040504020204"/>
                </a:rPr>
                <a:t>8</a:t>
              </a:r>
              <a:r>
                <a:rPr lang="ru-RU" sz="1400" dirty="0" smtClean="0">
                  <a:latin typeface="Noto Sans" panose="020B0502040504020204"/>
                </a:rPr>
                <a:t>) </a:t>
              </a:r>
              <a:r>
                <a:rPr lang="ru-RU" sz="1400" dirty="0">
                  <a:latin typeface="Noto Sans" panose="020B0502040504020204"/>
                </a:rPr>
                <a:t>Реализации инновационного проекта по внедрению автоматической системы по обеспечению пациентов рецептурными ЛС/МИ через фармацевтические диспенсеры</a:t>
              </a:r>
              <a:endParaRPr lang="en-GB" sz="14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73" name="Freeform 5">
            <a:extLst>
              <a:ext uri="{FF2B5EF4-FFF2-40B4-BE49-F238E27FC236}">
                <a16:creationId xmlns:a16="http://schemas.microsoft.com/office/drawing/2014/main" id="{45FFE857-8B55-4D76-A91A-B0047BA20F6D}"/>
              </a:ext>
            </a:extLst>
          </p:cNvPr>
          <p:cNvSpPr>
            <a:spLocks noEditPoints="1"/>
          </p:cNvSpPr>
          <p:nvPr/>
        </p:nvSpPr>
        <p:spPr bwMode="auto">
          <a:xfrm>
            <a:off x="9007891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62">
            <a:extLst>
              <a:ext uri="{FF2B5EF4-FFF2-40B4-BE49-F238E27FC236}">
                <a16:creationId xmlns:a16="http://schemas.microsoft.com/office/drawing/2014/main" id="{9DA2E5EE-EACD-4B1B-9233-C96378F6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8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9910877" y="912723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10034880" y="831095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1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4" grpId="0" animBg="1"/>
      <p:bldP spid="85" grpId="0" animBg="1"/>
      <p:bldP spid="73" grpId="0" animBg="1"/>
      <p:bldP spid="73" grpId="1" animBg="1"/>
      <p:bldP spid="74" grpId="0" animBg="1"/>
      <p:bldP spid="75" grpId="0" animBg="1"/>
      <p:bldP spid="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F1FCAF6-74E7-482A-A433-1187D6B7AC06}"/>
              </a:ext>
            </a:extLst>
          </p:cNvPr>
          <p:cNvGrpSpPr/>
          <p:nvPr/>
        </p:nvGrpSpPr>
        <p:grpSpPr>
          <a:xfrm>
            <a:off x="9203586" y="3510816"/>
            <a:ext cx="1768894" cy="3213833"/>
            <a:chOff x="9203586" y="4733548"/>
            <a:chExt cx="1768894" cy="10068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644AD4D-CF67-4664-9B66-B33432C3DF9E}"/>
                </a:ext>
              </a:extLst>
            </p:cNvPr>
            <p:cNvSpPr/>
            <p:nvPr/>
          </p:nvSpPr>
          <p:spPr>
            <a:xfrm>
              <a:off x="9203586" y="4733548"/>
              <a:ext cx="1768894" cy="1006851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CAE1D6-A6C8-4E05-844E-5B14B7A927D9}"/>
                </a:ext>
              </a:extLst>
            </p:cNvPr>
            <p:cNvSpPr txBox="1"/>
            <p:nvPr/>
          </p:nvSpPr>
          <p:spPr>
            <a:xfrm>
              <a:off x="9210771" y="4786686"/>
              <a:ext cx="1727632" cy="501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400" dirty="0" smtClean="0">
                  <a:latin typeface="Noto Sans" panose="020B0502040504020204"/>
                </a:rPr>
                <a:t>6) Проведение </a:t>
              </a:r>
              <a:r>
                <a:rPr lang="en-US" sz="1400" dirty="0" smtClean="0">
                  <a:latin typeface="Noto Sans" panose="020B0502040504020204"/>
                </a:rPr>
                <a:t>PR</a:t>
              </a:r>
              <a:r>
                <a:rPr lang="ru-RU" sz="1400" dirty="0" smtClean="0">
                  <a:latin typeface="Noto Sans" panose="020B0502040504020204"/>
                </a:rPr>
                <a:t> </a:t>
              </a:r>
              <a:r>
                <a:rPr lang="ru-RU" sz="1400" dirty="0">
                  <a:latin typeface="Noto Sans" panose="020B0502040504020204"/>
                </a:rPr>
                <a:t>кампаний по продвижению деятельности Организации в данном направлении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E97708C-AEEC-45EA-A09C-A60B403BD134}"/>
              </a:ext>
            </a:extLst>
          </p:cNvPr>
          <p:cNvSpPr/>
          <p:nvPr/>
        </p:nvSpPr>
        <p:spPr>
          <a:xfrm>
            <a:off x="9131782" y="3510816"/>
            <a:ext cx="71803" cy="32138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BAB4CF-5C39-4589-A4A6-F3D485031649}"/>
              </a:ext>
            </a:extLst>
          </p:cNvPr>
          <p:cNvGrpSpPr/>
          <p:nvPr/>
        </p:nvGrpSpPr>
        <p:grpSpPr>
          <a:xfrm>
            <a:off x="7239321" y="3510817"/>
            <a:ext cx="1816100" cy="3213833"/>
            <a:chOff x="7239321" y="4733548"/>
            <a:chExt cx="1816100" cy="100685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7C6692-1D33-4D9A-945D-C7AC96541A6E}"/>
                </a:ext>
              </a:extLst>
            </p:cNvPr>
            <p:cNvSpPr/>
            <p:nvPr/>
          </p:nvSpPr>
          <p:spPr>
            <a:xfrm>
              <a:off x="7239321" y="4733548"/>
              <a:ext cx="1816100" cy="100685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5D8012-587A-4F39-AA89-56EA2592F386}"/>
                </a:ext>
              </a:extLst>
            </p:cNvPr>
            <p:cNvSpPr txBox="1"/>
            <p:nvPr/>
          </p:nvSpPr>
          <p:spPr>
            <a:xfrm>
              <a:off x="7254972" y="4786686"/>
              <a:ext cx="1727632" cy="433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400" dirty="0" smtClean="0">
                  <a:latin typeface="Noto Sans" panose="020B0502040504020204"/>
                </a:rPr>
                <a:t>5) </a:t>
              </a:r>
              <a:r>
                <a:rPr lang="ru-RU" sz="1400" dirty="0">
                  <a:latin typeface="Noto Sans" panose="020B0502040504020204"/>
                </a:rPr>
                <a:t>Пилотный закуп ЛС и МИ в рамках ГОБМП по заявкам МО, не входящих в Список ЕД</a:t>
              </a:r>
              <a:endParaRPr lang="en-GB" sz="14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E33A9-F1A2-48E5-8749-4FF3289EA808}"/>
              </a:ext>
            </a:extLst>
          </p:cNvPr>
          <p:cNvSpPr/>
          <p:nvPr/>
        </p:nvSpPr>
        <p:spPr>
          <a:xfrm>
            <a:off x="7167517" y="3510816"/>
            <a:ext cx="71803" cy="3213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5266586" y="3510814"/>
            <a:ext cx="1816100" cy="3278157"/>
            <a:chOff x="5266586" y="4733548"/>
            <a:chExt cx="1816100" cy="102700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973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400" dirty="0" smtClean="0">
                  <a:latin typeface="Noto Sans" panose="020B0502040504020204"/>
                </a:rPr>
                <a:t>4) </a:t>
              </a:r>
              <a:r>
                <a:rPr lang="ru-RU" sz="1400" dirty="0">
                  <a:latin typeface="Noto Sans" panose="020B0502040504020204"/>
                </a:rPr>
                <a:t>Определение экономически выгодных позиций ЛС и МИ из перечня ГОБМП для участия в проводимых МО закупках, а также позиций, в рамках ГОБМП и ОСМС, (социально-значимыми для государства, вне Списка ЕД)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5194782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3272686" y="3510811"/>
            <a:ext cx="1816100" cy="3213832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568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Noto Sans" panose="020B0502040504020204"/>
                </a:rPr>
                <a:t>3) </a:t>
              </a:r>
              <a:r>
                <a:rPr lang="ru-RU" sz="1400" dirty="0">
                  <a:latin typeface="Noto Sans" panose="020B0502040504020204"/>
                </a:rPr>
                <a:t>Анализ рынка закупаемых МО ЛС/МИ в рамках </a:t>
              </a:r>
              <a:r>
                <a:rPr lang="ru-RU" sz="1400" dirty="0" smtClean="0">
                  <a:latin typeface="Noto Sans" panose="020B0502040504020204"/>
                </a:rPr>
                <a:t>ГОБМП, в том числе социально-значимых </a:t>
              </a:r>
              <a:r>
                <a:rPr lang="ru-RU" sz="1400" dirty="0">
                  <a:latin typeface="Noto Sans" panose="020B0502040504020204"/>
                </a:rPr>
                <a:t>для </a:t>
              </a:r>
              <a:r>
                <a:rPr lang="ru-RU" sz="1400" dirty="0" smtClean="0">
                  <a:latin typeface="Noto Sans" panose="020B0502040504020204"/>
                </a:rPr>
                <a:t>государства (вне </a:t>
              </a:r>
              <a:r>
                <a:rPr lang="ru-RU" sz="1400" dirty="0">
                  <a:latin typeface="Noto Sans" panose="020B0502040504020204"/>
                </a:rPr>
                <a:t>Списка </a:t>
              </a:r>
              <a:r>
                <a:rPr lang="ru-RU" sz="1400" dirty="0" smtClean="0">
                  <a:latin typeface="Noto Sans" panose="020B0502040504020204"/>
                </a:rPr>
                <a:t>ЕД) </a:t>
              </a:r>
              <a:endParaRPr lang="en-GB" sz="1400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3200882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791915" y="98717"/>
            <a:ext cx="684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1.2. Покрытие участников ГОБМП вне списка ЕД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13592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325973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5183565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7100760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45FFE857-8B55-4D76-A91A-B0047BA20F6D}"/>
              </a:ext>
            </a:extLst>
          </p:cNvPr>
          <p:cNvSpPr>
            <a:spLocks noEditPoints="1"/>
          </p:cNvSpPr>
          <p:nvPr/>
        </p:nvSpPr>
        <p:spPr bwMode="auto">
          <a:xfrm>
            <a:off x="9007891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1274553" y="3510816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6"/>
              <a:ext cx="1727632" cy="83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Noto Sans" panose="020B0502040504020204"/>
                </a:rPr>
                <a:t>1) Внесение изменений в НПА, регулирующие лекарственное обеспечение в рамках ГОБМП и ОСМС</a:t>
              </a:r>
            </a:p>
            <a:p>
              <a:r>
                <a:rPr lang="ru-RU" sz="1400" dirty="0" smtClean="0">
                  <a:latin typeface="Noto Sans" panose="020B0502040504020204"/>
                </a:rPr>
                <a:t>2) Внесение </a:t>
              </a:r>
              <a:r>
                <a:rPr lang="ru-RU" sz="1400" dirty="0">
                  <a:latin typeface="Noto Sans" panose="020B0502040504020204"/>
                </a:rPr>
                <a:t>поправок в учредительные документы </a:t>
              </a:r>
              <a:r>
                <a:rPr lang="ru-RU" sz="1400" dirty="0" smtClean="0">
                  <a:latin typeface="Noto Sans" panose="020B0502040504020204"/>
                </a:rPr>
                <a:t>Организации</a:t>
              </a:r>
              <a:endParaRPr lang="ru-RU" sz="1400" dirty="0">
                <a:latin typeface="Noto Sans" panose="020B0502040504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1202749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59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226367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238767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0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41401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42641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7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60578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61818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D6C8490-32D6-4A73-A9A6-3EB34ED5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5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80136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81376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A2E5EE-EACD-4B1B-9233-C96378F6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8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EFC076E-3ACE-441D-B3E9-83DB75870934}"/>
              </a:ext>
            </a:extLst>
          </p:cNvPr>
          <p:cNvSpPr/>
          <p:nvPr/>
        </p:nvSpPr>
        <p:spPr>
          <a:xfrm rot="18881558">
            <a:off x="99059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8BE091C-6B34-46B0-8D54-14A2F4014C13}"/>
              </a:ext>
            </a:extLst>
          </p:cNvPr>
          <p:cNvSpPr/>
          <p:nvPr/>
        </p:nvSpPr>
        <p:spPr>
          <a:xfrm rot="2616067">
            <a:off x="100299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84" grpId="0" animBg="1"/>
      <p:bldP spid="8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85373" y="615117"/>
            <a:ext cx="8625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2. Управление качеством в деятельности Организации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2025764"/>
            <a:ext cx="8607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.1. Обеспечение бесперебойности поставок</a:t>
            </a:r>
          </a:p>
          <a:p>
            <a:pPr lvl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.2. Повышение эффективности взаимодействия с партнерами</a:t>
            </a:r>
          </a:p>
          <a:p>
            <a:pPr lvl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.3. Повышение эффективности бизнес-процессов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marL="457200" lvl="0" indent="-457200">
              <a:buAutoNum type="arabicPeriod"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E0CFB8-DF7A-456D-8CA4-211FFC3BE77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85373" y="3544879"/>
            <a:ext cx="9557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Noto Sans" panose="020B0502040504020204"/>
              </a:rPr>
              <a:t>КПР 2.1.</a:t>
            </a:r>
            <a:r>
              <a:rPr lang="ru-RU" dirty="0">
                <a:latin typeface="Noto Sans" panose="020B0502040504020204"/>
              </a:rPr>
              <a:t> Доля покрытия Организацией потребности медицинских организаций в рамках ГОБМП, %</a:t>
            </a:r>
          </a:p>
          <a:p>
            <a:r>
              <a:rPr lang="ru-RU" b="1" dirty="0">
                <a:latin typeface="Noto Sans" panose="020B0502040504020204"/>
              </a:rPr>
              <a:t>КПР 2.2.</a:t>
            </a:r>
            <a:r>
              <a:rPr lang="ru-RU" dirty="0">
                <a:latin typeface="Noto Sans" panose="020B0502040504020204"/>
              </a:rPr>
              <a:t> Исполнение графика отгрузки Заказчикам, %</a:t>
            </a:r>
          </a:p>
          <a:p>
            <a:r>
              <a:rPr lang="ru-RU" b="1" dirty="0">
                <a:latin typeface="Noto Sans" panose="020B0502040504020204"/>
              </a:rPr>
              <a:t>КПР 2.3.</a:t>
            </a:r>
            <a:r>
              <a:rPr lang="ru-RU" dirty="0">
                <a:latin typeface="Noto Sans" panose="020B0502040504020204"/>
              </a:rPr>
              <a:t> Уровень удовлетворенности заинтересованных сторон, %</a:t>
            </a:r>
          </a:p>
          <a:p>
            <a:r>
              <a:rPr lang="ru-RU" b="1" dirty="0">
                <a:latin typeface="Noto Sans" panose="020B0502040504020204"/>
              </a:rPr>
              <a:t>КПР 2.4.  </a:t>
            </a:r>
            <a:r>
              <a:rPr lang="ru-RU" dirty="0">
                <a:latin typeface="Noto Sans" panose="020B0502040504020204"/>
              </a:rPr>
              <a:t>Доля автоматизированных бизнес-процессов третьего уровня, %</a:t>
            </a:r>
          </a:p>
        </p:txBody>
      </p:sp>
      <p:sp>
        <p:nvSpPr>
          <p:cNvPr id="36" name="Oval 38">
            <a:extLst>
              <a:ext uri="{FF2B5EF4-FFF2-40B4-BE49-F238E27FC236}">
                <a16:creationId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399941" y="200799"/>
            <a:ext cx="1464730" cy="1464728"/>
          </a:xfrm>
          <a:prstGeom prst="ellipse">
            <a:avLst/>
          </a:prstGeom>
          <a:solidFill>
            <a:schemeClr val="accent5">
              <a:alpha val="1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72">
            <a:extLst>
              <a:ext uri="{FF2B5EF4-FFF2-40B4-BE49-F238E27FC236}">
                <a16:creationId xmlns:a16="http://schemas.microsoft.com/office/drawing/2014/main" id="{284DC9F7-878D-459F-9009-FF1B2A351836}"/>
              </a:ext>
            </a:extLst>
          </p:cNvPr>
          <p:cNvGrpSpPr/>
          <p:nvPr/>
        </p:nvGrpSpPr>
        <p:grpSpPr>
          <a:xfrm>
            <a:off x="597904" y="373762"/>
            <a:ext cx="1044790" cy="1100135"/>
            <a:chOff x="5995988" y="2712903"/>
            <a:chExt cx="2457450" cy="2587625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A78552DB-01E0-4278-B190-554834645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0577D370-8EE0-4357-8A45-39AA6F30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A0518375-BB45-4633-A8F9-A1A7DE3B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Oval 31">
            <a:extLst>
              <a:ext uri="{FF2B5EF4-FFF2-40B4-BE49-F238E27FC236}">
                <a16:creationId xmlns:a16="http://schemas.microsoft.com/office/drawing/2014/main" id="{B2C64199-8920-4B40-9E97-B69DDABC62D8}"/>
              </a:ext>
            </a:extLst>
          </p:cNvPr>
          <p:cNvSpPr/>
          <p:nvPr/>
        </p:nvSpPr>
        <p:spPr>
          <a:xfrm>
            <a:off x="399941" y="1871684"/>
            <a:ext cx="1464730" cy="1464728"/>
          </a:xfrm>
          <a:prstGeom prst="ellipse">
            <a:avLst/>
          </a:prstGeom>
          <a:solidFill>
            <a:schemeClr val="accent4">
              <a:alpha val="1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" name="Group 82">
            <a:extLst>
              <a:ext uri="{FF2B5EF4-FFF2-40B4-BE49-F238E27FC236}">
                <a16:creationId xmlns:a16="http://schemas.microsoft.com/office/drawing/2014/main" id="{E76D77BB-46F8-4A0E-8125-C7171B9A620F}"/>
              </a:ext>
            </a:extLst>
          </p:cNvPr>
          <p:cNvGrpSpPr/>
          <p:nvPr/>
        </p:nvGrpSpPr>
        <p:grpSpPr>
          <a:xfrm>
            <a:off x="676736" y="2144698"/>
            <a:ext cx="906777" cy="906777"/>
            <a:chOff x="5757333" y="2943779"/>
            <a:chExt cx="795498" cy="795498"/>
          </a:xfrm>
        </p:grpSpPr>
        <p:grpSp>
          <p:nvGrpSpPr>
            <p:cNvPr id="57" name="Group 83">
              <a:extLst>
                <a:ext uri="{FF2B5EF4-FFF2-40B4-BE49-F238E27FC236}">
                  <a16:creationId xmlns:a16="http://schemas.microsoft.com/office/drawing/2014/main" id="{33263B5C-140D-48C8-BFE4-CBB17CA90069}"/>
                </a:ext>
              </a:extLst>
            </p:cNvPr>
            <p:cNvGrpSpPr/>
            <p:nvPr/>
          </p:nvGrpSpPr>
          <p:grpSpPr>
            <a:xfrm>
              <a:off x="5995780" y="3294766"/>
              <a:ext cx="449164" cy="265293"/>
              <a:chOff x="7175537" y="4438243"/>
              <a:chExt cx="347386" cy="205179"/>
            </a:xfrm>
            <a:solidFill>
              <a:srgbClr val="00B050"/>
            </a:solidFill>
          </p:grpSpPr>
          <p:sp>
            <p:nvSpPr>
              <p:cNvPr id="59" name="Rectangle: Rounded Corners 85">
                <a:extLst>
                  <a:ext uri="{FF2B5EF4-FFF2-40B4-BE49-F238E27FC236}">
                    <a16:creationId xmlns:a16="http://schemas.microsoft.com/office/drawing/2014/main" id="{338DAF15-C288-4FD5-945E-B1A65D46DD90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: Rounded Corners 86">
                <a:extLst>
                  <a:ext uri="{FF2B5EF4-FFF2-40B4-BE49-F238E27FC236}">
                    <a16:creationId xmlns:a16="http://schemas.microsoft.com/office/drawing/2014/main" id="{9F592AA7-4FE8-46B5-8D00-76DD5E2BEEB7}"/>
                  </a:ext>
                </a:extLst>
              </p:cNvPr>
              <p:cNvSpPr/>
              <p:nvPr/>
            </p:nvSpPr>
            <p:spPr>
              <a:xfrm rot="8100000">
                <a:off x="7183296" y="4445599"/>
                <a:ext cx="339627" cy="95402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Oval 84">
              <a:extLst>
                <a:ext uri="{FF2B5EF4-FFF2-40B4-BE49-F238E27FC236}">
                  <a16:creationId xmlns:a16="http://schemas.microsoft.com/office/drawing/2014/main" id="{B09008DF-833E-4872-BD2C-6CB93A801CC6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Oval 43">
            <a:extLst>
              <a:ext uri="{FF2B5EF4-FFF2-40B4-BE49-F238E27FC236}">
                <a16:creationId xmlns:a16="http://schemas.microsoft.com/office/drawing/2014/main" id="{0E77964E-82F3-486D-AC13-28DF1584DCB9}"/>
              </a:ext>
            </a:extLst>
          </p:cNvPr>
          <p:cNvSpPr/>
          <p:nvPr/>
        </p:nvSpPr>
        <p:spPr>
          <a:xfrm>
            <a:off x="366908" y="3557479"/>
            <a:ext cx="1464730" cy="1464728"/>
          </a:xfrm>
          <a:prstGeom prst="ellipse">
            <a:avLst/>
          </a:prstGeom>
          <a:solidFill>
            <a:schemeClr val="accent6">
              <a:alpha val="1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76">
            <a:extLst>
              <a:ext uri="{FF2B5EF4-FFF2-40B4-BE49-F238E27FC236}">
                <a16:creationId xmlns:a16="http://schemas.microsoft.com/office/drawing/2014/main" id="{28354587-15BE-485C-ABC9-B39EDB3F7897}"/>
              </a:ext>
            </a:extLst>
          </p:cNvPr>
          <p:cNvGrpSpPr/>
          <p:nvPr/>
        </p:nvGrpSpPr>
        <p:grpSpPr>
          <a:xfrm>
            <a:off x="651045" y="3851069"/>
            <a:ext cx="872443" cy="779839"/>
            <a:chOff x="5418138" y="4568825"/>
            <a:chExt cx="568325" cy="508001"/>
          </a:xfrm>
          <a:solidFill>
            <a:schemeClr val="tx1"/>
          </a:solidFill>
        </p:grpSpPr>
        <p:sp>
          <p:nvSpPr>
            <p:cNvPr id="63" name="Freeform 5">
              <a:extLst>
                <a:ext uri="{FF2B5EF4-FFF2-40B4-BE49-F238E27FC236}">
                  <a16:creationId xmlns:a16="http://schemas.microsoft.com/office/drawing/2014/main" id="{3186F017-67D4-4D67-953B-FF89B74C6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59207A04-C055-447E-B342-16DC846AD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FA9614DC-1E2F-47E8-94B1-51D81C78D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E12D2DC1-1CA7-4160-A16C-A20A5CED1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" name="Oval 16">
            <a:extLst>
              <a:ext uri="{FF2B5EF4-FFF2-40B4-BE49-F238E27FC236}">
                <a16:creationId xmlns:a16="http://schemas.microsoft.com/office/drawing/2014/main" id="{6F7B8CD3-367D-407A-B6EF-6847832763FB}"/>
              </a:ext>
            </a:extLst>
          </p:cNvPr>
          <p:cNvSpPr/>
          <p:nvPr/>
        </p:nvSpPr>
        <p:spPr>
          <a:xfrm>
            <a:off x="399941" y="5232680"/>
            <a:ext cx="1464730" cy="1464728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12450525-F18B-445F-875C-0B03102F8B0B}"/>
              </a:ext>
            </a:extLst>
          </p:cNvPr>
          <p:cNvGrpSpPr/>
          <p:nvPr/>
        </p:nvGrpSpPr>
        <p:grpSpPr>
          <a:xfrm>
            <a:off x="740769" y="5489791"/>
            <a:ext cx="783073" cy="955149"/>
            <a:chOff x="7931851" y="2464731"/>
            <a:chExt cx="1002842" cy="1223210"/>
          </a:xfrm>
          <a:solidFill>
            <a:schemeClr val="tx1"/>
          </a:solidFill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39995895-1847-4C0E-9F81-993F681B55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1F4D50F-482B-420C-A2C1-E498EB2376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ACBC37C6-6E77-488B-9DFE-72B2AC54B8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D3A6035D-76D2-4F03-9254-E66D302FF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A87D33A6-238B-418D-AAD9-A172DF9F5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8B10EBDF-4104-4461-8020-FAE692BEF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B5FF8AC1-F832-436D-ABAA-666A6EC07B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1500C415-B335-4062-9E92-C8DC4A09E1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2EBFA7F6-F8C4-4673-9A7E-8BABF1EDD1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AA4B621A-F767-4F38-B62C-BD46A32DAC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87671456-4A3B-4E30-AC99-193D321FC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B3D79B3F-2E86-43C5-A9CD-692659128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6B0837FD-BCC3-449B-AF32-FC517E964F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6677223A-2AE1-4A8F-8204-15AB7F85A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5301360"/>
            <a:ext cx="973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Noto Sans" panose="020B0502040504020204"/>
              </a:rPr>
              <a:t>2.1. </a:t>
            </a:r>
            <a:r>
              <a:rPr lang="ru-RU" dirty="0">
                <a:latin typeface="Noto Sans" panose="020B0502040504020204"/>
              </a:rPr>
              <a:t>Риск </a:t>
            </a:r>
            <a:r>
              <a:rPr lang="ru-RU" dirty="0" smtClean="0">
                <a:latin typeface="Noto Sans" panose="020B0502040504020204"/>
              </a:rPr>
              <a:t>не закупа ЛС и МИ</a:t>
            </a:r>
            <a:endParaRPr lang="ru-RU" dirty="0">
              <a:latin typeface="Noto Sans" panose="020B0502040504020204"/>
            </a:endParaRPr>
          </a:p>
          <a:p>
            <a:pPr lvl="0"/>
            <a:r>
              <a:rPr lang="ru-RU" b="1" dirty="0" smtClean="0">
                <a:latin typeface="Noto Sans" panose="020B0502040504020204"/>
              </a:rPr>
              <a:t>2.2. </a:t>
            </a:r>
            <a:r>
              <a:rPr lang="ru-RU" dirty="0" smtClean="0">
                <a:latin typeface="Noto Sans" panose="020B0502040504020204"/>
              </a:rPr>
              <a:t>Риск некачественного планирования медицинскими организациями</a:t>
            </a:r>
            <a:endParaRPr lang="ru-RU" dirty="0">
              <a:latin typeface="Noto Sans" panose="020B0502040504020204"/>
            </a:endParaRPr>
          </a:p>
          <a:p>
            <a:r>
              <a:rPr lang="ru-RU" b="1" dirty="0" smtClean="0">
                <a:latin typeface="Noto Sans" panose="020B0502040504020204"/>
              </a:rPr>
              <a:t>2.3. </a:t>
            </a:r>
            <a:r>
              <a:rPr lang="ru-RU" dirty="0">
                <a:latin typeface="Noto Sans" panose="020B0502040504020204"/>
              </a:rPr>
              <a:t>Риск нарушения условий/невыполнение обязательств действующих </a:t>
            </a:r>
            <a:r>
              <a:rPr lang="ru-RU" dirty="0" smtClean="0">
                <a:latin typeface="Noto Sans" panose="020B0502040504020204"/>
              </a:rPr>
              <a:t>контрактов / договоров</a:t>
            </a:r>
          </a:p>
          <a:p>
            <a:r>
              <a:rPr lang="ru-RU" b="1" dirty="0" smtClean="0">
                <a:latin typeface="Noto Sans" panose="020B0502040504020204"/>
              </a:rPr>
              <a:t>2.4.</a:t>
            </a:r>
            <a:r>
              <a:rPr lang="ru-RU" dirty="0" smtClean="0">
                <a:latin typeface="Noto Sans" panose="020B0502040504020204"/>
              </a:rPr>
              <a:t> Риск неэтичного продвижения ЛС и МИ</a:t>
            </a:r>
            <a:endParaRPr lang="ru-RU" dirty="0">
              <a:latin typeface="Noto Sans" panose="020B050204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6589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6" grpId="0"/>
      <p:bldP spid="36" grpId="0" animBg="1"/>
      <p:bldP spid="55" grpId="0" animBg="1"/>
      <p:bldP spid="61" grpId="0" animBg="1"/>
      <p:bldP spid="67" grpId="0" animBg="1"/>
      <p:bldP spid="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7133486" y="3510814"/>
            <a:ext cx="1816100" cy="3308934"/>
            <a:chOff x="5266586" y="4733548"/>
            <a:chExt cx="1816100" cy="103664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983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dirty="0" smtClean="0"/>
                <a:t>3) Дальнейшее </a:t>
              </a:r>
              <a:r>
                <a:rPr lang="ru-RU" dirty="0"/>
                <a:t>совершенствование модулей в информационных системах в соответствии с изменяющимися бизнес-процессами и нуждами производства</a:t>
              </a:r>
              <a:endParaRPr lang="en-GB" sz="14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7061682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5139586" y="3510808"/>
            <a:ext cx="1816100" cy="3213831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549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dirty="0" smtClean="0"/>
                <a:t>2) Дальнейшая </a:t>
              </a:r>
              <a:r>
                <a:rPr lang="ru-RU" dirty="0"/>
                <a:t>работа по управлению неснижаемым запасом ЛС и МИ</a:t>
              </a:r>
              <a:endParaRPr lang="en-GB" sz="1400" dirty="0">
                <a:latin typeface="Noto Sans" panose="020B050204050402020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5067782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132766" y="138584"/>
            <a:ext cx="6334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2.1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Обеспечение бесперебойности поставок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32261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512663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7050465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3141453" y="3510815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6"/>
              <a:ext cx="1727632" cy="549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dirty="0" smtClean="0"/>
                <a:t>1) Совершенствование </a:t>
              </a:r>
              <a:r>
                <a:rPr lang="ru-RU" dirty="0"/>
                <a:t>процесса электронного закупа товаров и услуг</a:t>
              </a:r>
              <a:endParaRPr lang="en-GB" sz="1400" dirty="0">
                <a:latin typeface="Noto Sans" panose="020B0502040504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3069649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49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413057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425457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9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60070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61310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6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79247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80487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98805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100045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EFC076E-3ACE-441D-B3E9-83DB75870934}"/>
              </a:ext>
            </a:extLst>
          </p:cNvPr>
          <p:cNvSpPr/>
          <p:nvPr/>
        </p:nvSpPr>
        <p:spPr>
          <a:xfrm rot="18881558">
            <a:off x="99059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8BE091C-6B34-46B0-8D54-14A2F4014C13}"/>
              </a:ext>
            </a:extLst>
          </p:cNvPr>
          <p:cNvSpPr/>
          <p:nvPr/>
        </p:nvSpPr>
        <p:spPr>
          <a:xfrm rot="2616067">
            <a:off x="100299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6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84" grpId="0" animBg="1"/>
      <p:bldP spid="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BAB4CF-5C39-4589-A4A6-F3D485031649}"/>
              </a:ext>
            </a:extLst>
          </p:cNvPr>
          <p:cNvGrpSpPr/>
          <p:nvPr/>
        </p:nvGrpSpPr>
        <p:grpSpPr>
          <a:xfrm>
            <a:off x="8268021" y="3510819"/>
            <a:ext cx="1816100" cy="3339715"/>
            <a:chOff x="7239321" y="4733548"/>
            <a:chExt cx="1816100" cy="104628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7C6692-1D33-4D9A-945D-C7AC96541A6E}"/>
                </a:ext>
              </a:extLst>
            </p:cNvPr>
            <p:cNvSpPr/>
            <p:nvPr/>
          </p:nvSpPr>
          <p:spPr>
            <a:xfrm>
              <a:off x="7239321" y="4733548"/>
              <a:ext cx="1816100" cy="100685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5D8012-587A-4F39-AA89-56EA2592F386}"/>
                </a:ext>
              </a:extLst>
            </p:cNvPr>
            <p:cNvSpPr txBox="1"/>
            <p:nvPr/>
          </p:nvSpPr>
          <p:spPr>
            <a:xfrm>
              <a:off x="7254972" y="4786686"/>
              <a:ext cx="1727632" cy="993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2000" dirty="0" smtClean="0">
                  <a:latin typeface="Noto Sans" panose="020B0502040504020204"/>
                </a:rPr>
                <a:t>4) Способствование </a:t>
              </a:r>
              <a:r>
                <a:rPr lang="ru-RU" sz="2000" dirty="0">
                  <a:latin typeface="Noto Sans" panose="020B0502040504020204"/>
                </a:rPr>
                <a:t>развитию отечественного фармацевтического производства</a:t>
              </a:r>
              <a:endParaRPr lang="en-GB" sz="2000" dirty="0">
                <a:latin typeface="Noto Sans" panose="020B0502040504020204"/>
              </a:endParaRP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E33A9-F1A2-48E5-8749-4FF3289EA808}"/>
              </a:ext>
            </a:extLst>
          </p:cNvPr>
          <p:cNvSpPr/>
          <p:nvPr/>
        </p:nvSpPr>
        <p:spPr>
          <a:xfrm>
            <a:off x="8196217" y="3510816"/>
            <a:ext cx="71803" cy="3213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6295286" y="3510816"/>
            <a:ext cx="1816100" cy="3213833"/>
            <a:chOff x="5266586" y="4733548"/>
            <a:chExt cx="1816100" cy="100685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800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2000" dirty="0" smtClean="0">
                  <a:latin typeface="Noto Sans" panose="020B0502040504020204"/>
                </a:rPr>
                <a:t>3) Повышение </a:t>
              </a:r>
              <a:r>
                <a:rPr lang="ru-RU" sz="2000" dirty="0">
                  <a:latin typeface="Noto Sans" panose="020B0502040504020204"/>
                </a:rPr>
                <a:t>эффективности и гибкости процесса закупок Организации</a:t>
              </a:r>
              <a:endParaRPr lang="en-GB" sz="20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6223482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4301386" y="3510811"/>
            <a:ext cx="1816100" cy="3213832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703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2000" dirty="0" smtClean="0">
                  <a:latin typeface="Noto Sans" panose="020B0502040504020204"/>
                </a:rPr>
                <a:t>2) Мониторинг </a:t>
              </a:r>
              <a:r>
                <a:rPr lang="ru-RU" sz="2000" dirty="0">
                  <a:latin typeface="Noto Sans" panose="020B0502040504020204"/>
                </a:rPr>
                <a:t>удовлетворенности и потребностей </a:t>
              </a:r>
              <a:r>
                <a:rPr lang="ru-RU" sz="2000" dirty="0" err="1" smtClean="0">
                  <a:latin typeface="Noto Sans" panose="020B0502040504020204"/>
                </a:rPr>
                <a:t>стейкхолдеров</a:t>
              </a:r>
              <a:endParaRPr lang="en-GB" sz="2000" dirty="0">
                <a:latin typeface="Noto Sans" panose="020B050204050402020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4229582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888506" y="173754"/>
            <a:ext cx="881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.2. Повышение эффективности взаимодействия с партнерами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23879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428843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6212265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8129460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2303253" y="3510816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6"/>
              <a:ext cx="1727632" cy="800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2000" dirty="0" smtClean="0">
                  <a:latin typeface="Noto Sans" panose="020B0502040504020204"/>
                </a:rPr>
                <a:t>1) Совершенствование </a:t>
              </a:r>
              <a:r>
                <a:rPr lang="ru-RU" sz="2000" dirty="0">
                  <a:latin typeface="Noto Sans" panose="020B0502040504020204"/>
                </a:rPr>
                <a:t>процессов взаимодействия </a:t>
              </a:r>
              <a:r>
                <a:rPr lang="ru-RU" sz="2000" dirty="0" smtClean="0">
                  <a:latin typeface="Noto Sans" panose="020B0502040504020204"/>
                </a:rPr>
                <a:t>со </a:t>
              </a:r>
              <a:r>
                <a:rPr lang="ru-RU" sz="2000" dirty="0" err="1" smtClean="0">
                  <a:latin typeface="Noto Sans" panose="020B0502040504020204"/>
                </a:rPr>
                <a:t>стейкхолдерами</a:t>
              </a:r>
              <a:endParaRPr lang="en-GB" sz="2000" dirty="0">
                <a:latin typeface="Noto Sans" panose="020B0502040504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2231449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29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329237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341637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7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51688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52928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4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70865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72105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D6C8490-32D6-4A73-A9A6-3EB34ED5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2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90423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91663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E4CC946C-EB13-456D-8299-90C0E94DB111}"/>
              </a:ext>
            </a:extLst>
          </p:cNvPr>
          <p:cNvGrpSpPr/>
          <p:nvPr/>
        </p:nvGrpSpPr>
        <p:grpSpPr>
          <a:xfrm>
            <a:off x="8694607" y="2078252"/>
            <a:ext cx="1562713" cy="4515853"/>
            <a:chOff x="8196795" y="2748360"/>
            <a:chExt cx="1562713" cy="330786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671213-3301-4A45-A0FB-9A5D49A8B556}"/>
                </a:ext>
              </a:extLst>
            </p:cNvPr>
            <p:cNvSpPr/>
            <p:nvPr/>
          </p:nvSpPr>
          <p:spPr>
            <a:xfrm>
              <a:off x="8203219" y="2748360"/>
              <a:ext cx="1556289" cy="488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5B0839-EA37-4A54-BD54-D88E75ABCB6C}"/>
                </a:ext>
              </a:extLst>
            </p:cNvPr>
            <p:cNvSpPr/>
            <p:nvPr/>
          </p:nvSpPr>
          <p:spPr>
            <a:xfrm rot="16200000">
              <a:off x="7562900" y="3866041"/>
              <a:ext cx="2824080" cy="1556289"/>
            </a:xfrm>
            <a:prstGeom prst="rect">
              <a:avLst/>
            </a:prstGeom>
            <a:solidFill>
              <a:schemeClr val="tx2">
                <a:lumMod val="85000"/>
                <a:lumOff val="1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3349A46-1971-4A97-87AF-FA0E5BEB221F}"/>
              </a:ext>
            </a:extLst>
          </p:cNvPr>
          <p:cNvGrpSpPr/>
          <p:nvPr/>
        </p:nvGrpSpPr>
        <p:grpSpPr>
          <a:xfrm>
            <a:off x="5594888" y="3406219"/>
            <a:ext cx="1562097" cy="3187887"/>
            <a:chOff x="5078414" y="3721098"/>
            <a:chExt cx="1562097" cy="233513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47FF22-2D79-4851-910D-4EC8F8E60EFE}"/>
                </a:ext>
              </a:extLst>
            </p:cNvPr>
            <p:cNvSpPr/>
            <p:nvPr/>
          </p:nvSpPr>
          <p:spPr>
            <a:xfrm>
              <a:off x="5078414" y="3721098"/>
              <a:ext cx="1556289" cy="488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C8FE58-6E4D-4E16-B12C-35E45A5F15DC}"/>
                </a:ext>
              </a:extLst>
            </p:cNvPr>
            <p:cNvSpPr/>
            <p:nvPr/>
          </p:nvSpPr>
          <p:spPr>
            <a:xfrm rot="16200000">
              <a:off x="4939278" y="4354994"/>
              <a:ext cx="1846178" cy="1556289"/>
            </a:xfrm>
            <a:prstGeom prst="rect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4AA377-7F8C-4B6E-A0B1-DDC3E2F5B8C1}"/>
              </a:ext>
            </a:extLst>
          </p:cNvPr>
          <p:cNvGrpSpPr/>
          <p:nvPr/>
        </p:nvGrpSpPr>
        <p:grpSpPr>
          <a:xfrm>
            <a:off x="7144748" y="2738712"/>
            <a:ext cx="1559193" cy="3855396"/>
            <a:chOff x="6637605" y="3232148"/>
            <a:chExt cx="1559193" cy="282408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3CD643-BE4A-423C-A7A3-6F8940AAF0CE}"/>
                </a:ext>
              </a:extLst>
            </p:cNvPr>
            <p:cNvSpPr/>
            <p:nvPr/>
          </p:nvSpPr>
          <p:spPr>
            <a:xfrm>
              <a:off x="6637605" y="3232148"/>
              <a:ext cx="1556289" cy="488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BA3911-B9F7-40E7-904E-20744611BA9A}"/>
                </a:ext>
              </a:extLst>
            </p:cNvPr>
            <p:cNvSpPr/>
            <p:nvPr/>
          </p:nvSpPr>
          <p:spPr>
            <a:xfrm rot="16200000">
              <a:off x="6251089" y="4110519"/>
              <a:ext cx="2335130" cy="1556289"/>
            </a:xfrm>
            <a:prstGeom prst="rect">
              <a:avLst/>
            </a:prstGeom>
            <a:solidFill>
              <a:schemeClr val="tx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154806B-3C0F-4438-A596-8CE5AA428897}"/>
              </a:ext>
            </a:extLst>
          </p:cNvPr>
          <p:cNvGrpSpPr/>
          <p:nvPr/>
        </p:nvGrpSpPr>
        <p:grpSpPr>
          <a:xfrm>
            <a:off x="4053739" y="4073727"/>
            <a:ext cx="1556290" cy="2520377"/>
            <a:chOff x="3527934" y="4210048"/>
            <a:chExt cx="1556290" cy="18461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036AF7-E1E5-4370-AEB9-68B86140BEC1}"/>
                </a:ext>
              </a:extLst>
            </p:cNvPr>
            <p:cNvSpPr/>
            <p:nvPr/>
          </p:nvSpPr>
          <p:spPr>
            <a:xfrm rot="16200000">
              <a:off x="3627464" y="4599467"/>
              <a:ext cx="1357229" cy="1556289"/>
            </a:xfrm>
            <a:prstGeom prst="rect">
              <a:avLst/>
            </a:prstGeom>
            <a:solidFill>
              <a:schemeClr val="tx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64EC11-CAB5-43BA-8932-82D18F3E5B2F}"/>
                </a:ext>
              </a:extLst>
            </p:cNvPr>
            <p:cNvSpPr/>
            <p:nvPr/>
          </p:nvSpPr>
          <p:spPr>
            <a:xfrm>
              <a:off x="3527935" y="4210048"/>
              <a:ext cx="1556289" cy="488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0B62454-89DF-427F-90F4-CB9202ECDD4A}"/>
              </a:ext>
            </a:extLst>
          </p:cNvPr>
          <p:cNvSpPr txBox="1"/>
          <p:nvPr/>
        </p:nvSpPr>
        <p:spPr>
          <a:xfrm>
            <a:off x="2350820" y="194802"/>
            <a:ext cx="6129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Методология 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PEST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800FEF-04BA-48EC-AB5D-62ED84E24F3A}"/>
              </a:ext>
            </a:extLst>
          </p:cNvPr>
          <p:cNvSpPr txBox="1"/>
          <p:nvPr/>
        </p:nvSpPr>
        <p:spPr>
          <a:xfrm>
            <a:off x="4126169" y="3344668"/>
            <a:ext cx="155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2C923"/>
                </a:solidFill>
                <a:effectLst/>
                <a:uLnTx/>
                <a:uFillTx/>
                <a:latin typeface="Open Sans" panose="020B0606030504020204" pitchFamily="34" charset="0"/>
              </a:rPr>
              <a:t>Шаг 1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4020953" y="4941505"/>
            <a:ext cx="1556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Определение факторов для анализа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CC3C5A-D5BE-45C0-BE4F-921A979D8F47}"/>
              </a:ext>
            </a:extLst>
          </p:cNvPr>
          <p:cNvSpPr txBox="1"/>
          <p:nvPr/>
        </p:nvSpPr>
        <p:spPr>
          <a:xfrm>
            <a:off x="5633666" y="2700170"/>
            <a:ext cx="154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42AFB6"/>
                </a:solidFill>
                <a:latin typeface="Open Sans" panose="020B0606030504020204" pitchFamily="34" charset="0"/>
              </a:rPr>
              <a:t>Шаг 2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Open Sans" panose="020B060603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0534C0-4B6C-46CE-BE91-5A80E7DAF92F}"/>
              </a:ext>
            </a:extLst>
          </p:cNvPr>
          <p:cNvSpPr txBox="1"/>
          <p:nvPr/>
        </p:nvSpPr>
        <p:spPr>
          <a:xfrm>
            <a:off x="5563730" y="3418382"/>
            <a:ext cx="1660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42AFB6"/>
                </a:solidFill>
                <a:latin typeface="Noto Sans" panose="020B0502040504020204" pitchFamily="34"/>
              </a:rPr>
              <a:t>Управленческое исследование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AE7DBA-63B9-4B07-9EDA-1A6B3588C269}"/>
              </a:ext>
            </a:extLst>
          </p:cNvPr>
          <p:cNvSpPr txBox="1"/>
          <p:nvPr/>
        </p:nvSpPr>
        <p:spPr>
          <a:xfrm>
            <a:off x="7116488" y="2760061"/>
            <a:ext cx="1644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B1B4A"/>
                </a:solidFill>
                <a:latin typeface="Noto Sans" panose="020B0502040504020204" pitchFamily="34"/>
              </a:rPr>
              <a:t>Управленческое исследование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7C52FD-B1C0-488F-AB41-CEA3EFD221FD}"/>
              </a:ext>
            </a:extLst>
          </p:cNvPr>
          <p:cNvSpPr txBox="1"/>
          <p:nvPr/>
        </p:nvSpPr>
        <p:spPr>
          <a:xfrm>
            <a:off x="8700105" y="2079883"/>
            <a:ext cx="153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FCB414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Обработка результатов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9C1B125-CA96-486C-ABF2-7E67A7063392}"/>
              </a:ext>
            </a:extLst>
          </p:cNvPr>
          <p:cNvSpPr/>
          <p:nvPr/>
        </p:nvSpPr>
        <p:spPr>
          <a:xfrm>
            <a:off x="11627670" y="105092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3964953" y="4083233"/>
            <a:ext cx="1710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2C923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Кабинетное исследование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C3C5A-D5BE-45C0-BE4F-921A979D8F47}"/>
              </a:ext>
            </a:extLst>
          </p:cNvPr>
          <p:cNvSpPr txBox="1"/>
          <p:nvPr/>
        </p:nvSpPr>
        <p:spPr>
          <a:xfrm>
            <a:off x="7102385" y="2059488"/>
            <a:ext cx="154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CB1B4A"/>
                </a:solidFill>
                <a:latin typeface="Open Sans" panose="020B0606030504020204" pitchFamily="34" charset="0"/>
              </a:rPr>
              <a:t>Шаг 3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Open Sans" panose="020B060603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CC3C5A-D5BE-45C0-BE4F-921A979D8F47}"/>
              </a:ext>
            </a:extLst>
          </p:cNvPr>
          <p:cNvSpPr txBox="1"/>
          <p:nvPr/>
        </p:nvSpPr>
        <p:spPr>
          <a:xfrm>
            <a:off x="8689748" y="1352007"/>
            <a:ext cx="154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FCB414"/>
                </a:solidFill>
                <a:latin typeface="Open Sans" panose="020B0606030504020204" pitchFamily="34" charset="0"/>
              </a:rPr>
              <a:t>Шаг 4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Open Sans" panose="020B060603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CC3C5A-D5BE-45C0-BE4F-921A979D8F47}"/>
              </a:ext>
            </a:extLst>
          </p:cNvPr>
          <p:cNvSpPr txBox="1"/>
          <p:nvPr/>
        </p:nvSpPr>
        <p:spPr>
          <a:xfrm>
            <a:off x="10265257" y="556209"/>
            <a:ext cx="154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007A7D"/>
                </a:solidFill>
                <a:latin typeface="Open Sans" panose="020B0606030504020204" pitchFamily="34" charset="0"/>
              </a:rPr>
              <a:t>Шаг 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A7D"/>
              </a:solidFill>
              <a:effectLst/>
              <a:uLnTx/>
              <a:uFillTx/>
              <a:latin typeface="Open Sans" panose="020B060603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35" name="Group 29">
            <a:extLst>
              <a:ext uri="{FF2B5EF4-FFF2-40B4-BE49-F238E27FC236}">
                <a16:creationId xmlns:a16="http://schemas.microsoft.com/office/drawing/2014/main" id="{E4CC946C-EB13-456D-8299-90C0E94DB111}"/>
              </a:ext>
            </a:extLst>
          </p:cNvPr>
          <p:cNvGrpSpPr/>
          <p:nvPr/>
        </p:nvGrpSpPr>
        <p:grpSpPr>
          <a:xfrm>
            <a:off x="10237362" y="1300674"/>
            <a:ext cx="1568527" cy="5294563"/>
            <a:chOff x="8193024" y="2792930"/>
            <a:chExt cx="1568527" cy="3274840"/>
          </a:xfrm>
        </p:grpSpPr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AD671213-3301-4A45-A0FB-9A5D49A8B556}"/>
                </a:ext>
              </a:extLst>
            </p:cNvPr>
            <p:cNvSpPr/>
            <p:nvPr/>
          </p:nvSpPr>
          <p:spPr>
            <a:xfrm>
              <a:off x="8193024" y="2792930"/>
              <a:ext cx="1556289" cy="4889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9A5B0839-EA37-4A54-BD54-D88E75ABCB6C}"/>
                </a:ext>
              </a:extLst>
            </p:cNvPr>
            <p:cNvSpPr/>
            <p:nvPr/>
          </p:nvSpPr>
          <p:spPr>
            <a:xfrm rot="16200000">
              <a:off x="7571367" y="3877585"/>
              <a:ext cx="2824080" cy="1556289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F78640E-2379-405D-8864-6BC3DA664723}"/>
              </a:ext>
            </a:extLst>
          </p:cNvPr>
          <p:cNvSpPr txBox="1"/>
          <p:nvPr/>
        </p:nvSpPr>
        <p:spPr>
          <a:xfrm>
            <a:off x="10267773" y="1319779"/>
            <a:ext cx="150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7D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Составление таблицы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007A7D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5574337" y="4102390"/>
            <a:ext cx="1556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Определение степени влияния факторов </a:t>
            </a:r>
          </a:p>
          <a:p>
            <a:pPr algn="ctr"/>
            <a:r>
              <a:rPr lang="ru-RU" i="1" dirty="0" smtClean="0"/>
              <a:t>по 3-х бальной шкале</a:t>
            </a:r>
            <a:endParaRPr lang="ru-RU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7127298" y="3467771"/>
            <a:ext cx="1556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Оценка вероятности изменения факторов </a:t>
            </a:r>
          </a:p>
          <a:p>
            <a:pPr algn="ctr"/>
            <a:endParaRPr lang="ru-RU" b="1" dirty="0" smtClean="0"/>
          </a:p>
          <a:p>
            <a:pPr algn="ctr"/>
            <a:r>
              <a:rPr lang="ru-RU" i="1" dirty="0" smtClean="0"/>
              <a:t>по 5-ти бальной  шкале</a:t>
            </a:r>
            <a:endParaRPr lang="ru-RU" i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8717496" y="2720864"/>
            <a:ext cx="1556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Расчет реальной значимости каждого фактора.</a:t>
            </a:r>
          </a:p>
          <a:p>
            <a:pPr algn="ctr"/>
            <a:r>
              <a:rPr lang="ru-RU" i="1" dirty="0" smtClean="0"/>
              <a:t>Рассчитывается как вероятность изменения фактора, взвешенная на силу его влияния на компанию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A34BAE-17BB-415D-BCF7-58690C6B0488}"/>
              </a:ext>
            </a:extLst>
          </p:cNvPr>
          <p:cNvSpPr txBox="1"/>
          <p:nvPr/>
        </p:nvSpPr>
        <p:spPr>
          <a:xfrm>
            <a:off x="10282049" y="2153781"/>
            <a:ext cx="1556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Приведение расчетов в матричный вид.</a:t>
            </a:r>
          </a:p>
          <a:p>
            <a:pPr algn="ctr"/>
            <a:endParaRPr lang="ru-RU" b="1" dirty="0" smtClean="0"/>
          </a:p>
          <a:p>
            <a:pPr algn="ctr"/>
            <a:r>
              <a:rPr lang="ru-RU" i="1" dirty="0" smtClean="0"/>
              <a:t>Все факторы в порядке убывания размещаются в таблице.</a:t>
            </a:r>
          </a:p>
        </p:txBody>
      </p:sp>
      <p:grpSp>
        <p:nvGrpSpPr>
          <p:cNvPr id="45" name="Group 2">
            <a:extLst>
              <a:ext uri="{FF2B5EF4-FFF2-40B4-BE49-F238E27FC236}">
                <a16:creationId xmlns:a16="http://schemas.microsoft.com/office/drawing/2014/main" id="{758A07F6-9686-4B7B-87BB-CDD861143399}"/>
              </a:ext>
            </a:extLst>
          </p:cNvPr>
          <p:cNvGrpSpPr/>
          <p:nvPr/>
        </p:nvGrpSpPr>
        <p:grpSpPr>
          <a:xfrm>
            <a:off x="413976" y="4073728"/>
            <a:ext cx="3328430" cy="2513868"/>
            <a:chOff x="4435503" y="4093004"/>
            <a:chExt cx="3328430" cy="2168061"/>
          </a:xfrm>
        </p:grpSpPr>
        <p:sp>
          <p:nvSpPr>
            <p:cNvPr id="46" name="Rectangle 61">
              <a:extLst>
                <a:ext uri="{FF2B5EF4-FFF2-40B4-BE49-F238E27FC236}">
                  <a16:creationId xmlns:a16="http://schemas.microsoft.com/office/drawing/2014/main" id="{87210F91-94DD-45E7-B551-F12A6A500EBA}"/>
                </a:ext>
              </a:extLst>
            </p:cNvPr>
            <p:cNvSpPr/>
            <p:nvPr/>
          </p:nvSpPr>
          <p:spPr>
            <a:xfrm>
              <a:off x="4435503" y="4093004"/>
              <a:ext cx="3320995" cy="210813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В проведении PEST анализа принимали участие топ-менеджеры компании в лице членов </a:t>
              </a:r>
              <a:r>
                <a:rPr lang="ru-RU" dirty="0" smtClean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Правления </a:t>
              </a:r>
              <a:r>
                <a:rPr lang="ru-RU" dirty="0" smtClean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и членов </a:t>
              </a:r>
              <a:r>
                <a:rPr lang="ru-RU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Наблюдательного </a:t>
              </a:r>
              <a:r>
                <a:rPr lang="ru-RU" dirty="0" smtClean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совета ТОО </a:t>
              </a:r>
              <a:r>
                <a:rPr lang="ru-RU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«СК-Фармация»</a:t>
              </a:r>
              <a:endParaRPr lang="ru-RU" dirty="0"/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3">
              <a:extLst>
                <a:ext uri="{FF2B5EF4-FFF2-40B4-BE49-F238E27FC236}">
                  <a16:creationId xmlns:a16="http://schemas.microsoft.com/office/drawing/2014/main" id="{88C069E6-A4D4-4420-9161-D0167DC96E62}"/>
                </a:ext>
              </a:extLst>
            </p:cNvPr>
            <p:cNvSpPr/>
            <p:nvPr/>
          </p:nvSpPr>
          <p:spPr>
            <a:xfrm>
              <a:off x="4442938" y="6181416"/>
              <a:ext cx="3320995" cy="796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" name="Group 21">
            <a:extLst>
              <a:ext uri="{FF2B5EF4-FFF2-40B4-BE49-F238E27FC236}">
                <a16:creationId xmlns:a16="http://schemas.microsoft.com/office/drawing/2014/main" id="{B6A30D08-554D-46D9-ACD6-6FF2C85BBB60}"/>
              </a:ext>
            </a:extLst>
          </p:cNvPr>
          <p:cNvGrpSpPr/>
          <p:nvPr/>
        </p:nvGrpSpPr>
        <p:grpSpPr>
          <a:xfrm>
            <a:off x="406540" y="1890729"/>
            <a:ext cx="3335866" cy="1896460"/>
            <a:chOff x="5511800" y="3492501"/>
            <a:chExt cx="776289" cy="441325"/>
          </a:xfrm>
          <a:solidFill>
            <a:schemeClr val="accent1"/>
          </a:solidFill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483D707F-AF49-4F71-A816-1008D5145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AEE2F063-84A0-48F6-9D4D-A0E4ECAAE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2CB61DF6-D1C9-4F09-B15A-8C7236196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A9284572-1819-42A4-ACD1-056DE3269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8FC38E3E-38AB-4809-A48F-C5BE7AF9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2B30E97C-D917-4201-A641-32B05BB7D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2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50"/>
                            </p:stCondLst>
                            <p:childTnLst>
                              <p:par>
                                <p:cTn id="5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50"/>
                            </p:stCondLst>
                            <p:childTnLst>
                              <p:par>
                                <p:cTn id="6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300"/>
                            </p:stCondLst>
                            <p:childTnLst>
                              <p:par>
                                <p:cTn id="8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5" grpId="0"/>
      <p:bldP spid="31" grpId="0"/>
      <p:bldP spid="32" grpId="0"/>
      <p:bldP spid="33" grpId="0"/>
      <p:bldP spid="34" grpId="0"/>
      <p:bldP spid="39" grpId="0"/>
      <p:bldP spid="40" grpId="0"/>
      <p:bldP spid="41" grpId="0"/>
      <p:bldP spid="42" grpId="0"/>
      <p:bldP spid="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BAB4CF-5C39-4589-A4A6-F3D485031649}"/>
              </a:ext>
            </a:extLst>
          </p:cNvPr>
          <p:cNvGrpSpPr/>
          <p:nvPr/>
        </p:nvGrpSpPr>
        <p:grpSpPr>
          <a:xfrm>
            <a:off x="8032423" y="3510817"/>
            <a:ext cx="1816100" cy="3213833"/>
            <a:chOff x="7239321" y="4733548"/>
            <a:chExt cx="1816100" cy="100685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7C6692-1D33-4D9A-945D-C7AC96541A6E}"/>
                </a:ext>
              </a:extLst>
            </p:cNvPr>
            <p:cNvSpPr/>
            <p:nvPr/>
          </p:nvSpPr>
          <p:spPr>
            <a:xfrm>
              <a:off x="7239321" y="4733548"/>
              <a:ext cx="1816100" cy="100685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5D8012-587A-4F39-AA89-56EA2592F386}"/>
                </a:ext>
              </a:extLst>
            </p:cNvPr>
            <p:cNvSpPr txBox="1"/>
            <p:nvPr/>
          </p:nvSpPr>
          <p:spPr>
            <a:xfrm>
              <a:off x="7254972" y="4786686"/>
              <a:ext cx="1727632" cy="72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600" dirty="0" smtClean="0">
                  <a:latin typeface="Noto Sans" panose="020B0502040504020204"/>
                </a:rPr>
                <a:t>6) </a:t>
              </a:r>
              <a:r>
                <a:rPr lang="ru-RU" sz="1600" dirty="0">
                  <a:latin typeface="Noto Sans" panose="020B0502040504020204"/>
                </a:rPr>
                <a:t>Создание информационного </a:t>
              </a:r>
              <a:r>
                <a:rPr lang="ru-RU" sz="1600" dirty="0" smtClean="0">
                  <a:latin typeface="Noto Sans" panose="020B0502040504020204"/>
                </a:rPr>
                <a:t>поля, создающего условия для автоматизации бизнес-процессов Организации</a:t>
              </a:r>
              <a:endParaRPr lang="en-GB" sz="1600" dirty="0">
                <a:latin typeface="Noto Sans" panose="020B0502040504020204"/>
              </a:endParaRP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E33A9-F1A2-48E5-8749-4FF3289EA808}"/>
              </a:ext>
            </a:extLst>
          </p:cNvPr>
          <p:cNvSpPr/>
          <p:nvPr/>
        </p:nvSpPr>
        <p:spPr>
          <a:xfrm>
            <a:off x="7960619" y="3510816"/>
            <a:ext cx="71803" cy="3213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6059688" y="3510816"/>
            <a:ext cx="1816100" cy="3213833"/>
            <a:chOff x="5266586" y="4733548"/>
            <a:chExt cx="1816100" cy="100685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72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dirty="0" smtClean="0">
                  <a:latin typeface="Noto Sans" panose="020B0502040504020204"/>
                </a:rPr>
                <a:t>5) Совершенствование </a:t>
              </a:r>
              <a:r>
                <a:rPr lang="ru-RU" sz="1600" dirty="0">
                  <a:latin typeface="Noto Sans" panose="020B0502040504020204"/>
                </a:rPr>
                <a:t>системы движения товара на региональных и операционных складах Организации</a:t>
              </a:r>
              <a:endParaRPr lang="en-GB" sz="16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5987884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4065788" y="3510811"/>
            <a:ext cx="1816100" cy="3213832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646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600" dirty="0" smtClean="0">
                  <a:latin typeface="Noto Sans" panose="020B0502040504020204"/>
                </a:rPr>
                <a:t>4) Формализация </a:t>
              </a:r>
              <a:r>
                <a:rPr lang="ru-RU" sz="1600" dirty="0">
                  <a:latin typeface="Noto Sans" panose="020B0502040504020204"/>
                </a:rPr>
                <a:t>единого подхода в реализации ЛС и МИ медицинскими организациями</a:t>
              </a:r>
              <a:endParaRPr lang="en-GB" sz="1600" dirty="0">
                <a:latin typeface="Noto Sans" panose="020B050204050402020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3993984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492798" y="102865"/>
            <a:ext cx="7148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2.3. Повышение эффективности бизнес-процессов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2152340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40528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5976667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7893862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2067655" y="3510816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7"/>
              <a:ext cx="1727632" cy="72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dirty="0">
                  <a:latin typeface="Noto Sans" panose="020B0502040504020204"/>
                </a:rPr>
                <a:t>1) Внедрение и поддержание СМК</a:t>
              </a:r>
            </a:p>
            <a:p>
              <a:pPr>
                <a:defRPr/>
              </a:pPr>
              <a:r>
                <a:rPr lang="ru-RU" sz="1600" dirty="0" smtClean="0">
                  <a:latin typeface="Noto Sans" panose="020B0502040504020204"/>
                </a:rPr>
                <a:t>3</a:t>
              </a:r>
              <a:r>
                <a:rPr lang="ru-RU" sz="1600" dirty="0">
                  <a:latin typeface="Noto Sans" panose="020B0502040504020204"/>
                </a:rPr>
                <a:t>) </a:t>
              </a:r>
              <a:r>
                <a:rPr lang="ru-RU" sz="1600" dirty="0" smtClean="0">
                  <a:latin typeface="Noto Sans" panose="020B0502040504020204"/>
                </a:rPr>
                <a:t>Внедрение автоматизированной системы </a:t>
              </a:r>
              <a:r>
                <a:rPr lang="ru-RU" sz="1600" dirty="0">
                  <a:latin typeface="Noto Sans" panose="020B0502040504020204"/>
                </a:rPr>
                <a:t>управления БП Организации посредством ПО</a:t>
              </a:r>
              <a:endParaRPr lang="en-GB" sz="1600" dirty="0">
                <a:latin typeface="Noto Sans" panose="020B0502040504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1995851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98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3056777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3180780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168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4933247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5057250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868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6850947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6974950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D6C8490-32D6-4A73-A9A6-3EB34ED5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668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8806747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8930750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85373" y="615117"/>
            <a:ext cx="8625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3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 Совершенствование технологий менеджмента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2244143"/>
            <a:ext cx="8607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3.1. Развитие кадрового потенциала</a:t>
            </a:r>
          </a:p>
          <a:p>
            <a:pPr lvl="0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3.2. Достижение финансовой устойчивости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E0CFB8-DF7A-456D-8CA4-211FFC3BE77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50148" y="3797443"/>
            <a:ext cx="9557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Noto Sans" panose="020B0502040504020204"/>
              </a:rPr>
              <a:t>КПД 3.1. </a:t>
            </a:r>
            <a:r>
              <a:rPr lang="ru-RU" dirty="0">
                <a:latin typeface="Noto Sans" panose="020B0502040504020204"/>
              </a:rPr>
              <a:t>Текучесть кадров, % </a:t>
            </a:r>
          </a:p>
          <a:p>
            <a:r>
              <a:rPr lang="ru-RU" b="1" dirty="0">
                <a:latin typeface="Noto Sans" panose="020B0502040504020204"/>
              </a:rPr>
              <a:t>КПД 3.2.</a:t>
            </a:r>
            <a:r>
              <a:rPr lang="ru-RU" dirty="0">
                <a:latin typeface="Noto Sans" panose="020B0502040504020204"/>
              </a:rPr>
              <a:t> Уровень внедрения корпоративного управления, %</a:t>
            </a:r>
          </a:p>
          <a:p>
            <a:r>
              <a:rPr lang="ru-RU" b="1" dirty="0">
                <a:latin typeface="Noto Sans" panose="020B0502040504020204"/>
              </a:rPr>
              <a:t>КПД 3.3. </a:t>
            </a:r>
            <a:r>
              <a:rPr lang="ru-RU" dirty="0">
                <a:latin typeface="Noto Sans" panose="020B0502040504020204"/>
              </a:rPr>
              <a:t>Исполнение показателей финансовой устойчивости, %</a:t>
            </a:r>
          </a:p>
        </p:txBody>
      </p:sp>
      <p:sp>
        <p:nvSpPr>
          <p:cNvPr id="36" name="Oval 38">
            <a:extLst>
              <a:ext uri="{FF2B5EF4-FFF2-40B4-BE49-F238E27FC236}">
                <a16:creationId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399941" y="200799"/>
            <a:ext cx="1464730" cy="1464728"/>
          </a:xfrm>
          <a:prstGeom prst="ellipse">
            <a:avLst/>
          </a:prstGeom>
          <a:solidFill>
            <a:schemeClr val="accent5">
              <a:alpha val="1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72">
            <a:extLst>
              <a:ext uri="{FF2B5EF4-FFF2-40B4-BE49-F238E27FC236}">
                <a16:creationId xmlns:a16="http://schemas.microsoft.com/office/drawing/2014/main" id="{284DC9F7-878D-459F-9009-FF1B2A351836}"/>
              </a:ext>
            </a:extLst>
          </p:cNvPr>
          <p:cNvGrpSpPr/>
          <p:nvPr/>
        </p:nvGrpSpPr>
        <p:grpSpPr>
          <a:xfrm>
            <a:off x="597904" y="373762"/>
            <a:ext cx="1044790" cy="1100135"/>
            <a:chOff x="5995988" y="2712903"/>
            <a:chExt cx="2457450" cy="2587625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A78552DB-01E0-4278-B190-554834645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0577D370-8EE0-4357-8A45-39AA6F30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A0518375-BB45-4633-A8F9-A1A7DE3B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Oval 31">
            <a:extLst>
              <a:ext uri="{FF2B5EF4-FFF2-40B4-BE49-F238E27FC236}">
                <a16:creationId xmlns:a16="http://schemas.microsoft.com/office/drawing/2014/main" id="{B2C64199-8920-4B40-9E97-B69DDABC62D8}"/>
              </a:ext>
            </a:extLst>
          </p:cNvPr>
          <p:cNvSpPr/>
          <p:nvPr/>
        </p:nvSpPr>
        <p:spPr>
          <a:xfrm>
            <a:off x="399941" y="1871684"/>
            <a:ext cx="1464730" cy="1464728"/>
          </a:xfrm>
          <a:prstGeom prst="ellipse">
            <a:avLst/>
          </a:prstGeom>
          <a:solidFill>
            <a:schemeClr val="accent4">
              <a:alpha val="1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" name="Group 82">
            <a:extLst>
              <a:ext uri="{FF2B5EF4-FFF2-40B4-BE49-F238E27FC236}">
                <a16:creationId xmlns:a16="http://schemas.microsoft.com/office/drawing/2014/main" id="{E76D77BB-46F8-4A0E-8125-C7171B9A620F}"/>
              </a:ext>
            </a:extLst>
          </p:cNvPr>
          <p:cNvGrpSpPr/>
          <p:nvPr/>
        </p:nvGrpSpPr>
        <p:grpSpPr>
          <a:xfrm>
            <a:off x="676736" y="2144698"/>
            <a:ext cx="906777" cy="906777"/>
            <a:chOff x="5757333" y="2943779"/>
            <a:chExt cx="795498" cy="795498"/>
          </a:xfrm>
        </p:grpSpPr>
        <p:grpSp>
          <p:nvGrpSpPr>
            <p:cNvPr id="57" name="Group 83">
              <a:extLst>
                <a:ext uri="{FF2B5EF4-FFF2-40B4-BE49-F238E27FC236}">
                  <a16:creationId xmlns:a16="http://schemas.microsoft.com/office/drawing/2014/main" id="{33263B5C-140D-48C8-BFE4-CBB17CA90069}"/>
                </a:ext>
              </a:extLst>
            </p:cNvPr>
            <p:cNvGrpSpPr/>
            <p:nvPr/>
          </p:nvGrpSpPr>
          <p:grpSpPr>
            <a:xfrm>
              <a:off x="5995780" y="3294766"/>
              <a:ext cx="449164" cy="265293"/>
              <a:chOff x="7175537" y="4438243"/>
              <a:chExt cx="347386" cy="205179"/>
            </a:xfrm>
            <a:solidFill>
              <a:srgbClr val="00B050"/>
            </a:solidFill>
          </p:grpSpPr>
          <p:sp>
            <p:nvSpPr>
              <p:cNvPr id="59" name="Rectangle: Rounded Corners 85">
                <a:extLst>
                  <a:ext uri="{FF2B5EF4-FFF2-40B4-BE49-F238E27FC236}">
                    <a16:creationId xmlns:a16="http://schemas.microsoft.com/office/drawing/2014/main" id="{338DAF15-C288-4FD5-945E-B1A65D46DD90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Rectangle: Rounded Corners 86">
                <a:extLst>
                  <a:ext uri="{FF2B5EF4-FFF2-40B4-BE49-F238E27FC236}">
                    <a16:creationId xmlns:a16="http://schemas.microsoft.com/office/drawing/2014/main" id="{9F592AA7-4FE8-46B5-8D00-76DD5E2BEEB7}"/>
                  </a:ext>
                </a:extLst>
              </p:cNvPr>
              <p:cNvSpPr/>
              <p:nvPr/>
            </p:nvSpPr>
            <p:spPr>
              <a:xfrm rot="8100000">
                <a:off x="7183296" y="4445599"/>
                <a:ext cx="339627" cy="95402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Oval 84">
              <a:extLst>
                <a:ext uri="{FF2B5EF4-FFF2-40B4-BE49-F238E27FC236}">
                  <a16:creationId xmlns:a16="http://schemas.microsoft.com/office/drawing/2014/main" id="{B09008DF-833E-4872-BD2C-6CB93A801CC6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Oval 43">
            <a:extLst>
              <a:ext uri="{FF2B5EF4-FFF2-40B4-BE49-F238E27FC236}">
                <a16:creationId xmlns:a16="http://schemas.microsoft.com/office/drawing/2014/main" id="{0E77964E-82F3-486D-AC13-28DF1584DCB9}"/>
              </a:ext>
            </a:extLst>
          </p:cNvPr>
          <p:cNvSpPr/>
          <p:nvPr/>
        </p:nvSpPr>
        <p:spPr>
          <a:xfrm>
            <a:off x="366908" y="3557479"/>
            <a:ext cx="1464730" cy="1464728"/>
          </a:xfrm>
          <a:prstGeom prst="ellipse">
            <a:avLst/>
          </a:prstGeom>
          <a:solidFill>
            <a:schemeClr val="accent6">
              <a:alpha val="1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76">
            <a:extLst>
              <a:ext uri="{FF2B5EF4-FFF2-40B4-BE49-F238E27FC236}">
                <a16:creationId xmlns:a16="http://schemas.microsoft.com/office/drawing/2014/main" id="{28354587-15BE-485C-ABC9-B39EDB3F7897}"/>
              </a:ext>
            </a:extLst>
          </p:cNvPr>
          <p:cNvGrpSpPr/>
          <p:nvPr/>
        </p:nvGrpSpPr>
        <p:grpSpPr>
          <a:xfrm>
            <a:off x="651045" y="3851069"/>
            <a:ext cx="872443" cy="779839"/>
            <a:chOff x="5418138" y="4568825"/>
            <a:chExt cx="568325" cy="508001"/>
          </a:xfrm>
          <a:solidFill>
            <a:schemeClr val="tx1"/>
          </a:solidFill>
        </p:grpSpPr>
        <p:sp>
          <p:nvSpPr>
            <p:cNvPr id="63" name="Freeform 5">
              <a:extLst>
                <a:ext uri="{FF2B5EF4-FFF2-40B4-BE49-F238E27FC236}">
                  <a16:creationId xmlns:a16="http://schemas.microsoft.com/office/drawing/2014/main" id="{3186F017-67D4-4D67-953B-FF89B74C6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59207A04-C055-447E-B342-16DC846AD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FA9614DC-1E2F-47E8-94B1-51D81C78D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E12D2DC1-1CA7-4160-A16C-A20A5CED1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" name="Oval 16">
            <a:extLst>
              <a:ext uri="{FF2B5EF4-FFF2-40B4-BE49-F238E27FC236}">
                <a16:creationId xmlns:a16="http://schemas.microsoft.com/office/drawing/2014/main" id="{6F7B8CD3-367D-407A-B6EF-6847832763FB}"/>
              </a:ext>
            </a:extLst>
          </p:cNvPr>
          <p:cNvSpPr/>
          <p:nvPr/>
        </p:nvSpPr>
        <p:spPr>
          <a:xfrm>
            <a:off x="399941" y="5232680"/>
            <a:ext cx="1464730" cy="1464728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12450525-F18B-445F-875C-0B03102F8B0B}"/>
              </a:ext>
            </a:extLst>
          </p:cNvPr>
          <p:cNvGrpSpPr/>
          <p:nvPr/>
        </p:nvGrpSpPr>
        <p:grpSpPr>
          <a:xfrm>
            <a:off x="740769" y="5489791"/>
            <a:ext cx="783073" cy="955149"/>
            <a:chOff x="7931851" y="2464731"/>
            <a:chExt cx="1002842" cy="1223210"/>
          </a:xfrm>
          <a:solidFill>
            <a:schemeClr val="tx1"/>
          </a:solidFill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39995895-1847-4C0E-9F81-993F681B55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1F4D50F-482B-420C-A2C1-E498EB2376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ACBC37C6-6E77-488B-9DFE-72B2AC54B8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D3A6035D-76D2-4F03-9254-E66D302FF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A87D33A6-238B-418D-AAD9-A172DF9F5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8B10EBDF-4104-4461-8020-FAE692BEF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B5FF8AC1-F832-436D-ABAA-666A6EC07B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1500C415-B335-4062-9E92-C8DC4A09E1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2EBFA7F6-F8C4-4673-9A7E-8BABF1EDD1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AA4B621A-F767-4F38-B62C-BD46A32DAC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87671456-4A3B-4E30-AC99-193D321FC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B3D79B3F-2E86-43C5-A9CD-692659128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6B0837FD-BCC3-449B-AF32-FC517E964F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6677223A-2AE1-4A8F-8204-15AB7F85A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092122" y="5503379"/>
            <a:ext cx="973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Noto Sans" panose="020B0502040504020204"/>
              </a:rPr>
              <a:t>2.1. </a:t>
            </a:r>
            <a:r>
              <a:rPr lang="ru-RU" dirty="0">
                <a:latin typeface="Noto Sans" panose="020B0502040504020204"/>
              </a:rPr>
              <a:t>Риск недостаточного уровня квалификации персонала</a:t>
            </a:r>
          </a:p>
          <a:p>
            <a:pPr lvl="0"/>
            <a:r>
              <a:rPr lang="ru-RU" b="1" dirty="0" smtClean="0">
                <a:latin typeface="Noto Sans" panose="020B0502040504020204"/>
              </a:rPr>
              <a:t>2.2. </a:t>
            </a:r>
            <a:r>
              <a:rPr lang="ru-RU" dirty="0">
                <a:latin typeface="Noto Sans" panose="020B0502040504020204"/>
              </a:rPr>
              <a:t>Риск упущенной финансовой выгоды</a:t>
            </a:r>
          </a:p>
          <a:p>
            <a:pPr lvl="0"/>
            <a:r>
              <a:rPr lang="ru-RU" b="1" dirty="0" smtClean="0">
                <a:latin typeface="Noto Sans" panose="020B0502040504020204"/>
              </a:rPr>
              <a:t>2.3. </a:t>
            </a:r>
            <a:r>
              <a:rPr lang="ru-RU" dirty="0">
                <a:latin typeface="Noto Sans" panose="020B0502040504020204"/>
              </a:rPr>
              <a:t>Валютный </a:t>
            </a:r>
            <a:r>
              <a:rPr lang="ru-RU" dirty="0" smtClean="0">
                <a:latin typeface="Noto Sans" panose="020B0502040504020204"/>
              </a:rPr>
              <a:t>риск</a:t>
            </a:r>
          </a:p>
          <a:p>
            <a:r>
              <a:rPr lang="ru-RU" b="1" dirty="0" smtClean="0">
                <a:latin typeface="Noto Sans" panose="020B0502040504020204"/>
              </a:rPr>
              <a:t>2.4.</a:t>
            </a:r>
            <a:r>
              <a:rPr lang="ru-RU" dirty="0" smtClean="0">
                <a:latin typeface="Noto Sans" panose="020B0502040504020204"/>
              </a:rPr>
              <a:t> </a:t>
            </a:r>
            <a:r>
              <a:rPr lang="ru-RU" dirty="0" smtClean="0"/>
              <a:t>Риск не возврата </a:t>
            </a:r>
            <a:r>
              <a:rPr lang="ru-RU" dirty="0"/>
              <a:t>дебиторской задолженности и образования </a:t>
            </a:r>
            <a:r>
              <a:rPr lang="ru-RU" dirty="0" smtClean="0"/>
              <a:t>кредиторской </a:t>
            </a:r>
            <a:r>
              <a:rPr lang="ru-RU" dirty="0"/>
              <a:t>задолженности</a:t>
            </a:r>
            <a:endParaRPr lang="ru-RU" dirty="0">
              <a:latin typeface="Noto Sans" panose="020B050204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04761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6" grpId="0"/>
      <p:bldP spid="36" grpId="0" animBg="1"/>
      <p:bldP spid="55" grpId="0" animBg="1"/>
      <p:bldP spid="61" grpId="0" animBg="1"/>
      <p:bldP spid="67" grpId="0" animBg="1"/>
      <p:bldP spid="8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F1FCAF6-74E7-482A-A433-1187D6B7AC06}"/>
              </a:ext>
            </a:extLst>
          </p:cNvPr>
          <p:cNvGrpSpPr/>
          <p:nvPr/>
        </p:nvGrpSpPr>
        <p:grpSpPr>
          <a:xfrm>
            <a:off x="9203586" y="3510816"/>
            <a:ext cx="1768894" cy="3213833"/>
            <a:chOff x="9203586" y="4733548"/>
            <a:chExt cx="1768894" cy="10068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644AD4D-CF67-4664-9B66-B33432C3DF9E}"/>
                </a:ext>
              </a:extLst>
            </p:cNvPr>
            <p:cNvSpPr/>
            <p:nvPr/>
          </p:nvSpPr>
          <p:spPr>
            <a:xfrm>
              <a:off x="9203586" y="4733548"/>
              <a:ext cx="1768894" cy="1006851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CAE1D6-A6C8-4E05-844E-5B14B7A927D9}"/>
                </a:ext>
              </a:extLst>
            </p:cNvPr>
            <p:cNvSpPr txBox="1"/>
            <p:nvPr/>
          </p:nvSpPr>
          <p:spPr>
            <a:xfrm>
              <a:off x="9210771" y="4786686"/>
              <a:ext cx="1727632" cy="766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700" dirty="0">
                  <a:latin typeface="Noto Sans" panose="020B0502040504020204"/>
                </a:rPr>
                <a:t>7</a:t>
              </a:r>
              <a:r>
                <a:rPr lang="ru-RU" sz="1700" dirty="0" smtClean="0">
                  <a:latin typeface="Noto Sans" panose="020B0502040504020204"/>
                </a:rPr>
                <a:t>) Формирование, ведение </a:t>
              </a:r>
              <a:r>
                <a:rPr lang="ru-RU" sz="1700" dirty="0">
                  <a:latin typeface="Noto Sans" panose="020B0502040504020204"/>
                </a:rPr>
                <a:t>и обновление базы знаний организации на основании накопленного опыта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E97708C-AEEC-45EA-A09C-A60B403BD134}"/>
              </a:ext>
            </a:extLst>
          </p:cNvPr>
          <p:cNvSpPr/>
          <p:nvPr/>
        </p:nvSpPr>
        <p:spPr>
          <a:xfrm>
            <a:off x="9131782" y="3510816"/>
            <a:ext cx="71803" cy="32138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BAB4CF-5C39-4589-A4A6-F3D485031649}"/>
              </a:ext>
            </a:extLst>
          </p:cNvPr>
          <p:cNvGrpSpPr/>
          <p:nvPr/>
        </p:nvGrpSpPr>
        <p:grpSpPr>
          <a:xfrm>
            <a:off x="7239321" y="3510817"/>
            <a:ext cx="1816100" cy="3213833"/>
            <a:chOff x="7239321" y="4733548"/>
            <a:chExt cx="1816100" cy="100685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7C6692-1D33-4D9A-945D-C7AC96541A6E}"/>
                </a:ext>
              </a:extLst>
            </p:cNvPr>
            <p:cNvSpPr/>
            <p:nvPr/>
          </p:nvSpPr>
          <p:spPr>
            <a:xfrm>
              <a:off x="7239321" y="4733548"/>
              <a:ext cx="1816100" cy="100685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5D8012-587A-4F39-AA89-56EA2592F386}"/>
                </a:ext>
              </a:extLst>
            </p:cNvPr>
            <p:cNvSpPr txBox="1"/>
            <p:nvPr/>
          </p:nvSpPr>
          <p:spPr>
            <a:xfrm>
              <a:off x="7254972" y="4786686"/>
              <a:ext cx="1727632" cy="848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1700" dirty="0">
                  <a:latin typeface="Noto Sans" panose="020B0502040504020204"/>
                </a:rPr>
                <a:t>5) </a:t>
              </a:r>
              <a:r>
                <a:rPr lang="ru-RU" sz="1700" dirty="0" smtClean="0">
                  <a:latin typeface="Noto Sans" panose="020B0502040504020204"/>
                </a:rPr>
                <a:t>Непрерывное профессиональное обучение сотрудников</a:t>
              </a:r>
            </a:p>
            <a:p>
              <a:pPr lvl="0">
                <a:defRPr/>
              </a:pPr>
              <a:r>
                <a:rPr lang="ru-RU" sz="1700" dirty="0" smtClean="0">
                  <a:latin typeface="Noto Sans" panose="020B0502040504020204"/>
                </a:rPr>
                <a:t>6) Организация </a:t>
              </a:r>
              <a:r>
                <a:rPr lang="ru-RU" sz="1700" dirty="0">
                  <a:latin typeface="Noto Sans" panose="020B0502040504020204"/>
                </a:rPr>
                <a:t>сотрудничества по обмену опытом с зарубежными компаниями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0E33A9-F1A2-48E5-8749-4FF3289EA808}"/>
              </a:ext>
            </a:extLst>
          </p:cNvPr>
          <p:cNvSpPr/>
          <p:nvPr/>
        </p:nvSpPr>
        <p:spPr>
          <a:xfrm>
            <a:off x="7167517" y="3510816"/>
            <a:ext cx="71803" cy="3213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5266586" y="3510816"/>
            <a:ext cx="1816100" cy="3213833"/>
            <a:chOff x="5266586" y="4733548"/>
            <a:chExt cx="1816100" cy="100685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273771" y="4786686"/>
              <a:ext cx="1727632" cy="684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700" dirty="0">
                  <a:latin typeface="Noto Sans" panose="020B0502040504020204"/>
                </a:rPr>
                <a:t>4) Обеспечение прозрачности </a:t>
              </a:r>
              <a:r>
                <a:rPr lang="ru-RU" sz="1700" dirty="0" smtClean="0">
                  <a:latin typeface="Noto Sans" panose="020B0502040504020204"/>
                </a:rPr>
                <a:t>мотивации </a:t>
              </a:r>
              <a:r>
                <a:rPr lang="ru-RU" sz="1700" dirty="0">
                  <a:latin typeface="Noto Sans" panose="020B0502040504020204"/>
                </a:rPr>
                <a:t>сотрудников по результатам их деятельности за определенный период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5194782" y="3510816"/>
            <a:ext cx="71803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3272686" y="3510811"/>
            <a:ext cx="1816100" cy="3213832"/>
            <a:chOff x="3272686" y="4733548"/>
            <a:chExt cx="1816100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313737" y="4786686"/>
              <a:ext cx="1727632" cy="84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700" dirty="0">
                  <a:latin typeface="Noto Sans" panose="020B0502040504020204"/>
                </a:rPr>
                <a:t>3) Разработка и постоянное совершенствование КПР каждого сотрудника по результатам производственной деятельности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3200882" y="3510816"/>
            <a:ext cx="71803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815951" y="73947"/>
            <a:ext cx="5394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3.1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. Развитие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кадрового потенциала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1359238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325973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5183565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7100760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45FFE857-8B55-4D76-A91A-B0047BA20F6D}"/>
              </a:ext>
            </a:extLst>
          </p:cNvPr>
          <p:cNvSpPr>
            <a:spLocks noEditPoints="1"/>
          </p:cNvSpPr>
          <p:nvPr/>
        </p:nvSpPr>
        <p:spPr bwMode="auto">
          <a:xfrm>
            <a:off x="9007891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1274553" y="3510816"/>
            <a:ext cx="1816100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2907" y="4786686"/>
              <a:ext cx="1727632" cy="930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dirty="0" smtClean="0">
                  <a:latin typeface="Noto Sans" panose="020B0502040504020204"/>
                </a:rPr>
                <a:t>1) Внедрение системы сбалансированных показателей</a:t>
              </a:r>
            </a:p>
            <a:p>
              <a:r>
                <a:rPr lang="ru-RU" sz="1700" dirty="0" smtClean="0">
                  <a:latin typeface="Noto Sans" panose="020B0502040504020204"/>
                </a:rPr>
                <a:t>2) </a:t>
              </a:r>
              <a:r>
                <a:rPr lang="ru-RU" sz="1700" dirty="0" err="1" smtClean="0">
                  <a:latin typeface="Noto Sans" panose="020B0502040504020204"/>
                </a:rPr>
                <a:t>Опред-ие</a:t>
              </a:r>
              <a:r>
                <a:rPr lang="ru-RU" sz="1700" dirty="0" smtClean="0">
                  <a:latin typeface="Noto Sans" panose="020B0502040504020204"/>
                </a:rPr>
                <a:t> удовлетворенности персонала (на регулярной основе)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AB347C-B686-41C3-9CB0-1F88DDE992E1}"/>
              </a:ext>
            </a:extLst>
          </p:cNvPr>
          <p:cNvSpPr/>
          <p:nvPr/>
        </p:nvSpPr>
        <p:spPr>
          <a:xfrm>
            <a:off x="0" y="4464051"/>
            <a:ext cx="126883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1202749" y="3510816"/>
            <a:ext cx="71803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59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226367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238767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0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41401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42641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7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60578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61818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D6C8490-32D6-4A73-A9A6-3EB34ED5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5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08DEBE-2A2D-4A34-92FE-0D6FB95F139D}"/>
              </a:ext>
            </a:extLst>
          </p:cNvPr>
          <p:cNvSpPr/>
          <p:nvPr/>
        </p:nvSpPr>
        <p:spPr>
          <a:xfrm rot="18881558">
            <a:off x="80136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EDA0A6-1013-4A44-AD81-F47E1DB4C36F}"/>
              </a:ext>
            </a:extLst>
          </p:cNvPr>
          <p:cNvSpPr/>
          <p:nvPr/>
        </p:nvSpPr>
        <p:spPr>
          <a:xfrm rot="2616067">
            <a:off x="81376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A2E5EE-EACD-4B1B-9233-C96378F6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866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EFC076E-3ACE-441D-B3E9-83DB75870934}"/>
              </a:ext>
            </a:extLst>
          </p:cNvPr>
          <p:cNvSpPr/>
          <p:nvPr/>
        </p:nvSpPr>
        <p:spPr>
          <a:xfrm rot="18881558">
            <a:off x="9905945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8BE091C-6B34-46B0-8D54-14A2F4014C13}"/>
              </a:ext>
            </a:extLst>
          </p:cNvPr>
          <p:cNvSpPr/>
          <p:nvPr/>
        </p:nvSpPr>
        <p:spPr>
          <a:xfrm rot="2616067">
            <a:off x="10029948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84" grpId="0" animBg="1"/>
      <p:bldP spid="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A2E46A0-F995-48BC-9A26-68C67D9441BA}"/>
              </a:ext>
            </a:extLst>
          </p:cNvPr>
          <p:cNvSpPr/>
          <p:nvPr/>
        </p:nvSpPr>
        <p:spPr>
          <a:xfrm>
            <a:off x="-1" y="4547960"/>
            <a:ext cx="9169509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17FF9-32FA-4F38-828C-3AC7228D3764}"/>
              </a:ext>
            </a:extLst>
          </p:cNvPr>
          <p:cNvSpPr/>
          <p:nvPr/>
        </p:nvSpPr>
        <p:spPr>
          <a:xfrm>
            <a:off x="710" y="4482368"/>
            <a:ext cx="7204534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E8B03E-C676-47F8-8735-064FF9405AD9}"/>
              </a:ext>
            </a:extLst>
          </p:cNvPr>
          <p:cNvGrpSpPr/>
          <p:nvPr/>
        </p:nvGrpSpPr>
        <p:grpSpPr>
          <a:xfrm>
            <a:off x="8544472" y="3510816"/>
            <a:ext cx="2291509" cy="3213833"/>
            <a:chOff x="5266586" y="4733548"/>
            <a:chExt cx="1816100" cy="100685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B940A10-29F1-4B5E-B682-42B563004941}"/>
                </a:ext>
              </a:extLst>
            </p:cNvPr>
            <p:cNvSpPr/>
            <p:nvPr/>
          </p:nvSpPr>
          <p:spPr>
            <a:xfrm>
              <a:off x="5266586" y="4733548"/>
              <a:ext cx="1816100" cy="1006851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70E621-A504-40E5-BA09-E15F1CDCDECC}"/>
                </a:ext>
              </a:extLst>
            </p:cNvPr>
            <p:cNvSpPr txBox="1"/>
            <p:nvPr/>
          </p:nvSpPr>
          <p:spPr>
            <a:xfrm>
              <a:off x="5347209" y="4747630"/>
              <a:ext cx="1727632" cy="978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700" dirty="0">
                  <a:latin typeface="Noto Sans" panose="020B0502040504020204"/>
                </a:rPr>
                <a:t>3</a:t>
              </a:r>
              <a:r>
                <a:rPr lang="ru-RU" sz="1700" dirty="0" smtClean="0">
                  <a:latin typeface="Noto Sans" panose="020B0502040504020204"/>
                </a:rPr>
                <a:t>) </a:t>
              </a:r>
              <a:r>
                <a:rPr lang="ru-RU" sz="1700" dirty="0">
                  <a:latin typeface="Noto Sans" panose="020B0502040504020204"/>
                </a:rPr>
                <a:t>Обеспечение </a:t>
              </a:r>
              <a:r>
                <a:rPr lang="ru-RU" dirty="0"/>
                <a:t> </a:t>
              </a:r>
              <a:r>
                <a:rPr lang="ru-RU" dirty="0" smtClean="0"/>
                <a:t>контроля и мониторинга критического объема </a:t>
              </a:r>
              <a:r>
                <a:rPr lang="ru-RU" dirty="0"/>
                <a:t>продаж, </a:t>
              </a:r>
              <a:r>
                <a:rPr lang="ru-RU" dirty="0" smtClean="0"/>
                <a:t>покрывающего </a:t>
              </a:r>
              <a:r>
                <a:rPr lang="ru-RU" dirty="0"/>
                <a:t>затраты и </a:t>
              </a:r>
              <a:r>
                <a:rPr lang="ru-RU" dirty="0" smtClean="0"/>
                <a:t>обеспечивающего </a:t>
              </a:r>
              <a:r>
                <a:rPr lang="ru-RU" dirty="0"/>
                <a:t>безубыточную деятельность </a:t>
              </a:r>
              <a:r>
                <a:rPr lang="ru-RU" dirty="0" smtClean="0"/>
                <a:t>Организации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487413E-7342-44D1-89DF-C0EDD12B2AC5}"/>
              </a:ext>
            </a:extLst>
          </p:cNvPr>
          <p:cNvSpPr/>
          <p:nvPr/>
        </p:nvSpPr>
        <p:spPr>
          <a:xfrm>
            <a:off x="1864" y="4528910"/>
            <a:ext cx="5230645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F258D2-F6AA-4A01-A9FC-5BCFDE0F3DFB}"/>
              </a:ext>
            </a:extLst>
          </p:cNvPr>
          <p:cNvSpPr/>
          <p:nvPr/>
        </p:nvSpPr>
        <p:spPr>
          <a:xfrm>
            <a:off x="8544477" y="3510816"/>
            <a:ext cx="139292" cy="3213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BBA387-D8AC-43F4-A2B8-1AF0DE040828}"/>
              </a:ext>
            </a:extLst>
          </p:cNvPr>
          <p:cNvGrpSpPr/>
          <p:nvPr/>
        </p:nvGrpSpPr>
        <p:grpSpPr>
          <a:xfrm>
            <a:off x="4963551" y="3510817"/>
            <a:ext cx="2352982" cy="3213832"/>
            <a:chOff x="3272686" y="4733548"/>
            <a:chExt cx="1864817" cy="1006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097203C-212E-4439-9DD4-ED009679AAA7}"/>
                </a:ext>
              </a:extLst>
            </p:cNvPr>
            <p:cNvSpPr/>
            <p:nvPr/>
          </p:nvSpPr>
          <p:spPr>
            <a:xfrm>
              <a:off x="3272686" y="4733548"/>
              <a:ext cx="1816100" cy="1006851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907826-B0AB-4F64-B6CF-86537E928356}"/>
                </a:ext>
              </a:extLst>
            </p:cNvPr>
            <p:cNvSpPr txBox="1"/>
            <p:nvPr/>
          </p:nvSpPr>
          <p:spPr>
            <a:xfrm>
              <a:off x="3409871" y="4786686"/>
              <a:ext cx="1727632" cy="809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700" dirty="0">
                  <a:latin typeface="Noto Sans" panose="020B0502040504020204"/>
                </a:rPr>
                <a:t>2</a:t>
              </a:r>
              <a:r>
                <a:rPr lang="ru-RU" sz="1700" dirty="0" smtClean="0">
                  <a:latin typeface="Noto Sans" panose="020B0502040504020204"/>
                </a:rPr>
                <a:t>) М</a:t>
              </a:r>
              <a:r>
                <a:rPr lang="ru-RU" dirty="0" smtClean="0"/>
                <a:t>аксимизация </a:t>
              </a:r>
              <a:r>
                <a:rPr lang="ru-RU" dirty="0"/>
                <a:t>прибыли за счет относительного сокращения </a:t>
              </a:r>
              <a:r>
                <a:rPr lang="ru-RU" dirty="0" smtClean="0"/>
                <a:t>расходов Организации </a:t>
              </a:r>
              <a:r>
                <a:rPr lang="ru-RU" dirty="0"/>
                <a:t>при приросте физического объема </a:t>
              </a:r>
              <a:r>
                <a:rPr lang="ru-RU" dirty="0" smtClean="0"/>
                <a:t>продаж</a:t>
              </a:r>
              <a:endParaRPr lang="en-GB" sz="1700" dirty="0">
                <a:latin typeface="Noto Sans" panose="020B0502040504020204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93CF8B-86BD-449A-AF05-A37F72202762}"/>
              </a:ext>
            </a:extLst>
          </p:cNvPr>
          <p:cNvSpPr/>
          <p:nvPr/>
        </p:nvSpPr>
        <p:spPr>
          <a:xfrm>
            <a:off x="4963551" y="3510822"/>
            <a:ext cx="139292" cy="32138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5CCF97-297D-4664-84E4-5A821CB26213}"/>
              </a:ext>
            </a:extLst>
          </p:cNvPr>
          <p:cNvSpPr/>
          <p:nvPr/>
        </p:nvSpPr>
        <p:spPr>
          <a:xfrm>
            <a:off x="13551" y="4567009"/>
            <a:ext cx="3211717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225852" y="136706"/>
            <a:ext cx="627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3.2. Достижение финансовой устойчивости</a:t>
            </a: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1508533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5041889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8682556" y="1397852"/>
            <a:ext cx="2010020" cy="204097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7736F9-6ECA-47DA-A512-54DF283097C9}"/>
              </a:ext>
            </a:extLst>
          </p:cNvPr>
          <p:cNvGrpSpPr/>
          <p:nvPr/>
        </p:nvGrpSpPr>
        <p:grpSpPr>
          <a:xfrm>
            <a:off x="1356512" y="3510815"/>
            <a:ext cx="2291511" cy="3213833"/>
            <a:chOff x="1274553" y="4733548"/>
            <a:chExt cx="1816100" cy="10068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BEB82D-9FA7-44E6-8E56-02F3227736B1}"/>
                </a:ext>
              </a:extLst>
            </p:cNvPr>
            <p:cNvSpPr/>
            <p:nvPr/>
          </p:nvSpPr>
          <p:spPr>
            <a:xfrm>
              <a:off x="1274553" y="4733548"/>
              <a:ext cx="1816100" cy="100685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D5713C-0354-4546-BAFE-1DDEE52B46C6}"/>
                </a:ext>
              </a:extLst>
            </p:cNvPr>
            <p:cNvSpPr txBox="1"/>
            <p:nvPr/>
          </p:nvSpPr>
          <p:spPr>
            <a:xfrm>
              <a:off x="1304174" y="4745220"/>
              <a:ext cx="1727632" cy="983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1) Эффективное управление дебиторской и кредиторской задолженностями, их своевременный анализ и отслеживание изменений, контроль ТМЦ и денежных потоков</a:t>
              </a:r>
              <a:endParaRPr lang="ru-RU" dirty="0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3DC4A-5DC0-42E2-B67F-5C0F2E3FDA53}"/>
              </a:ext>
            </a:extLst>
          </p:cNvPr>
          <p:cNvSpPr/>
          <p:nvPr/>
        </p:nvSpPr>
        <p:spPr>
          <a:xfrm>
            <a:off x="1322073" y="3494808"/>
            <a:ext cx="90599" cy="3213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E77AA7A-C7B0-4297-8818-DC21B60F5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891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B4CE7B4-87DE-4F6B-9BA3-AF2AB844C44F}"/>
              </a:ext>
            </a:extLst>
          </p:cNvPr>
          <p:cNvSpPr/>
          <p:nvPr/>
        </p:nvSpPr>
        <p:spPr>
          <a:xfrm rot="18881558">
            <a:off x="2412970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EB669E5-7498-4587-84B3-BB59AE33CAB2}"/>
              </a:ext>
            </a:extLst>
          </p:cNvPr>
          <p:cNvSpPr/>
          <p:nvPr/>
        </p:nvSpPr>
        <p:spPr>
          <a:xfrm rot="2616067">
            <a:off x="2536973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38EBEAC-BB45-4CC2-8FA5-1B75DF54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219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C9AB9E5-B5D9-41CC-9EA7-4F76EFA180E2}"/>
              </a:ext>
            </a:extLst>
          </p:cNvPr>
          <p:cNvSpPr/>
          <p:nvPr/>
        </p:nvSpPr>
        <p:spPr>
          <a:xfrm rot="18881558">
            <a:off x="5922298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82024DD-ABDB-4159-B4E3-233092684F9E}"/>
              </a:ext>
            </a:extLst>
          </p:cNvPr>
          <p:cNvSpPr/>
          <p:nvPr/>
        </p:nvSpPr>
        <p:spPr>
          <a:xfrm rot="2616067">
            <a:off x="6046301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2939662-7106-46F0-A640-8C9CBDD1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757" y="714828"/>
            <a:ext cx="494726" cy="4926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6878126-8906-46F9-9231-4EC2B21BB383}"/>
              </a:ext>
            </a:extLst>
          </p:cNvPr>
          <p:cNvSpPr/>
          <p:nvPr/>
        </p:nvSpPr>
        <p:spPr>
          <a:xfrm rot="18881558">
            <a:off x="9556836" y="918950"/>
            <a:ext cx="65474" cy="193556"/>
          </a:xfrm>
          <a:prstGeom prst="roundRect">
            <a:avLst>
              <a:gd name="adj" fmla="val 18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74AC87A-C077-413D-8523-01D09405A04A}"/>
              </a:ext>
            </a:extLst>
          </p:cNvPr>
          <p:cNvSpPr/>
          <p:nvPr/>
        </p:nvSpPr>
        <p:spPr>
          <a:xfrm rot="2616067">
            <a:off x="9680839" y="837322"/>
            <a:ext cx="64878" cy="287408"/>
          </a:xfrm>
          <a:prstGeom prst="roundRect">
            <a:avLst>
              <a:gd name="adj" fmla="val 209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Ключевые эффекты Стратегии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E81E4E-094A-4E04-B135-BE304A1BC311}"/>
              </a:ext>
            </a:extLst>
          </p:cNvPr>
          <p:cNvGrpSpPr/>
          <p:nvPr/>
        </p:nvGrpSpPr>
        <p:grpSpPr>
          <a:xfrm>
            <a:off x="1686283" y="6093823"/>
            <a:ext cx="1856214" cy="122772"/>
            <a:chOff x="1686283" y="6093823"/>
            <a:chExt cx="1856214" cy="12277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007F29B-27BF-4619-9101-68228E811DEF}"/>
                </a:ext>
              </a:extLst>
            </p:cNvPr>
            <p:cNvSpPr/>
            <p:nvPr/>
          </p:nvSpPr>
          <p:spPr>
            <a:xfrm>
              <a:off x="1686283" y="6131923"/>
              <a:ext cx="713214" cy="84672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89B6E35-6502-4ABC-B3A8-E59839661831}"/>
                </a:ext>
              </a:extLst>
            </p:cNvPr>
            <p:cNvSpPr/>
            <p:nvPr/>
          </p:nvSpPr>
          <p:spPr>
            <a:xfrm>
              <a:off x="2829283" y="6093823"/>
              <a:ext cx="713214" cy="84672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CDF7A7B-3EBD-481B-B25A-90A6E63AE354}"/>
              </a:ext>
            </a:extLst>
          </p:cNvPr>
          <p:cNvGrpSpPr/>
          <p:nvPr/>
        </p:nvGrpSpPr>
        <p:grpSpPr>
          <a:xfrm>
            <a:off x="1202749" y="2572253"/>
            <a:ext cx="2339748" cy="3605089"/>
            <a:chOff x="795338" y="-196850"/>
            <a:chExt cx="4591050" cy="707390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C6CA2CF-9AB6-447D-BFB6-5BF833A09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338" y="1270000"/>
              <a:ext cx="4360863" cy="5607050"/>
            </a:xfrm>
            <a:custGeom>
              <a:avLst/>
              <a:gdLst>
                <a:gd name="T0" fmla="*/ 1080 w 1831"/>
                <a:gd name="T1" fmla="*/ 1234 h 2335"/>
                <a:gd name="T2" fmla="*/ 977 w 1831"/>
                <a:gd name="T3" fmla="*/ 1329 h 2335"/>
                <a:gd name="T4" fmla="*/ 878 w 1831"/>
                <a:gd name="T5" fmla="*/ 1889 h 2335"/>
                <a:gd name="T6" fmla="*/ 807 w 1831"/>
                <a:gd name="T7" fmla="*/ 2234 h 2335"/>
                <a:gd name="T8" fmla="*/ 700 w 1831"/>
                <a:gd name="T9" fmla="*/ 2326 h 2335"/>
                <a:gd name="T10" fmla="*/ 575 w 1831"/>
                <a:gd name="T11" fmla="*/ 2271 h 2335"/>
                <a:gd name="T12" fmla="*/ 558 w 1831"/>
                <a:gd name="T13" fmla="*/ 2102 h 2335"/>
                <a:gd name="T14" fmla="*/ 641 w 1831"/>
                <a:gd name="T15" fmla="*/ 1658 h 2335"/>
                <a:gd name="T16" fmla="*/ 719 w 1831"/>
                <a:gd name="T17" fmla="*/ 1262 h 2335"/>
                <a:gd name="T18" fmla="*/ 682 w 1831"/>
                <a:gd name="T19" fmla="*/ 1068 h 2335"/>
                <a:gd name="T20" fmla="*/ 546 w 1831"/>
                <a:gd name="T21" fmla="*/ 743 h 2335"/>
                <a:gd name="T22" fmla="*/ 497 w 1831"/>
                <a:gd name="T23" fmla="*/ 715 h 2335"/>
                <a:gd name="T24" fmla="*/ 95 w 1831"/>
                <a:gd name="T25" fmla="*/ 730 h 2335"/>
                <a:gd name="T26" fmla="*/ 6 w 1831"/>
                <a:gd name="T27" fmla="*/ 654 h 2335"/>
                <a:gd name="T28" fmla="*/ 64 w 1831"/>
                <a:gd name="T29" fmla="*/ 557 h 2335"/>
                <a:gd name="T30" fmla="*/ 254 w 1831"/>
                <a:gd name="T31" fmla="*/ 505 h 2335"/>
                <a:gd name="T32" fmla="*/ 504 w 1831"/>
                <a:gd name="T33" fmla="*/ 439 h 2335"/>
                <a:gd name="T34" fmla="*/ 620 w 1831"/>
                <a:gd name="T35" fmla="*/ 465 h 2335"/>
                <a:gd name="T36" fmla="*/ 800 w 1831"/>
                <a:gd name="T37" fmla="*/ 394 h 2335"/>
                <a:gd name="T38" fmla="*/ 1666 w 1831"/>
                <a:gd name="T39" fmla="*/ 26 h 2335"/>
                <a:gd name="T40" fmla="*/ 1808 w 1831"/>
                <a:gd name="T41" fmla="*/ 66 h 2335"/>
                <a:gd name="T42" fmla="*/ 1751 w 1831"/>
                <a:gd name="T43" fmla="*/ 193 h 2335"/>
                <a:gd name="T44" fmla="*/ 1319 w 1831"/>
                <a:gd name="T45" fmla="*/ 379 h 2335"/>
                <a:gd name="T46" fmla="*/ 1083 w 1831"/>
                <a:gd name="T47" fmla="*/ 474 h 2335"/>
                <a:gd name="T48" fmla="*/ 1065 w 1831"/>
                <a:gd name="T49" fmla="*/ 517 h 2335"/>
                <a:gd name="T50" fmla="*/ 1326 w 1831"/>
                <a:gd name="T51" fmla="*/ 1133 h 2335"/>
                <a:gd name="T52" fmla="*/ 1570 w 1831"/>
                <a:gd name="T53" fmla="*/ 1720 h 2335"/>
                <a:gd name="T54" fmla="*/ 1729 w 1831"/>
                <a:gd name="T55" fmla="*/ 2097 h 2335"/>
                <a:gd name="T56" fmla="*/ 1661 w 1831"/>
                <a:gd name="T57" fmla="*/ 2291 h 2335"/>
                <a:gd name="T58" fmla="*/ 1491 w 1831"/>
                <a:gd name="T59" fmla="*/ 2213 h 2335"/>
                <a:gd name="T60" fmla="*/ 1285 w 1831"/>
                <a:gd name="T61" fmla="*/ 1723 h 2335"/>
                <a:gd name="T62" fmla="*/ 1080 w 1831"/>
                <a:gd name="T63" fmla="*/ 1234 h 2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31" h="2335">
                  <a:moveTo>
                    <a:pt x="1080" y="1234"/>
                  </a:moveTo>
                  <a:cubicBezTo>
                    <a:pt x="1012" y="1239"/>
                    <a:pt x="989" y="1262"/>
                    <a:pt x="977" y="1329"/>
                  </a:cubicBezTo>
                  <a:cubicBezTo>
                    <a:pt x="945" y="1516"/>
                    <a:pt x="912" y="1703"/>
                    <a:pt x="878" y="1889"/>
                  </a:cubicBezTo>
                  <a:cubicBezTo>
                    <a:pt x="857" y="2005"/>
                    <a:pt x="831" y="2119"/>
                    <a:pt x="807" y="2234"/>
                  </a:cubicBezTo>
                  <a:cubicBezTo>
                    <a:pt x="799" y="2276"/>
                    <a:pt x="750" y="2318"/>
                    <a:pt x="700" y="2326"/>
                  </a:cubicBezTo>
                  <a:cubicBezTo>
                    <a:pt x="646" y="2335"/>
                    <a:pt x="603" y="2313"/>
                    <a:pt x="575" y="2271"/>
                  </a:cubicBezTo>
                  <a:cubicBezTo>
                    <a:pt x="541" y="2216"/>
                    <a:pt x="547" y="2159"/>
                    <a:pt x="558" y="2102"/>
                  </a:cubicBezTo>
                  <a:cubicBezTo>
                    <a:pt x="585" y="1954"/>
                    <a:pt x="613" y="1806"/>
                    <a:pt x="641" y="1658"/>
                  </a:cubicBezTo>
                  <a:cubicBezTo>
                    <a:pt x="666" y="1526"/>
                    <a:pt x="688" y="1393"/>
                    <a:pt x="719" y="1262"/>
                  </a:cubicBezTo>
                  <a:cubicBezTo>
                    <a:pt x="737" y="1188"/>
                    <a:pt x="707" y="1129"/>
                    <a:pt x="682" y="1068"/>
                  </a:cubicBezTo>
                  <a:cubicBezTo>
                    <a:pt x="638" y="959"/>
                    <a:pt x="590" y="852"/>
                    <a:pt x="546" y="743"/>
                  </a:cubicBezTo>
                  <a:cubicBezTo>
                    <a:pt x="535" y="717"/>
                    <a:pt x="524" y="714"/>
                    <a:pt x="497" y="715"/>
                  </a:cubicBezTo>
                  <a:cubicBezTo>
                    <a:pt x="363" y="723"/>
                    <a:pt x="229" y="727"/>
                    <a:pt x="95" y="730"/>
                  </a:cubicBezTo>
                  <a:cubicBezTo>
                    <a:pt x="49" y="731"/>
                    <a:pt x="14" y="699"/>
                    <a:pt x="6" y="654"/>
                  </a:cubicBezTo>
                  <a:cubicBezTo>
                    <a:pt x="0" y="614"/>
                    <a:pt x="22" y="571"/>
                    <a:pt x="64" y="557"/>
                  </a:cubicBezTo>
                  <a:cubicBezTo>
                    <a:pt x="127" y="537"/>
                    <a:pt x="190" y="522"/>
                    <a:pt x="254" y="505"/>
                  </a:cubicBezTo>
                  <a:cubicBezTo>
                    <a:pt x="337" y="483"/>
                    <a:pt x="422" y="465"/>
                    <a:pt x="504" y="439"/>
                  </a:cubicBezTo>
                  <a:cubicBezTo>
                    <a:pt x="554" y="423"/>
                    <a:pt x="592" y="436"/>
                    <a:pt x="620" y="465"/>
                  </a:cubicBezTo>
                  <a:cubicBezTo>
                    <a:pt x="683" y="440"/>
                    <a:pt x="742" y="418"/>
                    <a:pt x="800" y="394"/>
                  </a:cubicBezTo>
                  <a:cubicBezTo>
                    <a:pt x="1044" y="292"/>
                    <a:pt x="1422" y="129"/>
                    <a:pt x="1666" y="26"/>
                  </a:cubicBezTo>
                  <a:cubicBezTo>
                    <a:pt x="1726" y="0"/>
                    <a:pt x="1783" y="15"/>
                    <a:pt x="1808" y="66"/>
                  </a:cubicBezTo>
                  <a:cubicBezTo>
                    <a:pt x="1831" y="114"/>
                    <a:pt x="1811" y="166"/>
                    <a:pt x="1751" y="193"/>
                  </a:cubicBezTo>
                  <a:cubicBezTo>
                    <a:pt x="1653" y="238"/>
                    <a:pt x="1419" y="338"/>
                    <a:pt x="1319" y="379"/>
                  </a:cubicBezTo>
                  <a:cubicBezTo>
                    <a:pt x="1241" y="411"/>
                    <a:pt x="1163" y="444"/>
                    <a:pt x="1083" y="474"/>
                  </a:cubicBezTo>
                  <a:cubicBezTo>
                    <a:pt x="1057" y="484"/>
                    <a:pt x="1056" y="498"/>
                    <a:pt x="1065" y="517"/>
                  </a:cubicBezTo>
                  <a:cubicBezTo>
                    <a:pt x="1151" y="723"/>
                    <a:pt x="1239" y="927"/>
                    <a:pt x="1326" y="1133"/>
                  </a:cubicBezTo>
                  <a:cubicBezTo>
                    <a:pt x="1408" y="1328"/>
                    <a:pt x="1488" y="1525"/>
                    <a:pt x="1570" y="1720"/>
                  </a:cubicBezTo>
                  <a:cubicBezTo>
                    <a:pt x="1622" y="1846"/>
                    <a:pt x="1675" y="1972"/>
                    <a:pt x="1729" y="2097"/>
                  </a:cubicBezTo>
                  <a:cubicBezTo>
                    <a:pt x="1761" y="2171"/>
                    <a:pt x="1731" y="2260"/>
                    <a:pt x="1661" y="2291"/>
                  </a:cubicBezTo>
                  <a:cubicBezTo>
                    <a:pt x="1601" y="2318"/>
                    <a:pt x="1521" y="2283"/>
                    <a:pt x="1491" y="2213"/>
                  </a:cubicBezTo>
                  <a:cubicBezTo>
                    <a:pt x="1421" y="2050"/>
                    <a:pt x="1353" y="1886"/>
                    <a:pt x="1285" y="1723"/>
                  </a:cubicBezTo>
                  <a:cubicBezTo>
                    <a:pt x="1216" y="1559"/>
                    <a:pt x="1148" y="1396"/>
                    <a:pt x="1080" y="12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DA0B862-2C7E-44FF-A594-2A473D802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25" y="1109663"/>
              <a:ext cx="1157288" cy="1160463"/>
            </a:xfrm>
            <a:custGeom>
              <a:avLst/>
              <a:gdLst>
                <a:gd name="T0" fmla="*/ 479 w 486"/>
                <a:gd name="T1" fmla="*/ 244 h 483"/>
                <a:gd name="T2" fmla="*/ 241 w 486"/>
                <a:gd name="T3" fmla="*/ 481 h 483"/>
                <a:gd name="T4" fmla="*/ 1 w 486"/>
                <a:gd name="T5" fmla="*/ 240 h 483"/>
                <a:gd name="T6" fmla="*/ 238 w 486"/>
                <a:gd name="T7" fmla="*/ 1 h 483"/>
                <a:gd name="T8" fmla="*/ 479 w 486"/>
                <a:gd name="T9" fmla="*/ 24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6" h="483">
                  <a:moveTo>
                    <a:pt x="479" y="244"/>
                  </a:moveTo>
                  <a:cubicBezTo>
                    <a:pt x="479" y="371"/>
                    <a:pt x="366" y="483"/>
                    <a:pt x="241" y="481"/>
                  </a:cubicBezTo>
                  <a:cubicBezTo>
                    <a:pt x="109" y="478"/>
                    <a:pt x="0" y="369"/>
                    <a:pt x="1" y="240"/>
                  </a:cubicBezTo>
                  <a:cubicBezTo>
                    <a:pt x="1" y="113"/>
                    <a:pt x="111" y="2"/>
                    <a:pt x="238" y="1"/>
                  </a:cubicBezTo>
                  <a:cubicBezTo>
                    <a:pt x="368" y="0"/>
                    <a:pt x="486" y="118"/>
                    <a:pt x="479" y="24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74EA090-87F8-446F-80A3-95030B1B2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700" y="-196850"/>
              <a:ext cx="2325688" cy="4094163"/>
            </a:xfrm>
            <a:custGeom>
              <a:avLst/>
              <a:gdLst>
                <a:gd name="T0" fmla="*/ 0 w 977"/>
                <a:gd name="T1" fmla="*/ 106 h 1705"/>
                <a:gd name="T2" fmla="*/ 19 w 977"/>
                <a:gd name="T3" fmla="*/ 158 h 1705"/>
                <a:gd name="T4" fmla="*/ 772 w 977"/>
                <a:gd name="T5" fmla="*/ 730 h 1705"/>
                <a:gd name="T6" fmla="*/ 559 w 977"/>
                <a:gd name="T7" fmla="*/ 1649 h 1705"/>
                <a:gd name="T8" fmla="*/ 580 w 977"/>
                <a:gd name="T9" fmla="*/ 1705 h 1705"/>
                <a:gd name="T10" fmla="*/ 817 w 977"/>
                <a:gd name="T11" fmla="*/ 714 h 1705"/>
                <a:gd name="T12" fmla="*/ 0 w 977"/>
                <a:gd name="T13" fmla="*/ 106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7" h="1705">
                  <a:moveTo>
                    <a:pt x="0" y="106"/>
                  </a:moveTo>
                  <a:cubicBezTo>
                    <a:pt x="19" y="158"/>
                    <a:pt x="19" y="158"/>
                    <a:pt x="19" y="158"/>
                  </a:cubicBezTo>
                  <a:cubicBezTo>
                    <a:pt x="285" y="61"/>
                    <a:pt x="626" y="326"/>
                    <a:pt x="772" y="730"/>
                  </a:cubicBezTo>
                  <a:cubicBezTo>
                    <a:pt x="919" y="1135"/>
                    <a:pt x="826" y="1552"/>
                    <a:pt x="559" y="1649"/>
                  </a:cubicBezTo>
                  <a:cubicBezTo>
                    <a:pt x="580" y="1705"/>
                    <a:pt x="580" y="1705"/>
                    <a:pt x="580" y="1705"/>
                  </a:cubicBezTo>
                  <a:cubicBezTo>
                    <a:pt x="871" y="1600"/>
                    <a:pt x="977" y="1156"/>
                    <a:pt x="817" y="714"/>
                  </a:cubicBezTo>
                  <a:cubicBezTo>
                    <a:pt x="656" y="273"/>
                    <a:pt x="291" y="0"/>
                    <a:pt x="0" y="1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6992EDE-FA56-4B03-8FD3-36CA2C574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425" y="57150"/>
              <a:ext cx="1422400" cy="3854450"/>
            </a:xfrm>
            <a:custGeom>
              <a:avLst/>
              <a:gdLst>
                <a:gd name="T0" fmla="*/ 870 w 896"/>
                <a:gd name="T1" fmla="*/ 2428 h 2428"/>
                <a:gd name="T2" fmla="*/ 896 w 896"/>
                <a:gd name="T3" fmla="*/ 2419 h 2428"/>
                <a:gd name="T4" fmla="*/ 26 w 896"/>
                <a:gd name="T5" fmla="*/ 0 h 2428"/>
                <a:gd name="T6" fmla="*/ 0 w 896"/>
                <a:gd name="T7" fmla="*/ 9 h 2428"/>
                <a:gd name="T8" fmla="*/ 870 w 896"/>
                <a:gd name="T9" fmla="*/ 2428 h 2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6" h="2428">
                  <a:moveTo>
                    <a:pt x="870" y="2428"/>
                  </a:moveTo>
                  <a:lnTo>
                    <a:pt x="896" y="2419"/>
                  </a:lnTo>
                  <a:lnTo>
                    <a:pt x="26" y="0"/>
                  </a:lnTo>
                  <a:lnTo>
                    <a:pt x="0" y="9"/>
                  </a:lnTo>
                  <a:lnTo>
                    <a:pt x="870" y="242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E95E7C24-2322-4F44-8B99-AC7FC24A882A}"/>
              </a:ext>
            </a:extLst>
          </p:cNvPr>
          <p:cNvSpPr/>
          <p:nvPr/>
        </p:nvSpPr>
        <p:spPr>
          <a:xfrm>
            <a:off x="9548926" y="5626737"/>
            <a:ext cx="2103836" cy="223225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4710CC-F66A-45AD-8EB1-81B239DA0FDA}"/>
              </a:ext>
            </a:extLst>
          </p:cNvPr>
          <p:cNvGrpSpPr/>
          <p:nvPr/>
        </p:nvGrpSpPr>
        <p:grpSpPr>
          <a:xfrm>
            <a:off x="9525412" y="2063697"/>
            <a:ext cx="1800896" cy="3688151"/>
            <a:chOff x="9021558" y="2063697"/>
            <a:chExt cx="1800896" cy="3688151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8C8AC32-D721-4AFC-8305-6185AB0F5572}"/>
                </a:ext>
              </a:extLst>
            </p:cNvPr>
            <p:cNvSpPr/>
            <p:nvPr/>
          </p:nvSpPr>
          <p:spPr>
            <a:xfrm rot="20234284">
              <a:off x="10336946" y="4741801"/>
              <a:ext cx="181229" cy="101004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087A74C2-6782-4E75-8D14-465B26B3DFE6}"/>
                </a:ext>
              </a:extLst>
            </p:cNvPr>
            <p:cNvSpPr/>
            <p:nvPr/>
          </p:nvSpPr>
          <p:spPr>
            <a:xfrm rot="1307746">
              <a:off x="9585954" y="5111407"/>
              <a:ext cx="152559" cy="61732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F85C64D-1454-4CFA-A636-C7B1EA7412FB}"/>
                </a:ext>
              </a:extLst>
            </p:cNvPr>
            <p:cNvGrpSpPr/>
            <p:nvPr/>
          </p:nvGrpSpPr>
          <p:grpSpPr>
            <a:xfrm rot="535395">
              <a:off x="9021558" y="2063697"/>
              <a:ext cx="1800896" cy="3121056"/>
              <a:chOff x="6176100" y="2992625"/>
              <a:chExt cx="2086518" cy="2086518"/>
            </a:xfrm>
          </p:grpSpPr>
          <p:sp>
            <p:nvSpPr>
              <p:cNvPr id="19" name="Circle: Hollow 18">
                <a:extLst>
                  <a:ext uri="{FF2B5EF4-FFF2-40B4-BE49-F238E27FC236}">
                    <a16:creationId xmlns:a16="http://schemas.microsoft.com/office/drawing/2014/main" id="{767342FA-AA98-4942-A45C-8CA0969FC55D}"/>
                  </a:ext>
                </a:extLst>
              </p:cNvPr>
              <p:cNvSpPr/>
              <p:nvPr/>
            </p:nvSpPr>
            <p:spPr>
              <a:xfrm>
                <a:off x="6176100" y="2992625"/>
                <a:ext cx="2086518" cy="2086518"/>
              </a:xfrm>
              <a:prstGeom prst="donut">
                <a:avLst>
                  <a:gd name="adj" fmla="val 8909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Circle: Hollow 31">
                <a:extLst>
                  <a:ext uri="{FF2B5EF4-FFF2-40B4-BE49-F238E27FC236}">
                    <a16:creationId xmlns:a16="http://schemas.microsoft.com/office/drawing/2014/main" id="{A2237916-13D9-4B60-A937-1883CA55BDEB}"/>
                  </a:ext>
                </a:extLst>
              </p:cNvPr>
              <p:cNvSpPr/>
              <p:nvPr/>
            </p:nvSpPr>
            <p:spPr>
              <a:xfrm>
                <a:off x="6513918" y="3330443"/>
                <a:ext cx="1410882" cy="1410882"/>
              </a:xfrm>
              <a:prstGeom prst="donut">
                <a:avLst>
                  <a:gd name="adj" fmla="val 11275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Circle: Hollow 33">
                <a:extLst>
                  <a:ext uri="{FF2B5EF4-FFF2-40B4-BE49-F238E27FC236}">
                    <a16:creationId xmlns:a16="http://schemas.microsoft.com/office/drawing/2014/main" id="{9523CADD-081F-4343-AEA0-140719C25B98}"/>
                  </a:ext>
                </a:extLst>
              </p:cNvPr>
              <p:cNvSpPr/>
              <p:nvPr/>
            </p:nvSpPr>
            <p:spPr>
              <a:xfrm>
                <a:off x="6840366" y="3646067"/>
                <a:ext cx="779634" cy="779634"/>
              </a:xfrm>
              <a:prstGeom prst="donut">
                <a:avLst>
                  <a:gd name="adj" fmla="val 1751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8BE0B85-B1BB-495C-B267-6D2E9AB7C85B}"/>
                  </a:ext>
                </a:extLst>
              </p:cNvPr>
              <p:cNvSpPr/>
              <p:nvPr/>
            </p:nvSpPr>
            <p:spPr>
              <a:xfrm>
                <a:off x="7087293" y="3891549"/>
                <a:ext cx="285780" cy="28578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E2D679A4-8ECE-4AD8-B664-274027612B45}"/>
              </a:ext>
            </a:extLst>
          </p:cNvPr>
          <p:cNvSpPr txBox="1"/>
          <p:nvPr/>
        </p:nvSpPr>
        <p:spPr>
          <a:xfrm>
            <a:off x="3707210" y="4679809"/>
            <a:ext cx="1177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BDCBA7-68AA-4184-A0A3-AB1DAEFC05FE}"/>
              </a:ext>
            </a:extLst>
          </p:cNvPr>
          <p:cNvSpPr txBox="1"/>
          <p:nvPr/>
        </p:nvSpPr>
        <p:spPr>
          <a:xfrm>
            <a:off x="3663286" y="1703193"/>
            <a:ext cx="1375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ED2368-84F8-4611-9A4F-80AFF5994C13}"/>
              </a:ext>
            </a:extLst>
          </p:cNvPr>
          <p:cNvSpPr txBox="1"/>
          <p:nvPr/>
        </p:nvSpPr>
        <p:spPr>
          <a:xfrm>
            <a:off x="4930935" y="1571754"/>
            <a:ext cx="3755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Доступность и своевременность лекарственного обеспечения в рамках ГОБМП и ОСМС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2FD4B25-8082-4F3F-A9F1-3B69FEAC881C}"/>
              </a:ext>
            </a:extLst>
          </p:cNvPr>
          <p:cNvSpPr txBox="1"/>
          <p:nvPr/>
        </p:nvSpPr>
        <p:spPr>
          <a:xfrm>
            <a:off x="4930935" y="3023901"/>
            <a:ext cx="37552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Обеспечение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полного отраслевого цикла СЕД и развитие потенциала бизнес-возможностей Организации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C845710-984C-44F3-A568-E66BC54B5681}"/>
              </a:ext>
            </a:extLst>
          </p:cNvPr>
          <p:cNvSpPr txBox="1"/>
          <p:nvPr/>
        </p:nvSpPr>
        <p:spPr>
          <a:xfrm>
            <a:off x="4940599" y="4488548"/>
            <a:ext cx="3755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en Sans" panose="020B0606030504020204" pitchFamily="34" charset="0"/>
              </a:rPr>
              <a:t>Развитие кадрового потенциала и рост финансовой устойчивости Организации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2EA83E9-B192-48F1-946D-5530F67ED05F}"/>
              </a:ext>
            </a:extLst>
          </p:cNvPr>
          <p:cNvSpPr txBox="1"/>
          <p:nvPr/>
        </p:nvSpPr>
        <p:spPr>
          <a:xfrm>
            <a:off x="3605257" y="3160579"/>
            <a:ext cx="1375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42AFB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2AFB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04515CF-BF2F-462B-96E1-D25D4B643854}"/>
              </a:ext>
            </a:extLst>
          </p:cNvPr>
          <p:cNvGrpSpPr/>
          <p:nvPr/>
        </p:nvGrpSpPr>
        <p:grpSpPr>
          <a:xfrm>
            <a:off x="-8106206" y="-832894"/>
            <a:ext cx="33201406" cy="33201272"/>
            <a:chOff x="-8106206" y="-832894"/>
            <a:chExt cx="33201406" cy="332012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7A541A1-D44C-476F-AB14-B3CFE75D21AD}"/>
                </a:ext>
              </a:extLst>
            </p:cNvPr>
            <p:cNvSpPr/>
            <p:nvPr/>
          </p:nvSpPr>
          <p:spPr>
            <a:xfrm>
              <a:off x="-8106206" y="-832894"/>
              <a:ext cx="33201406" cy="3320127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722EE89-50E1-4628-9C10-6AA1EB3F9116}"/>
                </a:ext>
              </a:extLst>
            </p:cNvPr>
            <p:cNvGrpSpPr/>
            <p:nvPr/>
          </p:nvGrpSpPr>
          <p:grpSpPr>
            <a:xfrm>
              <a:off x="1941951" y="3176962"/>
              <a:ext cx="1929887" cy="841334"/>
              <a:chOff x="1941951" y="3176962"/>
              <a:chExt cx="1929887" cy="841334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416885D-1C60-4F91-B47E-5B079649873E}"/>
                  </a:ext>
                </a:extLst>
              </p:cNvPr>
              <p:cNvCxnSpPr>
                <a:cxnSpLocks/>
                <a:endCxn id="18" idx="3"/>
              </p:cNvCxnSpPr>
              <p:nvPr/>
            </p:nvCxnSpPr>
            <p:spPr>
              <a:xfrm flipV="1">
                <a:off x="1941951" y="3350338"/>
                <a:ext cx="1574012" cy="667958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Isosceles Triangle 17">
                <a:extLst>
                  <a:ext uri="{FF2B5EF4-FFF2-40B4-BE49-F238E27FC236}">
                    <a16:creationId xmlns:a16="http://schemas.microsoft.com/office/drawing/2014/main" id="{3E0AF101-7114-4831-AC2C-C768285648F5}"/>
                  </a:ext>
                </a:extLst>
              </p:cNvPr>
              <p:cNvSpPr/>
              <p:nvPr/>
            </p:nvSpPr>
            <p:spPr>
              <a:xfrm rot="4079480">
                <a:off x="3582999" y="3096469"/>
                <a:ext cx="208345" cy="369332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B2E9B85-847B-4E13-ABDA-66BD4B72361D}"/>
              </a:ext>
            </a:extLst>
          </p:cNvPr>
          <p:cNvGrpSpPr/>
          <p:nvPr/>
        </p:nvGrpSpPr>
        <p:grpSpPr>
          <a:xfrm>
            <a:off x="-6527060" y="-725790"/>
            <a:ext cx="23900660" cy="23900552"/>
            <a:chOff x="-6527060" y="-725790"/>
            <a:chExt cx="23900660" cy="2390055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128930D-1E5F-4035-94D1-5EA39E59F604}"/>
                </a:ext>
              </a:extLst>
            </p:cNvPr>
            <p:cNvSpPr/>
            <p:nvPr/>
          </p:nvSpPr>
          <p:spPr>
            <a:xfrm>
              <a:off x="-6527060" y="-725790"/>
              <a:ext cx="23900660" cy="23900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29780D7-DE1C-407A-9345-9FD7C36613DA}"/>
                </a:ext>
              </a:extLst>
            </p:cNvPr>
            <p:cNvGrpSpPr/>
            <p:nvPr/>
          </p:nvGrpSpPr>
          <p:grpSpPr>
            <a:xfrm>
              <a:off x="1941951" y="3176962"/>
              <a:ext cx="1929887" cy="841334"/>
              <a:chOff x="1941951" y="3176962"/>
              <a:chExt cx="1929887" cy="84133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F8C25C9-A5E7-494E-B8D0-196A1035460F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>
              <a:xfrm flipV="1">
                <a:off x="1941951" y="3350338"/>
                <a:ext cx="1574012" cy="667958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510FD8C7-CECB-42BB-9DAB-74DFF26B1045}"/>
                  </a:ext>
                </a:extLst>
              </p:cNvPr>
              <p:cNvSpPr/>
              <p:nvPr/>
            </p:nvSpPr>
            <p:spPr>
              <a:xfrm rot="4079480">
                <a:off x="3582999" y="3096469"/>
                <a:ext cx="208345" cy="369332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0969313-25EE-408D-A0E8-342BFB7759C6}"/>
              </a:ext>
            </a:extLst>
          </p:cNvPr>
          <p:cNvGrpSpPr/>
          <p:nvPr/>
        </p:nvGrpSpPr>
        <p:grpSpPr>
          <a:xfrm>
            <a:off x="-7124974" y="-845594"/>
            <a:ext cx="26835374" cy="26835268"/>
            <a:chOff x="-7124974" y="-843551"/>
            <a:chExt cx="26835374" cy="26835268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3FD977-9F00-4709-B9F6-C23BA8ADF2DA}"/>
                </a:ext>
              </a:extLst>
            </p:cNvPr>
            <p:cNvSpPr/>
            <p:nvPr/>
          </p:nvSpPr>
          <p:spPr>
            <a:xfrm>
              <a:off x="-7124974" y="-843551"/>
              <a:ext cx="26835374" cy="268352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1D92C87-4281-4615-A1EA-B56DCAE4BEB7}"/>
                </a:ext>
              </a:extLst>
            </p:cNvPr>
            <p:cNvGrpSpPr/>
            <p:nvPr/>
          </p:nvGrpSpPr>
          <p:grpSpPr>
            <a:xfrm>
              <a:off x="1941951" y="3176962"/>
              <a:ext cx="1929887" cy="841334"/>
              <a:chOff x="1941951" y="3176962"/>
              <a:chExt cx="1929887" cy="841334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1F4DE5C-EB84-49BC-A11B-024FC9892A94}"/>
                  </a:ext>
                </a:extLst>
              </p:cNvPr>
              <p:cNvCxnSpPr>
                <a:cxnSpLocks/>
                <a:endCxn id="67" idx="3"/>
              </p:cNvCxnSpPr>
              <p:nvPr/>
            </p:nvCxnSpPr>
            <p:spPr>
              <a:xfrm flipV="1">
                <a:off x="1941951" y="3350338"/>
                <a:ext cx="1574012" cy="667958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8CE227B6-C614-43CA-9D55-67F42BFBBF4C}"/>
                  </a:ext>
                </a:extLst>
              </p:cNvPr>
              <p:cNvSpPr/>
              <p:nvPr/>
            </p:nvSpPr>
            <p:spPr>
              <a:xfrm rot="4079480">
                <a:off x="3582999" y="3096469"/>
                <a:ext cx="208345" cy="369332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2578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accel="48000" decel="48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accel="52000" decel="48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3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5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926462"/>
              </p:ext>
            </p:extLst>
          </p:nvPr>
        </p:nvGraphicFramePr>
        <p:xfrm>
          <a:off x="453757" y="851624"/>
          <a:ext cx="11174281" cy="593534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993">
                  <a:extLst>
                    <a:ext uri="{9D8B030D-6E8A-4147-A177-3AD203B41FA5}">
                      <a16:colId xmlns:a16="http://schemas.microsoft.com/office/drawing/2014/main" val="2835491077"/>
                    </a:ext>
                  </a:extLst>
                </a:gridCol>
                <a:gridCol w="2324028">
                  <a:extLst>
                    <a:ext uri="{9D8B030D-6E8A-4147-A177-3AD203B41FA5}">
                      <a16:colId xmlns:a16="http://schemas.microsoft.com/office/drawing/2014/main" val="472865699"/>
                    </a:ext>
                  </a:extLst>
                </a:gridCol>
                <a:gridCol w="1139698">
                  <a:extLst>
                    <a:ext uri="{9D8B030D-6E8A-4147-A177-3AD203B41FA5}">
                      <a16:colId xmlns:a16="http://schemas.microsoft.com/office/drawing/2014/main" val="945969493"/>
                    </a:ext>
                  </a:extLst>
                </a:gridCol>
                <a:gridCol w="901370">
                  <a:extLst>
                    <a:ext uri="{9D8B030D-6E8A-4147-A177-3AD203B41FA5}">
                      <a16:colId xmlns:a16="http://schemas.microsoft.com/office/drawing/2014/main" val="3223392868"/>
                    </a:ext>
                  </a:extLst>
                </a:gridCol>
                <a:gridCol w="448220">
                  <a:extLst>
                    <a:ext uri="{9D8B030D-6E8A-4147-A177-3AD203B41FA5}">
                      <a16:colId xmlns:a16="http://schemas.microsoft.com/office/drawing/2014/main" val="4129239946"/>
                    </a:ext>
                  </a:extLst>
                </a:gridCol>
                <a:gridCol w="527735">
                  <a:extLst>
                    <a:ext uri="{9D8B030D-6E8A-4147-A177-3AD203B41FA5}">
                      <a16:colId xmlns:a16="http://schemas.microsoft.com/office/drawing/2014/main" val="408511692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752640468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404899472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2844621256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405217871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64338357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86071754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31598844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88725499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297229783"/>
                    </a:ext>
                  </a:extLst>
                </a:gridCol>
                <a:gridCol w="436258">
                  <a:extLst>
                    <a:ext uri="{9D8B030D-6E8A-4147-A177-3AD203B41FA5}">
                      <a16:colId xmlns:a16="http://schemas.microsoft.com/office/drawing/2014/main" val="1438858430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 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Целевой индикатор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Noto Sans" panose="020B0502040504020204"/>
                        </a:rPr>
                        <a:t>Ответст-венные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Источник информа-ции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Ед. изм.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Факт 2018 года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Плановый период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246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2019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2020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2021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2022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2023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339095"/>
                  </a:ext>
                </a:extLst>
              </a:tr>
              <a:tr h="211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920841689"/>
                  </a:ext>
                </a:extLst>
              </a:tr>
              <a:tr h="29647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СТРАТЕГИЧЕСКАЯ ЦЕЛЬ 1. ТРАНСФОРМАЦИЯ ДЕЯТЕЛЬНОСТИ В УСЛОВИЯХ РАСШИРЕНИЯ БИЗНЕС-ВОЗМОЖНОСТЕЙ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2136"/>
                  </a:ext>
                </a:extLst>
              </a:tr>
              <a:tr h="26499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Задача 1.1. Развитие собственной логистической инфраструктуры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072180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1.1.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Соответствие Организации стандарту GDP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Noto Sans" panose="020B0502040504020204"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Данные ТОО «СК-Фармация»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 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100%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100%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100%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856325379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1.2.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Снижение логистических издержек за единицу ЛС, МИ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Noto Sans" panose="020B0502040504020204"/>
                        </a:rPr>
                        <a:t>Председатель и члены Правления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</a:t>
                      </a:r>
                      <a:r>
                        <a:rPr lang="kk-KZ" sz="1400">
                          <a:effectLst/>
                          <a:latin typeface="Noto Sans" panose="020B0502040504020204"/>
                        </a:rPr>
                        <a:t>менее</a:t>
                      </a:r>
                      <a:endParaRPr lang="ru-RU" sz="1400">
                        <a:effectLst/>
                        <a:latin typeface="Noto Sans" panose="020B050204050402020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4%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6%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931230508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1.3.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Доля установленных (функционирующих) серийных диспенсеров по выдаче рецептурных лекарственных форм от общего числа МО, оказывающих ПМСП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Noto Sans" panose="020B0502040504020204"/>
                        </a:rPr>
                        <a:t>Председатель и члены Правления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0,5%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1%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1252101288"/>
                  </a:ext>
                </a:extLst>
              </a:tr>
              <a:tr h="38144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Задача 1.2. Покрытие участников ГОБМП вне списка Единого дистрибьютора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(во обеспечение равных прав граждан на лекарственное обеспечение)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43174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1.4.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Доля закупа ЛС и/или МИ для стационаров вне списка Единого дистрибьютора, от общего объема закупа Организации 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Noto Sans" panose="020B0502040504020204"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3%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oto Sans" panose="020B0502040504020204"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Noto Sans" panose="020B0502040504020204"/>
                        </a:rPr>
                        <a:t>не менее 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Noto Sans" panose="020B0502040504020204"/>
                        </a:rPr>
                        <a:t>8%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633536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648393" y="100594"/>
            <a:ext cx="107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dirty="0">
                <a:latin typeface="Noto Sans" panose="020B0502040504020204"/>
              </a:rPr>
              <a:t>СТРАТЕГИЧЕСКИЕ ЦЕЛИ, ЗАДАЧИ И ЦЕЛЕВЫЕ ИНДИКАТОРЫ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02713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623303"/>
              </p:ext>
            </p:extLst>
          </p:nvPr>
        </p:nvGraphicFramePr>
        <p:xfrm>
          <a:off x="369332" y="1146321"/>
          <a:ext cx="11174281" cy="479393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993">
                  <a:extLst>
                    <a:ext uri="{9D8B030D-6E8A-4147-A177-3AD203B41FA5}">
                      <a16:colId xmlns:a16="http://schemas.microsoft.com/office/drawing/2014/main" val="2835491077"/>
                    </a:ext>
                  </a:extLst>
                </a:gridCol>
                <a:gridCol w="2146161">
                  <a:extLst>
                    <a:ext uri="{9D8B030D-6E8A-4147-A177-3AD203B41FA5}">
                      <a16:colId xmlns:a16="http://schemas.microsoft.com/office/drawing/2014/main" val="472865699"/>
                    </a:ext>
                  </a:extLst>
                </a:gridCol>
                <a:gridCol w="1317565">
                  <a:extLst>
                    <a:ext uri="{9D8B030D-6E8A-4147-A177-3AD203B41FA5}">
                      <a16:colId xmlns:a16="http://schemas.microsoft.com/office/drawing/2014/main" val="904177997"/>
                    </a:ext>
                  </a:extLst>
                </a:gridCol>
                <a:gridCol w="901370">
                  <a:extLst>
                    <a:ext uri="{9D8B030D-6E8A-4147-A177-3AD203B41FA5}">
                      <a16:colId xmlns:a16="http://schemas.microsoft.com/office/drawing/2014/main" val="3223392868"/>
                    </a:ext>
                  </a:extLst>
                </a:gridCol>
                <a:gridCol w="448220">
                  <a:extLst>
                    <a:ext uri="{9D8B030D-6E8A-4147-A177-3AD203B41FA5}">
                      <a16:colId xmlns:a16="http://schemas.microsoft.com/office/drawing/2014/main" val="4129239946"/>
                    </a:ext>
                  </a:extLst>
                </a:gridCol>
                <a:gridCol w="527735">
                  <a:extLst>
                    <a:ext uri="{9D8B030D-6E8A-4147-A177-3AD203B41FA5}">
                      <a16:colId xmlns:a16="http://schemas.microsoft.com/office/drawing/2014/main" val="408511692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752640468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404899472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2844621256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405217871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64338357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86071754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31598844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88725499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297229783"/>
                    </a:ext>
                  </a:extLst>
                </a:gridCol>
                <a:gridCol w="436258">
                  <a:extLst>
                    <a:ext uri="{9D8B030D-6E8A-4147-A177-3AD203B41FA5}">
                      <a16:colId xmlns:a16="http://schemas.microsoft.com/office/drawing/2014/main" val="1438858430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Целевой индикатор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Ответст-венные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Источник информа-ции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изм.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2018 года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Плановый период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246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339095"/>
                  </a:ext>
                </a:extLst>
              </a:tr>
              <a:tr h="211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920841689"/>
                  </a:ext>
                </a:extLst>
              </a:tr>
              <a:tr h="25870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СТРАТЕГИЧЕСКАЯ ЦЕЛЬ 2. УПРАВЛЕНИЕ КАЧЕСТВОМ В ДЕЯТЕЛЬНОСТИ ОРГАНИЗАЦИИ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884605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Задача </a:t>
                      </a:r>
                      <a:r>
                        <a:rPr lang="kk-KZ" sz="14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.1. </a:t>
                      </a:r>
                      <a:r>
                        <a:rPr lang="kk-KZ" sz="1400" kern="1200" dirty="0">
                          <a:effectLst/>
                        </a:rPr>
                        <a:t>Обеспечение бесперебойности поставок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19374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2.1.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покрытия Организацией потребности медицинских организаций в рамках ГОБМП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ТОО «СК-Фармация»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91%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93%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2383566680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2.2.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Исполнение графика отгрузки Заказчикам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Председатель и члены Правления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ТОО «СК-Фармация»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85%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91%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434858112"/>
                  </a:ext>
                </a:extLst>
              </a:tr>
              <a:tr h="25492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Задача </a:t>
                      </a:r>
                      <a:r>
                        <a:rPr lang="kk-KZ" sz="14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.2. </a:t>
                      </a:r>
                      <a:r>
                        <a:rPr lang="kk-KZ" sz="1400" kern="1200" dirty="0">
                          <a:effectLst/>
                        </a:rPr>
                        <a:t>Повышение эффективности взаимодействия с партнерами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22978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2.3.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удовлетворенности заинтересованных сторон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50%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60%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70%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75%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80%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650455951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Задача 2.3. Повышение эффективности бизнес-процессов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92135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2.4.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автоматизированных  бизнес-процессов третьего уровня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</a:t>
                      </a:r>
                      <a:r>
                        <a:rPr lang="en-US" sz="1400">
                          <a:effectLst/>
                        </a:rPr>
                        <a:t>20</a:t>
                      </a: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</a:t>
                      </a:r>
                      <a:r>
                        <a:rPr lang="en-US" sz="1400">
                          <a:effectLst/>
                        </a:rPr>
                        <a:t>25</a:t>
                      </a: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</a:t>
                      </a:r>
                      <a:r>
                        <a:rPr lang="en-US" sz="1400">
                          <a:effectLst/>
                        </a:rPr>
                        <a:t>30</a:t>
                      </a: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</a:t>
                      </a:r>
                      <a:r>
                        <a:rPr lang="en-US" sz="1400">
                          <a:effectLst/>
                        </a:rPr>
                        <a:t>35</a:t>
                      </a: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</a:t>
                      </a:r>
                      <a:r>
                        <a:rPr lang="en-US" sz="1400">
                          <a:effectLst/>
                        </a:rPr>
                        <a:t>40</a:t>
                      </a: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10%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4318334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648393" y="100594"/>
            <a:ext cx="107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dirty="0">
                <a:latin typeface="Noto Sans" panose="020B0502040504020204"/>
              </a:rPr>
              <a:t>СТРАТЕГИЧЕСКИЕ ЦЕЛИ, ЗАДАЧИ И ЦЕЛЕВЫЕ ИНДИКАТОРЫ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352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364221"/>
              </p:ext>
            </p:extLst>
          </p:nvPr>
        </p:nvGraphicFramePr>
        <p:xfrm>
          <a:off x="377644" y="1670023"/>
          <a:ext cx="11174281" cy="36525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993">
                  <a:extLst>
                    <a:ext uri="{9D8B030D-6E8A-4147-A177-3AD203B41FA5}">
                      <a16:colId xmlns:a16="http://schemas.microsoft.com/office/drawing/2014/main" val="2835491077"/>
                    </a:ext>
                  </a:extLst>
                </a:gridCol>
                <a:gridCol w="2162787">
                  <a:extLst>
                    <a:ext uri="{9D8B030D-6E8A-4147-A177-3AD203B41FA5}">
                      <a16:colId xmlns:a16="http://schemas.microsoft.com/office/drawing/2014/main" val="472865699"/>
                    </a:ext>
                  </a:extLst>
                </a:gridCol>
                <a:gridCol w="1300939">
                  <a:extLst>
                    <a:ext uri="{9D8B030D-6E8A-4147-A177-3AD203B41FA5}">
                      <a16:colId xmlns:a16="http://schemas.microsoft.com/office/drawing/2014/main" val="3116789318"/>
                    </a:ext>
                  </a:extLst>
                </a:gridCol>
                <a:gridCol w="901370">
                  <a:extLst>
                    <a:ext uri="{9D8B030D-6E8A-4147-A177-3AD203B41FA5}">
                      <a16:colId xmlns:a16="http://schemas.microsoft.com/office/drawing/2014/main" val="3223392868"/>
                    </a:ext>
                  </a:extLst>
                </a:gridCol>
                <a:gridCol w="448220">
                  <a:extLst>
                    <a:ext uri="{9D8B030D-6E8A-4147-A177-3AD203B41FA5}">
                      <a16:colId xmlns:a16="http://schemas.microsoft.com/office/drawing/2014/main" val="4129239946"/>
                    </a:ext>
                  </a:extLst>
                </a:gridCol>
                <a:gridCol w="527735">
                  <a:extLst>
                    <a:ext uri="{9D8B030D-6E8A-4147-A177-3AD203B41FA5}">
                      <a16:colId xmlns:a16="http://schemas.microsoft.com/office/drawing/2014/main" val="408511692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752640468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404899472"/>
                    </a:ext>
                  </a:extLst>
                </a:gridCol>
                <a:gridCol w="542514">
                  <a:extLst>
                    <a:ext uri="{9D8B030D-6E8A-4147-A177-3AD203B41FA5}">
                      <a16:colId xmlns:a16="http://schemas.microsoft.com/office/drawing/2014/main" val="2844621256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405217871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64338357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86071754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31598844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88725499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297229783"/>
                    </a:ext>
                  </a:extLst>
                </a:gridCol>
                <a:gridCol w="436258">
                  <a:extLst>
                    <a:ext uri="{9D8B030D-6E8A-4147-A177-3AD203B41FA5}">
                      <a16:colId xmlns:a16="http://schemas.microsoft.com/office/drawing/2014/main" val="1438858430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Целевой индикатор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Ответст-венные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Источник информа-ции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 изм.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2018 года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Плановый период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246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 год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339095"/>
                  </a:ext>
                </a:extLst>
              </a:tr>
              <a:tr h="211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Вес, 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920841689"/>
                  </a:ext>
                </a:extLst>
              </a:tr>
              <a:tr h="30528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СТРАТЕГИЧЕСКАЯ ЦЕЛЬ 3. СОВЕРШЕНСТВОВАНИЕ ТЕХНОЛОГИЙ МЕНЕДЖМЕНТА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991483"/>
                  </a:ext>
                </a:extLst>
              </a:tr>
              <a:tr h="26499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Задача</a:t>
                      </a:r>
                      <a:r>
                        <a:rPr lang="ru-RU" sz="1400" dirty="0">
                          <a:effectLst/>
                        </a:rPr>
                        <a:t> 3.1. </a:t>
                      </a:r>
                      <a:r>
                        <a:rPr lang="kk-KZ" sz="1400" kern="1200" dirty="0">
                          <a:effectLst/>
                        </a:rPr>
                        <a:t>Развитие кадрового потенциала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953454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Текучесть кадров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646840473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внедрения корпоративного управления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Председатель и члены Правления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 ТОО «СК-Фармация»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3588862931"/>
                  </a:ext>
                </a:extLst>
              </a:tr>
              <a:tr h="27381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Задача</a:t>
                      </a:r>
                      <a:r>
                        <a:rPr lang="ru-RU" sz="1400" dirty="0">
                          <a:effectLst/>
                        </a:rPr>
                        <a:t> 3.1. </a:t>
                      </a:r>
                      <a:r>
                        <a:rPr lang="kk-KZ" sz="1400" kern="1200" dirty="0">
                          <a:effectLst/>
                        </a:rPr>
                        <a:t>Достижение финансовой устойчивости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692016"/>
                  </a:ext>
                </a:extLst>
              </a:tr>
              <a:tr h="48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3.3.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Исполнение показателей финансовой устойчивости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Председатель и члены Правления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ТОО «СК-Фармация»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90%</a:t>
                      </a:r>
                      <a:endParaRPr lang="ru-RU" sz="140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8%</a:t>
                      </a:r>
                      <a:endParaRPr lang="ru-RU" sz="1400" dirty="0">
                        <a:effectLst/>
                        <a:latin typeface="Noto Sans" panose="020B0502040504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0" marB="0" anchor="ctr"/>
                </a:tc>
                <a:extLst>
                  <a:ext uri="{0D108BD9-81ED-4DB2-BD59-A6C34878D82A}">
                    <a16:rowId xmlns:a16="http://schemas.microsoft.com/office/drawing/2014/main" val="22853336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648393" y="100594"/>
            <a:ext cx="107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dirty="0">
                <a:latin typeface="Noto Sans" panose="020B0502040504020204"/>
              </a:rPr>
              <a:t>СТРАТЕГИЧЕСКИЕ ЦЕЛИ, ЗАДАЧИ И ЦЕЛЕВЫЕ ИНДИКАТОРЫ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320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59790" y="2505076"/>
            <a:ext cx="4500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Благодарим за внимание!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DC9733E-90DD-42DA-A1B1-E75BD0445C20}"/>
              </a:ext>
            </a:extLst>
          </p:cNvPr>
          <p:cNvSpPr/>
          <p:nvPr/>
        </p:nvSpPr>
        <p:spPr>
          <a:xfrm>
            <a:off x="1092465" y="4425061"/>
            <a:ext cx="5835275" cy="425908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1029" y="1669022"/>
            <a:ext cx="4216767" cy="426376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278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46341" y="105587"/>
            <a:ext cx="1087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внешней среды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841538D-D709-49CA-A2C8-0F5BFC99D8BC}"/>
              </a:ext>
            </a:extLst>
          </p:cNvPr>
          <p:cNvSpPr/>
          <p:nvPr/>
        </p:nvSpPr>
        <p:spPr>
          <a:xfrm>
            <a:off x="821749" y="2601671"/>
            <a:ext cx="2389078" cy="2162019"/>
          </a:xfrm>
          <a:prstGeom prst="wedgeRoundRectCallout">
            <a:avLst>
              <a:gd name="adj1" fmla="val 43999"/>
              <a:gd name="adj2" fmla="val 7581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383EDB-CB29-4800-92B6-29FA51C93F64}"/>
              </a:ext>
            </a:extLst>
          </p:cNvPr>
          <p:cNvSpPr txBox="1"/>
          <p:nvPr/>
        </p:nvSpPr>
        <p:spPr>
          <a:xfrm>
            <a:off x="731712" y="2431551"/>
            <a:ext cx="25691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Oval 62">
            <a:extLst>
              <a:ext uri="{FF2B5EF4-FFF2-40B4-BE49-F238E27FC236}">
                <a16:creationId xmlns:a16="http://schemas.microsoft.com/office/drawing/2014/main" id="{2B9C0BA6-A82D-48FF-B21F-279C6081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189" y="1320845"/>
            <a:ext cx="910195" cy="89219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0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000" b="1" dirty="0" smtClean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0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1749" y="966711"/>
            <a:ext cx="797165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(+) Регулятивные нормы СЕД обеспечивают  своевременность и прозрачность лекарственного обеспечения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населения</a:t>
            </a:r>
            <a:r>
              <a:rPr lang="en-US" sz="2300" b="1" dirty="0" smtClean="0">
                <a:solidFill>
                  <a:srgbClr val="074D67"/>
                </a:solidFill>
                <a:latin typeface="Open Sans" panose="020B0606030504020204"/>
              </a:rPr>
              <a:t> – </a:t>
            </a:r>
            <a:r>
              <a:rPr lang="en-US" sz="2300" dirty="0" smtClean="0">
                <a:solidFill>
                  <a:srgbClr val="C2C923"/>
                </a:solidFill>
                <a:latin typeface="Open Sans" panose="020B0606030504020204"/>
              </a:rPr>
              <a:t>0,22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балла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(+) Расширение СЕД через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собственную инфраструктуру </a:t>
            </a: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логистики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0,20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баллов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(+) Выход на фармацевтический рынок стран Евразийского союза 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0,07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(-) </a:t>
            </a: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Внедрение регулирования цен на все лекарственные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средства 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0,13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балла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(-) Не все виды закупа реализованы через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веб-портал 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0,08 балла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(-) НПА не могут быть реализованы в полной мере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0,08 балла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(-) Нормы определения размера наценки ЕД не имеют четкого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обоснования 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0,05 балла</a:t>
            </a:r>
            <a:endParaRPr lang="ru-RU" sz="2300" dirty="0">
              <a:solidFill>
                <a:srgbClr val="C2C923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300" b="1" dirty="0">
                <a:solidFill>
                  <a:srgbClr val="074D67"/>
                </a:solidFill>
                <a:latin typeface="Open Sans" panose="020B0606030504020204"/>
              </a:rPr>
              <a:t>(-) Передача СЕД в ведение </a:t>
            </a:r>
            <a:r>
              <a:rPr lang="ru-RU" sz="2300" b="1" dirty="0" smtClean="0">
                <a:solidFill>
                  <a:srgbClr val="074D67"/>
                </a:solidFill>
                <a:latin typeface="Open Sans" panose="020B0606030504020204"/>
              </a:rPr>
              <a:t>ФОМС – </a:t>
            </a:r>
            <a:r>
              <a:rPr lang="ru-RU" sz="2300" dirty="0" smtClean="0">
                <a:solidFill>
                  <a:srgbClr val="C2C923"/>
                </a:solidFill>
                <a:latin typeface="Open Sans" panose="020B0606030504020204"/>
              </a:rPr>
              <a:t>0,03 балла</a:t>
            </a:r>
            <a:endParaRPr lang="en-US" sz="2300" dirty="0">
              <a:solidFill>
                <a:srgbClr val="C2C923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4185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46341" y="105587"/>
            <a:ext cx="1087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внешней среды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57600" y="1185055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(+) Рост  финансирования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ГОБМП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0,06 балла</a:t>
            </a:r>
            <a:endParaRPr lang="ru-RU" sz="2600" dirty="0">
              <a:solidFill>
                <a:srgbClr val="42AFB6"/>
              </a:solidFill>
              <a:latin typeface="Open Sans"/>
            </a:endParaRPr>
          </a:p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(+) Предсказуемость экономической ситуации и стратегическая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стабильность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0,03 балла </a:t>
            </a:r>
            <a:endParaRPr lang="ru-RU" sz="2600" dirty="0">
              <a:solidFill>
                <a:srgbClr val="42AFB6"/>
              </a:solidFill>
              <a:latin typeface="Open Sans"/>
            </a:endParaRPr>
          </a:p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(+) Вклад в рост ВВП Казахстана пришелся на сферы транспорта и складирования и розничной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торговли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0,03 балла</a:t>
            </a:r>
            <a:endParaRPr lang="ru-RU" sz="2600" dirty="0">
              <a:solidFill>
                <a:srgbClr val="42AFB6"/>
              </a:solidFill>
              <a:latin typeface="Open Sans"/>
            </a:endParaRPr>
          </a:p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(-) Рост инфляции и снижение ставок вознаграждения банков валютных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депозитов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0,09 балла</a:t>
            </a:r>
            <a:endParaRPr lang="ru-RU" sz="2600" dirty="0">
              <a:solidFill>
                <a:srgbClr val="42AFB6"/>
              </a:solidFill>
              <a:latin typeface="Open Sans"/>
            </a:endParaRPr>
          </a:p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(-) Уверенный рост курса валют в ближайшие 5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лет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0,05 балла</a:t>
            </a:r>
            <a:endParaRPr lang="ru-RU" sz="2600" dirty="0">
              <a:solidFill>
                <a:srgbClr val="42AFB6"/>
              </a:solidFill>
              <a:latin typeface="Open Sans"/>
            </a:endParaRPr>
          </a:p>
          <a:p>
            <a:pPr marL="342900" lvl="0" indent="-342900">
              <a:buAutoNum type="arabicPeriod"/>
              <a:defRPr/>
            </a:pPr>
            <a:r>
              <a:rPr lang="ru-RU" sz="2600" b="1" dirty="0">
                <a:solidFill>
                  <a:srgbClr val="074D67"/>
                </a:solidFill>
                <a:latin typeface="Open Sans"/>
              </a:rPr>
              <a:t>(-) Удорожание услуг </a:t>
            </a:r>
            <a:r>
              <a:rPr lang="ru-RU" sz="2600" b="1" dirty="0" smtClean="0">
                <a:solidFill>
                  <a:srgbClr val="074D67"/>
                </a:solidFill>
                <a:latin typeface="Open Sans"/>
              </a:rPr>
              <a:t>транспорта – </a:t>
            </a:r>
            <a:r>
              <a:rPr lang="ru-RU" sz="2600" dirty="0" smtClean="0">
                <a:solidFill>
                  <a:srgbClr val="42AFB6"/>
                </a:solidFill>
                <a:latin typeface="Open Sans"/>
              </a:rPr>
              <a:t>0,04 балла</a:t>
            </a:r>
            <a:endParaRPr lang="en-US" sz="2600" dirty="0">
              <a:solidFill>
                <a:srgbClr val="42AFB6"/>
              </a:solidFill>
              <a:latin typeface="Open Sans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F777B8EC-5F6C-428B-BE64-73B4073F5C4F}"/>
              </a:ext>
            </a:extLst>
          </p:cNvPr>
          <p:cNvSpPr/>
          <p:nvPr/>
        </p:nvSpPr>
        <p:spPr>
          <a:xfrm>
            <a:off x="799719" y="2585171"/>
            <a:ext cx="2389078" cy="2162019"/>
          </a:xfrm>
          <a:prstGeom prst="wedgeRoundRectCallout">
            <a:avLst>
              <a:gd name="adj1" fmla="val -4429"/>
              <a:gd name="adj2" fmla="val 74193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C833C7-6E36-46A4-A613-DB289EBC93E9}"/>
              </a:ext>
            </a:extLst>
          </p:cNvPr>
          <p:cNvSpPr txBox="1"/>
          <p:nvPr/>
        </p:nvSpPr>
        <p:spPr>
          <a:xfrm>
            <a:off x="711548" y="2431551"/>
            <a:ext cx="25691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F1047E0-2819-42B3-8474-627E1F4F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132" y="1320845"/>
            <a:ext cx="910195" cy="8921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50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lang="en-GB" sz="50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2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46341" y="105587"/>
            <a:ext cx="1087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внешней среды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57600" y="1515154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(+) Эффективное бюджетирование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ГОБМП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0,13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(+) Изменения в структуре заболеваемости и смертности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населения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0,09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(+) Внедрение системы мониторинга медицинской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продукции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0,07 балла 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(+) Положительная динамика демографических показателей в городах республиканского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значения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0,06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(+) Активная программа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вакцинации </a:t>
            </a: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по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снижению </a:t>
            </a:r>
            <a:r>
              <a:rPr lang="ru-RU" sz="2200" b="1" dirty="0" err="1">
                <a:solidFill>
                  <a:srgbClr val="074D67"/>
                </a:solidFill>
                <a:latin typeface="Open Sans" panose="020B0606030504020204"/>
              </a:rPr>
              <a:t>вакциноуправляемых</a:t>
            </a: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 инфекционных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заболеваний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0,03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(-) Внедрение механизма </a:t>
            </a:r>
            <a:r>
              <a:rPr lang="ru-RU" sz="2200" b="1" dirty="0" err="1">
                <a:solidFill>
                  <a:srgbClr val="074D67"/>
                </a:solidFill>
                <a:latin typeface="Open Sans" panose="020B0606030504020204"/>
              </a:rPr>
              <a:t>сооплаты</a:t>
            </a: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пациентами -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0,11 балла</a:t>
            </a:r>
          </a:p>
          <a:p>
            <a:pPr marL="342900" lvl="0" indent="-342900">
              <a:buAutoNum type="arabicPeriod"/>
              <a:defRPr/>
            </a:pPr>
            <a:r>
              <a:rPr lang="ru-RU" sz="2200" b="1" dirty="0">
                <a:solidFill>
                  <a:srgbClr val="074D67"/>
                </a:solidFill>
                <a:latin typeface="Open Sans" panose="020B0606030504020204"/>
              </a:rPr>
              <a:t>(-) Неэффективное планирование потребностей в медицинской продукции </a:t>
            </a:r>
            <a:r>
              <a:rPr lang="ru-RU" sz="2200" b="1" dirty="0" smtClean="0">
                <a:solidFill>
                  <a:srgbClr val="074D67"/>
                </a:solidFill>
                <a:latin typeface="Open Sans" panose="020B0606030504020204"/>
              </a:rPr>
              <a:t>медицинскими организациями – </a:t>
            </a:r>
            <a:r>
              <a:rPr lang="ru-RU" sz="2200" dirty="0" smtClean="0">
                <a:solidFill>
                  <a:srgbClr val="CB1B4A"/>
                </a:solidFill>
                <a:latin typeface="Open Sans" panose="020B0606030504020204"/>
              </a:rPr>
              <a:t>0,08 балла</a:t>
            </a:r>
            <a:endParaRPr lang="en-US" sz="2200" dirty="0">
              <a:solidFill>
                <a:srgbClr val="CB1B4A"/>
              </a:solidFill>
              <a:latin typeface="Open Sans" panose="020B0606030504020204"/>
            </a:endParaRPr>
          </a:p>
        </p:txBody>
      </p:sp>
      <p:sp>
        <p:nvSpPr>
          <p:cNvPr id="14" name="Speech Bubble: Rectangle with Corners Rounded 9">
            <a:extLst>
              <a:ext uri="{FF2B5EF4-FFF2-40B4-BE49-F238E27FC236}">
                <a16:creationId xmlns:a16="http://schemas.microsoft.com/office/drawing/2014/main" id="{DAEDC8BC-2E7A-4A24-A335-9E3EDC78DB87}"/>
              </a:ext>
            </a:extLst>
          </p:cNvPr>
          <p:cNvSpPr/>
          <p:nvPr/>
        </p:nvSpPr>
        <p:spPr>
          <a:xfrm>
            <a:off x="956976" y="2585171"/>
            <a:ext cx="2389078" cy="2162019"/>
          </a:xfrm>
          <a:prstGeom prst="wedgeRoundRectCallout">
            <a:avLst>
              <a:gd name="adj1" fmla="val -4429"/>
              <a:gd name="adj2" fmla="val 74193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4D90B9-0A19-4662-92B8-76AC63D9AA55}"/>
              </a:ext>
            </a:extLst>
          </p:cNvPr>
          <p:cNvSpPr txBox="1"/>
          <p:nvPr/>
        </p:nvSpPr>
        <p:spPr>
          <a:xfrm>
            <a:off x="819871" y="2431551"/>
            <a:ext cx="25691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Oval 54">
            <a:extLst>
              <a:ext uri="{FF2B5EF4-FFF2-40B4-BE49-F238E27FC236}">
                <a16:creationId xmlns:a16="http://schemas.microsoft.com/office/drawing/2014/main" id="{F306CFBE-1D16-40EE-B61D-70113E20A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348" y="1320845"/>
            <a:ext cx="910195" cy="89219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50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lang="en-GB" sz="50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46341" y="105587"/>
            <a:ext cx="1087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Анализ внешней среды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15791" y="1320845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defRPr/>
            </a:pP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(+) Развитие </a:t>
            </a:r>
            <a:r>
              <a:rPr lang="ru-RU" sz="2400" b="1" dirty="0" err="1">
                <a:solidFill>
                  <a:srgbClr val="074D67"/>
                </a:solidFill>
                <a:latin typeface="Open Sans" panose="020B0606030504020204"/>
              </a:rPr>
              <a:t>инфраструкутрных</a:t>
            </a: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 возможностей логистических компаний за счет автоматизации </a:t>
            </a:r>
            <a:r>
              <a:rPr lang="ru-RU" sz="2400" b="1" dirty="0" smtClean="0">
                <a:solidFill>
                  <a:srgbClr val="074D67"/>
                </a:solidFill>
                <a:latin typeface="Open Sans" panose="020B0606030504020204"/>
              </a:rPr>
              <a:t>производства – </a:t>
            </a:r>
            <a:r>
              <a:rPr lang="ru-RU" sz="2400" dirty="0" smtClean="0">
                <a:solidFill>
                  <a:srgbClr val="FCB414"/>
                </a:solidFill>
                <a:latin typeface="Open Sans" panose="020B0606030504020204"/>
              </a:rPr>
              <a:t>0,18 балла</a:t>
            </a:r>
            <a:endParaRPr lang="ru-RU" sz="2400" dirty="0">
              <a:solidFill>
                <a:srgbClr val="FCB414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(+) Формирование инновационных логистических концепций и управленческих </a:t>
            </a:r>
            <a:r>
              <a:rPr lang="ru-RU" sz="2400" b="1" dirty="0" smtClean="0">
                <a:solidFill>
                  <a:srgbClr val="074D67"/>
                </a:solidFill>
                <a:latin typeface="Open Sans" panose="020B0606030504020204"/>
              </a:rPr>
              <a:t>инструментов – </a:t>
            </a:r>
            <a:r>
              <a:rPr lang="ru-RU" sz="2400" dirty="0" smtClean="0">
                <a:solidFill>
                  <a:srgbClr val="FCB414"/>
                </a:solidFill>
                <a:latin typeface="Open Sans" panose="020B0606030504020204"/>
              </a:rPr>
              <a:t>0,03 балла</a:t>
            </a:r>
            <a:endParaRPr lang="ru-RU" sz="2400" dirty="0">
              <a:solidFill>
                <a:srgbClr val="FCB414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(+) Развитие логистической инфраструктуры (транспорт, складирование, хранение) и рост привлекательности логистического рынка </a:t>
            </a:r>
            <a:r>
              <a:rPr lang="ru-RU" sz="2400" b="1" dirty="0" smtClean="0">
                <a:solidFill>
                  <a:srgbClr val="074D67"/>
                </a:solidFill>
                <a:latin typeface="Open Sans" panose="020B0606030504020204"/>
              </a:rPr>
              <a:t>Казахстана – </a:t>
            </a:r>
            <a:r>
              <a:rPr lang="ru-RU" sz="2400" dirty="0" smtClean="0">
                <a:solidFill>
                  <a:srgbClr val="FCB414"/>
                </a:solidFill>
                <a:latin typeface="Open Sans" panose="020B0606030504020204"/>
              </a:rPr>
              <a:t>0,06 балла</a:t>
            </a:r>
            <a:endParaRPr lang="ru-RU" sz="2400" dirty="0">
              <a:solidFill>
                <a:srgbClr val="FCB414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(+) Концепция «Бережливости» положительно влияет на прибыльность </a:t>
            </a:r>
            <a:r>
              <a:rPr lang="ru-RU" sz="2400" b="1" dirty="0" smtClean="0">
                <a:solidFill>
                  <a:srgbClr val="074D67"/>
                </a:solidFill>
                <a:latin typeface="Open Sans" panose="020B0606030504020204"/>
              </a:rPr>
              <a:t>компании – </a:t>
            </a:r>
            <a:r>
              <a:rPr lang="ru-RU" sz="2400" dirty="0" smtClean="0">
                <a:solidFill>
                  <a:srgbClr val="FCB414"/>
                </a:solidFill>
                <a:latin typeface="Open Sans" panose="020B0606030504020204"/>
              </a:rPr>
              <a:t>0,03 балла</a:t>
            </a:r>
            <a:endParaRPr lang="ru-RU" sz="2400" dirty="0">
              <a:solidFill>
                <a:srgbClr val="FCB414"/>
              </a:solidFill>
              <a:latin typeface="Open Sans" panose="020B0606030504020204"/>
            </a:endParaRPr>
          </a:p>
          <a:p>
            <a:pPr marL="342900" lvl="0" indent="-342900">
              <a:buAutoNum type="arabicPeriod"/>
              <a:defRPr/>
            </a:pPr>
            <a:r>
              <a:rPr lang="ru-RU" sz="2400" b="1" dirty="0">
                <a:solidFill>
                  <a:srgbClr val="074D67"/>
                </a:solidFill>
                <a:latin typeface="Open Sans" panose="020B0606030504020204"/>
              </a:rPr>
              <a:t>(-) Технологии цепочки поставок в здравоохранении настроены </a:t>
            </a:r>
            <a:r>
              <a:rPr lang="ru-RU" sz="2400" b="1" dirty="0" smtClean="0">
                <a:solidFill>
                  <a:srgbClr val="074D67"/>
                </a:solidFill>
                <a:latin typeface="Open Sans" panose="020B0606030504020204"/>
              </a:rPr>
              <a:t>экономически не эффективно – </a:t>
            </a:r>
            <a:r>
              <a:rPr lang="ru-RU" sz="2400" dirty="0" smtClean="0">
                <a:solidFill>
                  <a:srgbClr val="FCB414"/>
                </a:solidFill>
                <a:latin typeface="Open Sans" panose="020B0606030504020204"/>
              </a:rPr>
              <a:t>0,04 балла</a:t>
            </a:r>
            <a:endParaRPr lang="ru-RU" sz="2400" dirty="0">
              <a:solidFill>
                <a:srgbClr val="FCB414"/>
              </a:solidFill>
              <a:latin typeface="Open Sans" panose="020B0606030504020204"/>
            </a:endParaRP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96E1EBD8-9F65-4F2B-B0EA-E856019F8668}"/>
              </a:ext>
            </a:extLst>
          </p:cNvPr>
          <p:cNvSpPr/>
          <p:nvPr/>
        </p:nvSpPr>
        <p:spPr>
          <a:xfrm>
            <a:off x="970803" y="2585171"/>
            <a:ext cx="2389078" cy="2162019"/>
          </a:xfrm>
          <a:prstGeom prst="wedgeRoundRectCallout">
            <a:avLst>
              <a:gd name="adj1" fmla="val -4429"/>
              <a:gd name="adj2" fmla="val 74193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4DA1D3-B34C-42DD-9995-55D36D999389}"/>
              </a:ext>
            </a:extLst>
          </p:cNvPr>
          <p:cNvSpPr txBox="1"/>
          <p:nvPr/>
        </p:nvSpPr>
        <p:spPr>
          <a:xfrm>
            <a:off x="860964" y="2333833"/>
            <a:ext cx="25691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Oval 46">
            <a:extLst>
              <a:ext uri="{FF2B5EF4-FFF2-40B4-BE49-F238E27FC236}">
                <a16:creationId xmlns:a16="http://schemas.microsoft.com/office/drawing/2014/main" id="{8E43302F-702D-436D-8265-DC40F022A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880" y="1320845"/>
            <a:ext cx="939318" cy="9037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50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lang="en-GB" sz="50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913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32273F7-90A7-4A1F-A6E1-B9F0944ADCD3}"/>
              </a:ext>
            </a:extLst>
          </p:cNvPr>
          <p:cNvGrpSpPr/>
          <p:nvPr/>
        </p:nvGrpSpPr>
        <p:grpSpPr>
          <a:xfrm>
            <a:off x="7302499" y="1198022"/>
            <a:ext cx="3964000" cy="4504471"/>
            <a:chOff x="-1357866" y="1198021"/>
            <a:chExt cx="3964000" cy="450447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8AF63A5-5DA4-49C8-870A-9DB28F754B19}"/>
                </a:ext>
              </a:extLst>
            </p:cNvPr>
            <p:cNvSpPr/>
            <p:nvPr/>
          </p:nvSpPr>
          <p:spPr>
            <a:xfrm>
              <a:off x="-1357866" y="5398751"/>
              <a:ext cx="3964000" cy="303741"/>
            </a:xfrm>
            <a:prstGeom prst="ellipse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3CBDD4A6-A928-4E69-AB31-B234F4E0CC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92642" y="1198021"/>
              <a:ext cx="2524272" cy="4298177"/>
            </a:xfrm>
            <a:custGeom>
              <a:avLst/>
              <a:gdLst>
                <a:gd name="T0" fmla="*/ 225 w 770"/>
                <a:gd name="T1" fmla="*/ 0 h 1302"/>
                <a:gd name="T2" fmla="*/ 14 w 770"/>
                <a:gd name="T3" fmla="*/ 0 h 1302"/>
                <a:gd name="T4" fmla="*/ 0 w 770"/>
                <a:gd name="T5" fmla="*/ 0 h 1302"/>
                <a:gd name="T6" fmla="*/ 0 w 770"/>
                <a:gd name="T7" fmla="*/ 1302 h 1302"/>
                <a:gd name="T8" fmla="*/ 90 w 770"/>
                <a:gd name="T9" fmla="*/ 1302 h 1302"/>
                <a:gd name="T10" fmla="*/ 90 w 770"/>
                <a:gd name="T11" fmla="*/ 1282 h 1302"/>
                <a:gd name="T12" fmla="*/ 90 w 770"/>
                <a:gd name="T13" fmla="*/ 109 h 1302"/>
                <a:gd name="T14" fmla="*/ 101 w 770"/>
                <a:gd name="T15" fmla="*/ 87 h 1302"/>
                <a:gd name="T16" fmla="*/ 671 w 770"/>
                <a:gd name="T17" fmla="*/ 87 h 1302"/>
                <a:gd name="T18" fmla="*/ 680 w 770"/>
                <a:gd name="T19" fmla="*/ 96 h 1302"/>
                <a:gd name="T20" fmla="*/ 681 w 770"/>
                <a:gd name="T21" fmla="*/ 229 h 1302"/>
                <a:gd name="T22" fmla="*/ 675 w 770"/>
                <a:gd name="T23" fmla="*/ 239 h 1302"/>
                <a:gd name="T24" fmla="*/ 667 w 770"/>
                <a:gd name="T25" fmla="*/ 229 h 1302"/>
                <a:gd name="T26" fmla="*/ 667 w 770"/>
                <a:gd name="T27" fmla="*/ 106 h 1302"/>
                <a:gd name="T28" fmla="*/ 106 w 770"/>
                <a:gd name="T29" fmla="*/ 106 h 1302"/>
                <a:gd name="T30" fmla="*/ 107 w 770"/>
                <a:gd name="T31" fmla="*/ 109 h 1302"/>
                <a:gd name="T32" fmla="*/ 107 w 770"/>
                <a:gd name="T33" fmla="*/ 299 h 1302"/>
                <a:gd name="T34" fmla="*/ 105 w 770"/>
                <a:gd name="T35" fmla="*/ 1302 h 1302"/>
                <a:gd name="T36" fmla="*/ 667 w 770"/>
                <a:gd name="T37" fmla="*/ 1302 h 1302"/>
                <a:gd name="T38" fmla="*/ 667 w 770"/>
                <a:gd name="T39" fmla="*/ 1285 h 1302"/>
                <a:gd name="T40" fmla="*/ 667 w 770"/>
                <a:gd name="T41" fmla="*/ 1168 h 1302"/>
                <a:gd name="T42" fmla="*/ 673 w 770"/>
                <a:gd name="T43" fmla="*/ 1156 h 1302"/>
                <a:gd name="T44" fmla="*/ 680 w 770"/>
                <a:gd name="T45" fmla="*/ 1168 h 1302"/>
                <a:gd name="T46" fmla="*/ 681 w 770"/>
                <a:gd name="T47" fmla="*/ 1288 h 1302"/>
                <a:gd name="T48" fmla="*/ 681 w 770"/>
                <a:gd name="T49" fmla="*/ 1302 h 1302"/>
                <a:gd name="T50" fmla="*/ 770 w 770"/>
                <a:gd name="T51" fmla="*/ 1302 h 1302"/>
                <a:gd name="T52" fmla="*/ 770 w 770"/>
                <a:gd name="T53" fmla="*/ 0 h 1302"/>
                <a:gd name="T54" fmla="*/ 225 w 770"/>
                <a:gd name="T55" fmla="*/ 0 h 1302"/>
                <a:gd name="T56" fmla="*/ 222 w 770"/>
                <a:gd name="T57" fmla="*/ 762 h 1302"/>
                <a:gd name="T58" fmla="*/ 172 w 770"/>
                <a:gd name="T59" fmla="*/ 774 h 1302"/>
                <a:gd name="T60" fmla="*/ 149 w 770"/>
                <a:gd name="T61" fmla="*/ 758 h 1302"/>
                <a:gd name="T62" fmla="*/ 169 w 770"/>
                <a:gd name="T63" fmla="*/ 740 h 1302"/>
                <a:gd name="T64" fmla="*/ 275 w 770"/>
                <a:gd name="T65" fmla="*/ 749 h 1302"/>
                <a:gd name="T66" fmla="*/ 222 w 770"/>
                <a:gd name="T67" fmla="*/ 762 h 1302"/>
                <a:gd name="T68" fmla="*/ 673 w 770"/>
                <a:gd name="T69" fmla="*/ 1042 h 1302"/>
                <a:gd name="T70" fmla="*/ 667 w 770"/>
                <a:gd name="T71" fmla="*/ 1024 h 1302"/>
                <a:gd name="T72" fmla="*/ 667 w 770"/>
                <a:gd name="T73" fmla="*/ 694 h 1302"/>
                <a:gd name="T74" fmla="*/ 667 w 770"/>
                <a:gd name="T75" fmla="*/ 366 h 1302"/>
                <a:gd name="T76" fmla="*/ 673 w 770"/>
                <a:gd name="T77" fmla="*/ 348 h 1302"/>
                <a:gd name="T78" fmla="*/ 680 w 770"/>
                <a:gd name="T79" fmla="*/ 366 h 1302"/>
                <a:gd name="T80" fmla="*/ 680 w 770"/>
                <a:gd name="T81" fmla="*/ 1025 h 1302"/>
                <a:gd name="T82" fmla="*/ 673 w 770"/>
                <a:gd name="T83" fmla="*/ 104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70" h="1302">
                  <a:moveTo>
                    <a:pt x="225" y="0"/>
                  </a:moveTo>
                  <a:cubicBezTo>
                    <a:pt x="155" y="0"/>
                    <a:pt x="85" y="0"/>
                    <a:pt x="14" y="0"/>
                  </a:cubicBezTo>
                  <a:cubicBezTo>
                    <a:pt x="9" y="0"/>
                    <a:pt x="4" y="0"/>
                    <a:pt x="0" y="0"/>
                  </a:cubicBezTo>
                  <a:cubicBezTo>
                    <a:pt x="0" y="435"/>
                    <a:pt x="0" y="869"/>
                    <a:pt x="0" y="1302"/>
                  </a:cubicBezTo>
                  <a:cubicBezTo>
                    <a:pt x="30" y="1302"/>
                    <a:pt x="58" y="1302"/>
                    <a:pt x="90" y="1302"/>
                  </a:cubicBezTo>
                  <a:cubicBezTo>
                    <a:pt x="90" y="1295"/>
                    <a:pt x="90" y="1289"/>
                    <a:pt x="90" y="1282"/>
                  </a:cubicBezTo>
                  <a:cubicBezTo>
                    <a:pt x="90" y="892"/>
                    <a:pt x="90" y="501"/>
                    <a:pt x="90" y="109"/>
                  </a:cubicBezTo>
                  <a:cubicBezTo>
                    <a:pt x="90" y="102"/>
                    <a:pt x="89" y="87"/>
                    <a:pt x="101" y="87"/>
                  </a:cubicBezTo>
                  <a:cubicBezTo>
                    <a:pt x="671" y="87"/>
                    <a:pt x="671" y="87"/>
                    <a:pt x="671" y="87"/>
                  </a:cubicBezTo>
                  <a:cubicBezTo>
                    <a:pt x="676" y="87"/>
                    <a:pt x="680" y="91"/>
                    <a:pt x="680" y="96"/>
                  </a:cubicBezTo>
                  <a:cubicBezTo>
                    <a:pt x="680" y="97"/>
                    <a:pt x="682" y="208"/>
                    <a:pt x="681" y="229"/>
                  </a:cubicBezTo>
                  <a:cubicBezTo>
                    <a:pt x="681" y="232"/>
                    <a:pt x="680" y="239"/>
                    <a:pt x="675" y="239"/>
                  </a:cubicBezTo>
                  <a:cubicBezTo>
                    <a:pt x="669" y="240"/>
                    <a:pt x="667" y="232"/>
                    <a:pt x="667" y="229"/>
                  </a:cubicBezTo>
                  <a:cubicBezTo>
                    <a:pt x="667" y="188"/>
                    <a:pt x="667" y="147"/>
                    <a:pt x="667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107"/>
                    <a:pt x="107" y="108"/>
                    <a:pt x="107" y="109"/>
                  </a:cubicBezTo>
                  <a:cubicBezTo>
                    <a:pt x="107" y="172"/>
                    <a:pt x="107" y="235"/>
                    <a:pt x="107" y="299"/>
                  </a:cubicBezTo>
                  <a:cubicBezTo>
                    <a:pt x="107" y="657"/>
                    <a:pt x="105" y="1302"/>
                    <a:pt x="105" y="1302"/>
                  </a:cubicBezTo>
                  <a:cubicBezTo>
                    <a:pt x="667" y="1302"/>
                    <a:pt x="667" y="1302"/>
                    <a:pt x="667" y="1302"/>
                  </a:cubicBezTo>
                  <a:cubicBezTo>
                    <a:pt x="667" y="1302"/>
                    <a:pt x="667" y="1290"/>
                    <a:pt x="667" y="1285"/>
                  </a:cubicBezTo>
                  <a:cubicBezTo>
                    <a:pt x="667" y="1246"/>
                    <a:pt x="667" y="1206"/>
                    <a:pt x="667" y="1168"/>
                  </a:cubicBezTo>
                  <a:cubicBezTo>
                    <a:pt x="667" y="1164"/>
                    <a:pt x="667" y="1156"/>
                    <a:pt x="673" y="1156"/>
                  </a:cubicBezTo>
                  <a:cubicBezTo>
                    <a:pt x="679" y="1156"/>
                    <a:pt x="680" y="1164"/>
                    <a:pt x="680" y="1168"/>
                  </a:cubicBezTo>
                  <a:cubicBezTo>
                    <a:pt x="681" y="1207"/>
                    <a:pt x="680" y="1248"/>
                    <a:pt x="681" y="1288"/>
                  </a:cubicBezTo>
                  <a:cubicBezTo>
                    <a:pt x="681" y="1291"/>
                    <a:pt x="681" y="1297"/>
                    <a:pt x="681" y="1302"/>
                  </a:cubicBezTo>
                  <a:cubicBezTo>
                    <a:pt x="711" y="1302"/>
                    <a:pt x="741" y="1302"/>
                    <a:pt x="770" y="1302"/>
                  </a:cubicBezTo>
                  <a:cubicBezTo>
                    <a:pt x="770" y="867"/>
                    <a:pt x="770" y="434"/>
                    <a:pt x="770" y="0"/>
                  </a:cubicBezTo>
                  <a:cubicBezTo>
                    <a:pt x="714" y="0"/>
                    <a:pt x="236" y="0"/>
                    <a:pt x="225" y="0"/>
                  </a:cubicBezTo>
                  <a:close/>
                  <a:moveTo>
                    <a:pt x="222" y="762"/>
                  </a:moveTo>
                  <a:cubicBezTo>
                    <a:pt x="205" y="766"/>
                    <a:pt x="188" y="770"/>
                    <a:pt x="172" y="774"/>
                  </a:cubicBezTo>
                  <a:cubicBezTo>
                    <a:pt x="160" y="777"/>
                    <a:pt x="150" y="770"/>
                    <a:pt x="149" y="758"/>
                  </a:cubicBezTo>
                  <a:cubicBezTo>
                    <a:pt x="149" y="747"/>
                    <a:pt x="157" y="740"/>
                    <a:pt x="169" y="740"/>
                  </a:cubicBezTo>
                  <a:cubicBezTo>
                    <a:pt x="202" y="741"/>
                    <a:pt x="275" y="749"/>
                    <a:pt x="275" y="749"/>
                  </a:cubicBezTo>
                  <a:cubicBezTo>
                    <a:pt x="256" y="754"/>
                    <a:pt x="239" y="758"/>
                    <a:pt x="222" y="762"/>
                  </a:cubicBezTo>
                  <a:close/>
                  <a:moveTo>
                    <a:pt x="673" y="1042"/>
                  </a:moveTo>
                  <a:cubicBezTo>
                    <a:pt x="663" y="1042"/>
                    <a:pt x="667" y="1030"/>
                    <a:pt x="667" y="1024"/>
                  </a:cubicBezTo>
                  <a:cubicBezTo>
                    <a:pt x="667" y="915"/>
                    <a:pt x="667" y="804"/>
                    <a:pt x="667" y="694"/>
                  </a:cubicBezTo>
                  <a:cubicBezTo>
                    <a:pt x="667" y="585"/>
                    <a:pt x="667" y="476"/>
                    <a:pt x="667" y="366"/>
                  </a:cubicBezTo>
                  <a:cubicBezTo>
                    <a:pt x="667" y="360"/>
                    <a:pt x="666" y="349"/>
                    <a:pt x="673" y="348"/>
                  </a:cubicBezTo>
                  <a:cubicBezTo>
                    <a:pt x="679" y="348"/>
                    <a:pt x="680" y="359"/>
                    <a:pt x="680" y="366"/>
                  </a:cubicBezTo>
                  <a:cubicBezTo>
                    <a:pt x="681" y="585"/>
                    <a:pt x="681" y="806"/>
                    <a:pt x="680" y="1025"/>
                  </a:cubicBezTo>
                  <a:cubicBezTo>
                    <a:pt x="680" y="1031"/>
                    <a:pt x="685" y="1043"/>
                    <a:pt x="673" y="10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EEFC77-D66B-4525-9244-C0638A94B3FC}"/>
              </a:ext>
            </a:extLst>
          </p:cNvPr>
          <p:cNvGrpSpPr/>
          <p:nvPr/>
        </p:nvGrpSpPr>
        <p:grpSpPr>
          <a:xfrm>
            <a:off x="7297419" y="924560"/>
            <a:ext cx="3964000" cy="4895215"/>
            <a:chOff x="3037005" y="946808"/>
            <a:chExt cx="3964000" cy="480060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FBA03F6-E84E-4741-BAF4-31BA149A12D1}"/>
                </a:ext>
              </a:extLst>
            </p:cNvPr>
            <p:cNvSpPr/>
            <p:nvPr/>
          </p:nvSpPr>
          <p:spPr>
            <a:xfrm>
              <a:off x="3037005" y="5327722"/>
              <a:ext cx="3964000" cy="303741"/>
            </a:xfrm>
            <a:prstGeom prst="ellipse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E28776F2-1B36-4447-AFAE-871B467257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9054" y="946808"/>
              <a:ext cx="2525959" cy="4800601"/>
            </a:xfrm>
            <a:custGeom>
              <a:avLst/>
              <a:gdLst>
                <a:gd name="T0" fmla="*/ 69 w 590"/>
                <a:gd name="T1" fmla="*/ 1055 h 1124"/>
                <a:gd name="T2" fmla="*/ 0 w 590"/>
                <a:gd name="T3" fmla="*/ 1055 h 1124"/>
                <a:gd name="T4" fmla="*/ 0 w 590"/>
                <a:gd name="T5" fmla="*/ 64 h 1124"/>
                <a:gd name="T6" fmla="*/ 11 w 590"/>
                <a:gd name="T7" fmla="*/ 64 h 1124"/>
                <a:gd name="T8" fmla="*/ 173 w 590"/>
                <a:gd name="T9" fmla="*/ 64 h 1124"/>
                <a:gd name="T10" fmla="*/ 183 w 590"/>
                <a:gd name="T11" fmla="*/ 53 h 1124"/>
                <a:gd name="T12" fmla="*/ 183 w 590"/>
                <a:gd name="T13" fmla="*/ 0 h 1124"/>
                <a:gd name="T14" fmla="*/ 217 w 590"/>
                <a:gd name="T15" fmla="*/ 10 h 1124"/>
                <a:gd name="T16" fmla="*/ 376 w 590"/>
                <a:gd name="T17" fmla="*/ 58 h 1124"/>
                <a:gd name="T18" fmla="*/ 464 w 590"/>
                <a:gd name="T19" fmla="*/ 64 h 1124"/>
                <a:gd name="T20" fmla="*/ 590 w 590"/>
                <a:gd name="T21" fmla="*/ 64 h 1124"/>
                <a:gd name="T22" fmla="*/ 590 w 590"/>
                <a:gd name="T23" fmla="*/ 1055 h 1124"/>
                <a:gd name="T24" fmla="*/ 522 w 590"/>
                <a:gd name="T25" fmla="*/ 1055 h 1124"/>
                <a:gd name="T26" fmla="*/ 522 w 590"/>
                <a:gd name="T27" fmla="*/ 1044 h 1124"/>
                <a:gd name="T28" fmla="*/ 521 w 590"/>
                <a:gd name="T29" fmla="*/ 953 h 1124"/>
                <a:gd name="T30" fmla="*/ 516 w 590"/>
                <a:gd name="T31" fmla="*/ 944 h 1124"/>
                <a:gd name="T32" fmla="*/ 511 w 590"/>
                <a:gd name="T33" fmla="*/ 953 h 1124"/>
                <a:gd name="T34" fmla="*/ 511 w 590"/>
                <a:gd name="T35" fmla="*/ 1042 h 1124"/>
                <a:gd name="T36" fmla="*/ 511 w 590"/>
                <a:gd name="T37" fmla="*/ 1055 h 1124"/>
                <a:gd name="T38" fmla="*/ 182 w 590"/>
                <a:gd name="T39" fmla="*/ 1124 h 1124"/>
                <a:gd name="T40" fmla="*/ 182 w 590"/>
                <a:gd name="T41" fmla="*/ 1111 h 1124"/>
                <a:gd name="T42" fmla="*/ 183 w 590"/>
                <a:gd name="T43" fmla="*/ 291 h 1124"/>
                <a:gd name="T44" fmla="*/ 183 w 590"/>
                <a:gd name="T45" fmla="*/ 147 h 1124"/>
                <a:gd name="T46" fmla="*/ 171 w 590"/>
                <a:gd name="T47" fmla="*/ 134 h 1124"/>
                <a:gd name="T48" fmla="*/ 82 w 590"/>
                <a:gd name="T49" fmla="*/ 134 h 1124"/>
                <a:gd name="T50" fmla="*/ 69 w 590"/>
                <a:gd name="T51" fmla="*/ 147 h 1124"/>
                <a:gd name="T52" fmla="*/ 69 w 590"/>
                <a:gd name="T53" fmla="*/ 1040 h 1124"/>
                <a:gd name="T54" fmla="*/ 69 w 590"/>
                <a:gd name="T55" fmla="*/ 1055 h 1124"/>
                <a:gd name="T56" fmla="*/ 511 w 590"/>
                <a:gd name="T57" fmla="*/ 592 h 1124"/>
                <a:gd name="T58" fmla="*/ 511 w 590"/>
                <a:gd name="T59" fmla="*/ 843 h 1124"/>
                <a:gd name="T60" fmla="*/ 516 w 590"/>
                <a:gd name="T61" fmla="*/ 857 h 1124"/>
                <a:gd name="T62" fmla="*/ 521 w 590"/>
                <a:gd name="T63" fmla="*/ 844 h 1124"/>
                <a:gd name="T64" fmla="*/ 521 w 590"/>
                <a:gd name="T65" fmla="*/ 342 h 1124"/>
                <a:gd name="T66" fmla="*/ 516 w 590"/>
                <a:gd name="T67" fmla="*/ 329 h 1124"/>
                <a:gd name="T68" fmla="*/ 511 w 590"/>
                <a:gd name="T69" fmla="*/ 342 h 1124"/>
                <a:gd name="T70" fmla="*/ 511 w 590"/>
                <a:gd name="T71" fmla="*/ 592 h 1124"/>
                <a:gd name="T72" fmla="*/ 321 w 590"/>
                <a:gd name="T73" fmla="*/ 634 h 1124"/>
                <a:gd name="T74" fmla="*/ 317 w 590"/>
                <a:gd name="T75" fmla="*/ 632 h 1124"/>
                <a:gd name="T76" fmla="*/ 240 w 590"/>
                <a:gd name="T77" fmla="*/ 627 h 1124"/>
                <a:gd name="T78" fmla="*/ 225 w 590"/>
                <a:gd name="T79" fmla="*/ 641 h 1124"/>
                <a:gd name="T80" fmla="*/ 242 w 590"/>
                <a:gd name="T81" fmla="*/ 653 h 1124"/>
                <a:gd name="T82" fmla="*/ 281 w 590"/>
                <a:gd name="T83" fmla="*/ 644 h 1124"/>
                <a:gd name="T84" fmla="*/ 321 w 590"/>
                <a:gd name="T85" fmla="*/ 634 h 1124"/>
                <a:gd name="T86" fmla="*/ 521 w 590"/>
                <a:gd name="T87" fmla="*/ 190 h 1124"/>
                <a:gd name="T88" fmla="*/ 521 w 590"/>
                <a:gd name="T89" fmla="*/ 143 h 1124"/>
                <a:gd name="T90" fmla="*/ 517 w 590"/>
                <a:gd name="T91" fmla="*/ 134 h 1124"/>
                <a:gd name="T92" fmla="*/ 511 w 590"/>
                <a:gd name="T93" fmla="*/ 142 h 1124"/>
                <a:gd name="T94" fmla="*/ 511 w 590"/>
                <a:gd name="T95" fmla="*/ 238 h 1124"/>
                <a:gd name="T96" fmla="*/ 516 w 590"/>
                <a:gd name="T97" fmla="*/ 246 h 1124"/>
                <a:gd name="T98" fmla="*/ 521 w 590"/>
                <a:gd name="T99" fmla="*/ 238 h 1124"/>
                <a:gd name="T100" fmla="*/ 521 w 590"/>
                <a:gd name="T101" fmla="*/ 19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1124">
                  <a:moveTo>
                    <a:pt x="69" y="1055"/>
                  </a:moveTo>
                  <a:cubicBezTo>
                    <a:pt x="45" y="1055"/>
                    <a:pt x="23" y="1055"/>
                    <a:pt x="0" y="1055"/>
                  </a:cubicBezTo>
                  <a:cubicBezTo>
                    <a:pt x="0" y="725"/>
                    <a:pt x="0" y="395"/>
                    <a:pt x="0" y="64"/>
                  </a:cubicBezTo>
                  <a:cubicBezTo>
                    <a:pt x="3" y="64"/>
                    <a:pt x="7" y="64"/>
                    <a:pt x="11" y="64"/>
                  </a:cubicBezTo>
                  <a:cubicBezTo>
                    <a:pt x="65" y="64"/>
                    <a:pt x="119" y="64"/>
                    <a:pt x="173" y="64"/>
                  </a:cubicBezTo>
                  <a:cubicBezTo>
                    <a:pt x="181" y="64"/>
                    <a:pt x="184" y="61"/>
                    <a:pt x="183" y="53"/>
                  </a:cubicBezTo>
                  <a:cubicBezTo>
                    <a:pt x="183" y="36"/>
                    <a:pt x="183" y="19"/>
                    <a:pt x="183" y="0"/>
                  </a:cubicBezTo>
                  <a:cubicBezTo>
                    <a:pt x="196" y="3"/>
                    <a:pt x="207" y="6"/>
                    <a:pt x="217" y="10"/>
                  </a:cubicBezTo>
                  <a:cubicBezTo>
                    <a:pt x="270" y="26"/>
                    <a:pt x="323" y="41"/>
                    <a:pt x="376" y="58"/>
                  </a:cubicBezTo>
                  <a:cubicBezTo>
                    <a:pt x="405" y="68"/>
                    <a:pt x="434" y="63"/>
                    <a:pt x="464" y="64"/>
                  </a:cubicBezTo>
                  <a:cubicBezTo>
                    <a:pt x="506" y="65"/>
                    <a:pt x="547" y="64"/>
                    <a:pt x="590" y="64"/>
                  </a:cubicBezTo>
                  <a:cubicBezTo>
                    <a:pt x="590" y="394"/>
                    <a:pt x="590" y="724"/>
                    <a:pt x="590" y="1055"/>
                  </a:cubicBezTo>
                  <a:cubicBezTo>
                    <a:pt x="568" y="1055"/>
                    <a:pt x="545" y="1055"/>
                    <a:pt x="522" y="1055"/>
                  </a:cubicBezTo>
                  <a:cubicBezTo>
                    <a:pt x="522" y="1051"/>
                    <a:pt x="522" y="1047"/>
                    <a:pt x="522" y="1044"/>
                  </a:cubicBezTo>
                  <a:cubicBezTo>
                    <a:pt x="521" y="1014"/>
                    <a:pt x="522" y="983"/>
                    <a:pt x="521" y="953"/>
                  </a:cubicBezTo>
                  <a:cubicBezTo>
                    <a:pt x="521" y="950"/>
                    <a:pt x="518" y="947"/>
                    <a:pt x="516" y="944"/>
                  </a:cubicBezTo>
                  <a:cubicBezTo>
                    <a:pt x="515" y="947"/>
                    <a:pt x="511" y="950"/>
                    <a:pt x="511" y="953"/>
                  </a:cubicBezTo>
                  <a:cubicBezTo>
                    <a:pt x="511" y="982"/>
                    <a:pt x="511" y="1012"/>
                    <a:pt x="511" y="1042"/>
                  </a:cubicBezTo>
                  <a:cubicBezTo>
                    <a:pt x="511" y="1046"/>
                    <a:pt x="511" y="1050"/>
                    <a:pt x="511" y="1055"/>
                  </a:cubicBezTo>
                  <a:cubicBezTo>
                    <a:pt x="401" y="1078"/>
                    <a:pt x="292" y="1101"/>
                    <a:pt x="182" y="1124"/>
                  </a:cubicBezTo>
                  <a:cubicBezTo>
                    <a:pt x="182" y="1119"/>
                    <a:pt x="182" y="1115"/>
                    <a:pt x="182" y="1111"/>
                  </a:cubicBezTo>
                  <a:cubicBezTo>
                    <a:pt x="182" y="838"/>
                    <a:pt x="183" y="564"/>
                    <a:pt x="183" y="291"/>
                  </a:cubicBezTo>
                  <a:cubicBezTo>
                    <a:pt x="183" y="243"/>
                    <a:pt x="183" y="195"/>
                    <a:pt x="183" y="147"/>
                  </a:cubicBezTo>
                  <a:cubicBezTo>
                    <a:pt x="183" y="137"/>
                    <a:pt x="180" y="134"/>
                    <a:pt x="171" y="134"/>
                  </a:cubicBezTo>
                  <a:cubicBezTo>
                    <a:pt x="141" y="135"/>
                    <a:pt x="111" y="135"/>
                    <a:pt x="82" y="134"/>
                  </a:cubicBezTo>
                  <a:cubicBezTo>
                    <a:pt x="71" y="134"/>
                    <a:pt x="69" y="137"/>
                    <a:pt x="69" y="147"/>
                  </a:cubicBezTo>
                  <a:cubicBezTo>
                    <a:pt x="69" y="445"/>
                    <a:pt x="69" y="743"/>
                    <a:pt x="69" y="1040"/>
                  </a:cubicBezTo>
                  <a:cubicBezTo>
                    <a:pt x="69" y="1045"/>
                    <a:pt x="69" y="1050"/>
                    <a:pt x="69" y="1055"/>
                  </a:cubicBezTo>
                  <a:close/>
                  <a:moveTo>
                    <a:pt x="511" y="592"/>
                  </a:moveTo>
                  <a:cubicBezTo>
                    <a:pt x="511" y="676"/>
                    <a:pt x="511" y="760"/>
                    <a:pt x="511" y="843"/>
                  </a:cubicBezTo>
                  <a:cubicBezTo>
                    <a:pt x="511" y="848"/>
                    <a:pt x="508" y="857"/>
                    <a:pt x="516" y="857"/>
                  </a:cubicBezTo>
                  <a:cubicBezTo>
                    <a:pt x="525" y="858"/>
                    <a:pt x="521" y="849"/>
                    <a:pt x="521" y="844"/>
                  </a:cubicBezTo>
                  <a:cubicBezTo>
                    <a:pt x="522" y="677"/>
                    <a:pt x="522" y="509"/>
                    <a:pt x="521" y="342"/>
                  </a:cubicBezTo>
                  <a:cubicBezTo>
                    <a:pt x="521" y="337"/>
                    <a:pt x="525" y="330"/>
                    <a:pt x="516" y="329"/>
                  </a:cubicBezTo>
                  <a:cubicBezTo>
                    <a:pt x="515" y="329"/>
                    <a:pt x="511" y="338"/>
                    <a:pt x="511" y="342"/>
                  </a:cubicBezTo>
                  <a:cubicBezTo>
                    <a:pt x="511" y="426"/>
                    <a:pt x="511" y="509"/>
                    <a:pt x="511" y="592"/>
                  </a:cubicBezTo>
                  <a:close/>
                  <a:moveTo>
                    <a:pt x="321" y="634"/>
                  </a:moveTo>
                  <a:cubicBezTo>
                    <a:pt x="319" y="633"/>
                    <a:pt x="318" y="632"/>
                    <a:pt x="317" y="632"/>
                  </a:cubicBezTo>
                  <a:cubicBezTo>
                    <a:pt x="291" y="630"/>
                    <a:pt x="265" y="628"/>
                    <a:pt x="240" y="627"/>
                  </a:cubicBezTo>
                  <a:cubicBezTo>
                    <a:pt x="231" y="627"/>
                    <a:pt x="224" y="634"/>
                    <a:pt x="225" y="641"/>
                  </a:cubicBezTo>
                  <a:cubicBezTo>
                    <a:pt x="225" y="650"/>
                    <a:pt x="233" y="655"/>
                    <a:pt x="242" y="653"/>
                  </a:cubicBezTo>
                  <a:cubicBezTo>
                    <a:pt x="255" y="650"/>
                    <a:pt x="268" y="647"/>
                    <a:pt x="281" y="644"/>
                  </a:cubicBezTo>
                  <a:cubicBezTo>
                    <a:pt x="294" y="641"/>
                    <a:pt x="307" y="638"/>
                    <a:pt x="321" y="634"/>
                  </a:cubicBezTo>
                  <a:close/>
                  <a:moveTo>
                    <a:pt x="521" y="190"/>
                  </a:moveTo>
                  <a:cubicBezTo>
                    <a:pt x="521" y="174"/>
                    <a:pt x="522" y="159"/>
                    <a:pt x="521" y="143"/>
                  </a:cubicBezTo>
                  <a:cubicBezTo>
                    <a:pt x="521" y="140"/>
                    <a:pt x="518" y="137"/>
                    <a:pt x="517" y="134"/>
                  </a:cubicBezTo>
                  <a:cubicBezTo>
                    <a:pt x="515" y="137"/>
                    <a:pt x="511" y="140"/>
                    <a:pt x="511" y="142"/>
                  </a:cubicBezTo>
                  <a:cubicBezTo>
                    <a:pt x="511" y="174"/>
                    <a:pt x="511" y="206"/>
                    <a:pt x="511" y="238"/>
                  </a:cubicBezTo>
                  <a:cubicBezTo>
                    <a:pt x="511" y="240"/>
                    <a:pt x="514" y="243"/>
                    <a:pt x="516" y="246"/>
                  </a:cubicBezTo>
                  <a:cubicBezTo>
                    <a:pt x="518" y="243"/>
                    <a:pt x="521" y="240"/>
                    <a:pt x="521" y="238"/>
                  </a:cubicBezTo>
                  <a:cubicBezTo>
                    <a:pt x="522" y="222"/>
                    <a:pt x="521" y="206"/>
                    <a:pt x="521" y="19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314504" y="1788334"/>
            <a:ext cx="32713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СЕД обеспечивает своевременность и прозрачность </a:t>
            </a:r>
            <a:r>
              <a:rPr lang="ru-RU" sz="1500" dirty="0" smtClean="0">
                <a:latin typeface="Open Sans" panose="020B0606030504020204" pitchFamily="34" charset="0"/>
              </a:rPr>
              <a:t>ЛО (0,22 балла)</a:t>
            </a:r>
            <a:r>
              <a:rPr lang="en-US" sz="1500" dirty="0" smtClean="0"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314504" y="2644429"/>
            <a:ext cx="32713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Расширение СЕД через собственную инфраструктуру </a:t>
            </a:r>
            <a:r>
              <a:rPr lang="ru-RU" sz="1500" dirty="0" smtClean="0">
                <a:latin typeface="Open Sans" panose="020B0606030504020204" pitchFamily="34" charset="0"/>
              </a:rPr>
              <a:t>логистики (0,20 балла)</a:t>
            </a:r>
            <a:r>
              <a:rPr lang="en-US" sz="1500" dirty="0" smtClean="0"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314503" y="3490625"/>
            <a:ext cx="32713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Автоматизация производства – залог развития логистической </a:t>
            </a:r>
            <a:r>
              <a:rPr lang="ru-RU" sz="1500" dirty="0" smtClean="0">
                <a:latin typeface="Open Sans" panose="020B0606030504020204" pitchFamily="34" charset="0"/>
              </a:rPr>
              <a:t>инфраструктуры (0,18 баллов)</a:t>
            </a:r>
            <a:r>
              <a:rPr lang="en-US" sz="1500" dirty="0" smtClean="0"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06323" y="1788334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1506323" y="2639174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1497292" y="3490625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EF5B69-9730-481B-A478-36120A298167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4D186C-2DBE-4C7E-B1A4-2568492A127F}"/>
              </a:ext>
            </a:extLst>
          </p:cNvPr>
          <p:cNvSpPr/>
          <p:nvPr/>
        </p:nvSpPr>
        <p:spPr>
          <a:xfrm>
            <a:off x="7240446" y="870524"/>
            <a:ext cx="4077793" cy="5116951"/>
          </a:xfrm>
          <a:prstGeom prst="roundRect">
            <a:avLst>
              <a:gd name="adj" fmla="val 96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-103259" y="96247"/>
            <a:ext cx="615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Возможности 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Oval 12">
            <a:extLst>
              <a:ext uri="{FF2B5EF4-FFF2-40B4-BE49-F238E27FC236}">
                <a16:creationId xmlns:a16="http://schemas.microsoft.com/office/drawing/2014/main" id="{D347A350-69A1-4230-8ED3-D6793C226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23" y="4341465"/>
            <a:ext cx="524427" cy="5020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b="1" noProof="0" dirty="0" smtClean="0">
                <a:solidFill>
                  <a:srgbClr val="FFFFFF"/>
                </a:solidFill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314502" y="4336821"/>
            <a:ext cx="32713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Эффективное бюджетирование </a:t>
            </a:r>
            <a:endParaRPr lang="ru-RU" sz="1500" dirty="0" smtClean="0">
              <a:latin typeface="Open Sans" panose="020B0606030504020204" pitchFamily="34" charset="0"/>
            </a:endParaRPr>
          </a:p>
          <a:p>
            <a:pPr lvl="0"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ГОБМП (0,13 баллов)</a:t>
            </a:r>
            <a:r>
              <a:rPr lang="en-US" sz="1500" dirty="0" smtClean="0"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Oval 62">
            <a:extLst>
              <a:ext uri="{FF2B5EF4-FFF2-40B4-BE49-F238E27FC236}">
                <a16:creationId xmlns:a16="http://schemas.microsoft.com/office/drawing/2014/main" id="{2B9C0BA6-A82D-48FF-B21F-279C6081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23" y="5186620"/>
            <a:ext cx="524427" cy="5149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</a:rPr>
              <a:t>5</a:t>
            </a:r>
            <a:endParaRPr lang="en-GB" dirty="0">
              <a:solidFill>
                <a:srgbClr val="282F39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2330074" y="5192916"/>
            <a:ext cx="32713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500" dirty="0">
                <a:latin typeface="Open Sans" panose="020B0606030504020204" pitchFamily="34" charset="0"/>
              </a:rPr>
              <a:t>Изменения в структуре заболеваемости и смертности </a:t>
            </a:r>
            <a:r>
              <a:rPr lang="ru-RU" sz="1500" dirty="0" smtClean="0">
                <a:latin typeface="Open Sans" panose="020B0606030504020204" pitchFamily="34" charset="0"/>
              </a:rPr>
              <a:t>населения (0,09 баллов)</a:t>
            </a:r>
            <a:r>
              <a:rPr lang="en-US" sz="1500" dirty="0" smtClean="0">
                <a:latin typeface="Open Sans" panose="020B0606030504020204" pitchFamily="34" charset="0"/>
              </a:rPr>
              <a:t>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420726" y="931604"/>
            <a:ext cx="65587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Суммарная оценка 1,29 баллов (62,3%)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280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 animBg="1"/>
      <p:bldP spid="7" grpId="0" animBg="1"/>
      <p:bldP spid="24" grpId="0" animBg="1"/>
      <p:bldP spid="27" grpId="0"/>
      <p:bldP spid="29" grpId="0" animBg="1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6901F867-EA3A-4053-BC23-44561238D953}"/>
              </a:ext>
            </a:extLst>
          </p:cNvPr>
          <p:cNvSpPr txBox="1"/>
          <p:nvPr/>
        </p:nvSpPr>
        <p:spPr>
          <a:xfrm>
            <a:off x="1974688" y="85539"/>
            <a:ext cx="85612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Угрозы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0092CC-314E-489E-9B25-13D774E264E8}"/>
              </a:ext>
            </a:extLst>
          </p:cNvPr>
          <p:cNvSpPr txBox="1"/>
          <p:nvPr/>
        </p:nvSpPr>
        <p:spPr>
          <a:xfrm>
            <a:off x="2975934" y="1055256"/>
            <a:ext cx="65587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Суммарная оценка 0,78 баллов (37,7%)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868830F4-7D27-455C-ADC2-FF94711C26BA}"/>
              </a:ext>
            </a:extLst>
          </p:cNvPr>
          <p:cNvSpPr>
            <a:spLocks noEditPoints="1"/>
          </p:cNvSpPr>
          <p:nvPr/>
        </p:nvSpPr>
        <p:spPr bwMode="auto">
          <a:xfrm>
            <a:off x="828612" y="1717431"/>
            <a:ext cx="2709297" cy="4735904"/>
          </a:xfrm>
          <a:custGeom>
            <a:avLst/>
            <a:gdLst>
              <a:gd name="T0" fmla="*/ 7 w 376"/>
              <a:gd name="T1" fmla="*/ 393 h 673"/>
              <a:gd name="T2" fmla="*/ 84 w 376"/>
              <a:gd name="T3" fmla="*/ 387 h 673"/>
              <a:gd name="T4" fmla="*/ 69 w 376"/>
              <a:gd name="T5" fmla="*/ 378 h 673"/>
              <a:gd name="T6" fmla="*/ 42 w 376"/>
              <a:gd name="T7" fmla="*/ 322 h 673"/>
              <a:gd name="T8" fmla="*/ 2 w 376"/>
              <a:gd name="T9" fmla="*/ 249 h 673"/>
              <a:gd name="T10" fmla="*/ 7 w 376"/>
              <a:gd name="T11" fmla="*/ 226 h 673"/>
              <a:gd name="T12" fmla="*/ 84 w 376"/>
              <a:gd name="T13" fmla="*/ 220 h 673"/>
              <a:gd name="T14" fmla="*/ 70 w 376"/>
              <a:gd name="T15" fmla="*/ 211 h 673"/>
              <a:gd name="T16" fmla="*/ 42 w 376"/>
              <a:gd name="T17" fmla="*/ 155 h 673"/>
              <a:gd name="T18" fmla="*/ 2 w 376"/>
              <a:gd name="T19" fmla="*/ 81 h 673"/>
              <a:gd name="T20" fmla="*/ 7 w 376"/>
              <a:gd name="T21" fmla="*/ 59 h 673"/>
              <a:gd name="T22" fmla="*/ 86 w 376"/>
              <a:gd name="T23" fmla="*/ 54 h 673"/>
              <a:gd name="T24" fmla="*/ 136 w 376"/>
              <a:gd name="T25" fmla="*/ 26 h 673"/>
              <a:gd name="T26" fmla="*/ 235 w 376"/>
              <a:gd name="T27" fmla="*/ 14 h 673"/>
              <a:gd name="T28" fmla="*/ 262 w 376"/>
              <a:gd name="T29" fmla="*/ 36 h 673"/>
              <a:gd name="T30" fmla="*/ 289 w 376"/>
              <a:gd name="T31" fmla="*/ 51 h 673"/>
              <a:gd name="T32" fmla="*/ 369 w 376"/>
              <a:gd name="T33" fmla="*/ 59 h 673"/>
              <a:gd name="T34" fmla="*/ 373 w 376"/>
              <a:gd name="T35" fmla="*/ 86 h 673"/>
              <a:gd name="T36" fmla="*/ 314 w 376"/>
              <a:gd name="T37" fmla="*/ 183 h 673"/>
              <a:gd name="T38" fmla="*/ 295 w 376"/>
              <a:gd name="T39" fmla="*/ 211 h 673"/>
              <a:gd name="T40" fmla="*/ 303 w 376"/>
              <a:gd name="T41" fmla="*/ 226 h 673"/>
              <a:gd name="T42" fmla="*/ 376 w 376"/>
              <a:gd name="T43" fmla="*/ 226 h 673"/>
              <a:gd name="T44" fmla="*/ 337 w 376"/>
              <a:gd name="T45" fmla="*/ 319 h 673"/>
              <a:gd name="T46" fmla="*/ 306 w 376"/>
              <a:gd name="T47" fmla="*/ 378 h 673"/>
              <a:gd name="T48" fmla="*/ 292 w 376"/>
              <a:gd name="T49" fmla="*/ 383 h 673"/>
              <a:gd name="T50" fmla="*/ 369 w 376"/>
              <a:gd name="T51" fmla="*/ 393 h 673"/>
              <a:gd name="T52" fmla="*/ 373 w 376"/>
              <a:gd name="T53" fmla="*/ 420 h 673"/>
              <a:gd name="T54" fmla="*/ 311 w 376"/>
              <a:gd name="T55" fmla="*/ 524 h 673"/>
              <a:gd name="T56" fmla="*/ 303 w 376"/>
              <a:gd name="T57" fmla="*/ 545 h 673"/>
              <a:gd name="T58" fmla="*/ 264 w 376"/>
              <a:gd name="T59" fmla="*/ 571 h 673"/>
              <a:gd name="T60" fmla="*/ 235 w 376"/>
              <a:gd name="T61" fmla="*/ 577 h 673"/>
              <a:gd name="T62" fmla="*/ 229 w 376"/>
              <a:gd name="T63" fmla="*/ 673 h 673"/>
              <a:gd name="T64" fmla="*/ 141 w 376"/>
              <a:gd name="T65" fmla="*/ 667 h 673"/>
              <a:gd name="T66" fmla="*/ 134 w 376"/>
              <a:gd name="T67" fmla="*/ 571 h 673"/>
              <a:gd name="T68" fmla="*/ 85 w 376"/>
              <a:gd name="T69" fmla="*/ 549 h 673"/>
              <a:gd name="T70" fmla="*/ 69 w 376"/>
              <a:gd name="T71" fmla="*/ 545 h 673"/>
              <a:gd name="T72" fmla="*/ 42 w 376"/>
              <a:gd name="T73" fmla="*/ 489 h 673"/>
              <a:gd name="T74" fmla="*/ 2 w 376"/>
              <a:gd name="T75" fmla="*/ 417 h 673"/>
              <a:gd name="T76" fmla="*/ 188 w 376"/>
              <a:gd name="T77" fmla="*/ 547 h 673"/>
              <a:gd name="T78" fmla="*/ 188 w 376"/>
              <a:gd name="T79" fmla="*/ 394 h 673"/>
              <a:gd name="T80" fmla="*/ 188 w 376"/>
              <a:gd name="T81" fmla="*/ 547 h 673"/>
              <a:gd name="T82" fmla="*/ 219 w 376"/>
              <a:gd name="T83" fmla="*/ 373 h 673"/>
              <a:gd name="T84" fmla="*/ 256 w 376"/>
              <a:gd name="T85" fmla="*/ 268 h 673"/>
              <a:gd name="T86" fmla="*/ 114 w 376"/>
              <a:gd name="T87" fmla="*/ 323 h 673"/>
              <a:gd name="T88" fmla="*/ 208 w 376"/>
              <a:gd name="T89" fmla="*/ 377 h 673"/>
              <a:gd name="T90" fmla="*/ 265 w 376"/>
              <a:gd name="T91" fmla="*/ 136 h 673"/>
              <a:gd name="T92" fmla="*/ 111 w 376"/>
              <a:gd name="T93" fmla="*/ 13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76" h="673">
                <a:moveTo>
                  <a:pt x="0" y="393"/>
                </a:moveTo>
                <a:cubicBezTo>
                  <a:pt x="3" y="393"/>
                  <a:pt x="5" y="393"/>
                  <a:pt x="7" y="393"/>
                </a:cubicBezTo>
                <a:cubicBezTo>
                  <a:pt x="31" y="393"/>
                  <a:pt x="54" y="393"/>
                  <a:pt x="78" y="393"/>
                </a:cubicBezTo>
                <a:cubicBezTo>
                  <a:pt x="83" y="393"/>
                  <a:pt x="84" y="392"/>
                  <a:pt x="84" y="387"/>
                </a:cubicBezTo>
                <a:cubicBezTo>
                  <a:pt x="84" y="377"/>
                  <a:pt x="85" y="378"/>
                  <a:pt x="75" y="378"/>
                </a:cubicBezTo>
                <a:cubicBezTo>
                  <a:pt x="73" y="378"/>
                  <a:pt x="71" y="378"/>
                  <a:pt x="69" y="378"/>
                </a:cubicBezTo>
                <a:cubicBezTo>
                  <a:pt x="69" y="375"/>
                  <a:pt x="68" y="372"/>
                  <a:pt x="68" y="369"/>
                </a:cubicBezTo>
                <a:cubicBezTo>
                  <a:pt x="66" y="350"/>
                  <a:pt x="55" y="335"/>
                  <a:pt x="42" y="322"/>
                </a:cubicBezTo>
                <a:cubicBezTo>
                  <a:pt x="32" y="312"/>
                  <a:pt x="22" y="301"/>
                  <a:pt x="15" y="288"/>
                </a:cubicBezTo>
                <a:cubicBezTo>
                  <a:pt x="8" y="276"/>
                  <a:pt x="4" y="263"/>
                  <a:pt x="2" y="249"/>
                </a:cubicBezTo>
                <a:cubicBezTo>
                  <a:pt x="2" y="242"/>
                  <a:pt x="1" y="234"/>
                  <a:pt x="0" y="226"/>
                </a:cubicBezTo>
                <a:cubicBezTo>
                  <a:pt x="3" y="226"/>
                  <a:pt x="5" y="226"/>
                  <a:pt x="7" y="226"/>
                </a:cubicBezTo>
                <a:cubicBezTo>
                  <a:pt x="31" y="226"/>
                  <a:pt x="54" y="226"/>
                  <a:pt x="78" y="226"/>
                </a:cubicBezTo>
                <a:cubicBezTo>
                  <a:pt x="83" y="226"/>
                  <a:pt x="84" y="225"/>
                  <a:pt x="84" y="220"/>
                </a:cubicBezTo>
                <a:cubicBezTo>
                  <a:pt x="84" y="210"/>
                  <a:pt x="85" y="211"/>
                  <a:pt x="75" y="211"/>
                </a:cubicBezTo>
                <a:cubicBezTo>
                  <a:pt x="73" y="211"/>
                  <a:pt x="71" y="211"/>
                  <a:pt x="70" y="211"/>
                </a:cubicBezTo>
                <a:cubicBezTo>
                  <a:pt x="68" y="203"/>
                  <a:pt x="67" y="196"/>
                  <a:pt x="65" y="189"/>
                </a:cubicBezTo>
                <a:cubicBezTo>
                  <a:pt x="61" y="176"/>
                  <a:pt x="52" y="165"/>
                  <a:pt x="42" y="155"/>
                </a:cubicBezTo>
                <a:cubicBezTo>
                  <a:pt x="32" y="145"/>
                  <a:pt x="22" y="134"/>
                  <a:pt x="15" y="121"/>
                </a:cubicBezTo>
                <a:cubicBezTo>
                  <a:pt x="8" y="109"/>
                  <a:pt x="4" y="96"/>
                  <a:pt x="2" y="81"/>
                </a:cubicBezTo>
                <a:cubicBezTo>
                  <a:pt x="2" y="74"/>
                  <a:pt x="1" y="67"/>
                  <a:pt x="0" y="59"/>
                </a:cubicBezTo>
                <a:cubicBezTo>
                  <a:pt x="3" y="59"/>
                  <a:pt x="5" y="59"/>
                  <a:pt x="7" y="59"/>
                </a:cubicBezTo>
                <a:cubicBezTo>
                  <a:pt x="31" y="59"/>
                  <a:pt x="55" y="59"/>
                  <a:pt x="78" y="59"/>
                </a:cubicBezTo>
                <a:cubicBezTo>
                  <a:pt x="82" y="59"/>
                  <a:pt x="84" y="58"/>
                  <a:pt x="86" y="54"/>
                </a:cubicBezTo>
                <a:cubicBezTo>
                  <a:pt x="91" y="42"/>
                  <a:pt x="100" y="35"/>
                  <a:pt x="114" y="36"/>
                </a:cubicBezTo>
                <a:cubicBezTo>
                  <a:pt x="123" y="36"/>
                  <a:pt x="129" y="35"/>
                  <a:pt x="136" y="26"/>
                </a:cubicBezTo>
                <a:cubicBezTo>
                  <a:pt x="145" y="12"/>
                  <a:pt x="161" y="7"/>
                  <a:pt x="177" y="4"/>
                </a:cubicBezTo>
                <a:cubicBezTo>
                  <a:pt x="197" y="0"/>
                  <a:pt x="217" y="4"/>
                  <a:pt x="235" y="14"/>
                </a:cubicBezTo>
                <a:cubicBezTo>
                  <a:pt x="242" y="18"/>
                  <a:pt x="249" y="24"/>
                  <a:pt x="253" y="31"/>
                </a:cubicBezTo>
                <a:cubicBezTo>
                  <a:pt x="255" y="35"/>
                  <a:pt x="258" y="36"/>
                  <a:pt x="262" y="36"/>
                </a:cubicBezTo>
                <a:cubicBezTo>
                  <a:pt x="272" y="35"/>
                  <a:pt x="281" y="39"/>
                  <a:pt x="287" y="48"/>
                </a:cubicBezTo>
                <a:cubicBezTo>
                  <a:pt x="288" y="49"/>
                  <a:pt x="289" y="51"/>
                  <a:pt x="289" y="51"/>
                </a:cubicBezTo>
                <a:cubicBezTo>
                  <a:pt x="290" y="58"/>
                  <a:pt x="294" y="59"/>
                  <a:pt x="301" y="59"/>
                </a:cubicBezTo>
                <a:cubicBezTo>
                  <a:pt x="324" y="59"/>
                  <a:pt x="347" y="59"/>
                  <a:pt x="369" y="59"/>
                </a:cubicBezTo>
                <a:cubicBezTo>
                  <a:pt x="371" y="59"/>
                  <a:pt x="373" y="59"/>
                  <a:pt x="376" y="59"/>
                </a:cubicBezTo>
                <a:cubicBezTo>
                  <a:pt x="375" y="68"/>
                  <a:pt x="374" y="77"/>
                  <a:pt x="373" y="86"/>
                </a:cubicBezTo>
                <a:cubicBezTo>
                  <a:pt x="370" y="113"/>
                  <a:pt x="356" y="134"/>
                  <a:pt x="337" y="152"/>
                </a:cubicBezTo>
                <a:cubicBezTo>
                  <a:pt x="327" y="161"/>
                  <a:pt x="318" y="170"/>
                  <a:pt x="314" y="183"/>
                </a:cubicBezTo>
                <a:cubicBezTo>
                  <a:pt x="310" y="192"/>
                  <a:pt x="308" y="201"/>
                  <a:pt x="306" y="211"/>
                </a:cubicBezTo>
                <a:cubicBezTo>
                  <a:pt x="303" y="211"/>
                  <a:pt x="299" y="211"/>
                  <a:pt x="295" y="211"/>
                </a:cubicBezTo>
                <a:cubicBezTo>
                  <a:pt x="293" y="211"/>
                  <a:pt x="292" y="212"/>
                  <a:pt x="292" y="215"/>
                </a:cubicBezTo>
                <a:cubicBezTo>
                  <a:pt x="292" y="228"/>
                  <a:pt x="290" y="226"/>
                  <a:pt x="303" y="226"/>
                </a:cubicBezTo>
                <a:cubicBezTo>
                  <a:pt x="318" y="226"/>
                  <a:pt x="333" y="226"/>
                  <a:pt x="349" y="226"/>
                </a:cubicBezTo>
                <a:cubicBezTo>
                  <a:pt x="357" y="226"/>
                  <a:pt x="366" y="226"/>
                  <a:pt x="376" y="226"/>
                </a:cubicBezTo>
                <a:cubicBezTo>
                  <a:pt x="375" y="235"/>
                  <a:pt x="374" y="244"/>
                  <a:pt x="373" y="253"/>
                </a:cubicBezTo>
                <a:cubicBezTo>
                  <a:pt x="370" y="280"/>
                  <a:pt x="356" y="301"/>
                  <a:pt x="337" y="319"/>
                </a:cubicBezTo>
                <a:cubicBezTo>
                  <a:pt x="327" y="328"/>
                  <a:pt x="318" y="338"/>
                  <a:pt x="314" y="350"/>
                </a:cubicBezTo>
                <a:cubicBezTo>
                  <a:pt x="310" y="358"/>
                  <a:pt x="308" y="368"/>
                  <a:pt x="306" y="378"/>
                </a:cubicBezTo>
                <a:cubicBezTo>
                  <a:pt x="303" y="378"/>
                  <a:pt x="300" y="378"/>
                  <a:pt x="297" y="378"/>
                </a:cubicBezTo>
                <a:cubicBezTo>
                  <a:pt x="293" y="378"/>
                  <a:pt x="292" y="379"/>
                  <a:pt x="292" y="383"/>
                </a:cubicBezTo>
                <a:cubicBezTo>
                  <a:pt x="292" y="395"/>
                  <a:pt x="290" y="393"/>
                  <a:pt x="302" y="393"/>
                </a:cubicBezTo>
                <a:cubicBezTo>
                  <a:pt x="324" y="393"/>
                  <a:pt x="346" y="393"/>
                  <a:pt x="369" y="393"/>
                </a:cubicBezTo>
                <a:cubicBezTo>
                  <a:pt x="371" y="393"/>
                  <a:pt x="373" y="393"/>
                  <a:pt x="376" y="393"/>
                </a:cubicBezTo>
                <a:cubicBezTo>
                  <a:pt x="375" y="402"/>
                  <a:pt x="374" y="411"/>
                  <a:pt x="373" y="420"/>
                </a:cubicBezTo>
                <a:cubicBezTo>
                  <a:pt x="370" y="448"/>
                  <a:pt x="354" y="470"/>
                  <a:pt x="334" y="489"/>
                </a:cubicBezTo>
                <a:cubicBezTo>
                  <a:pt x="324" y="499"/>
                  <a:pt x="315" y="510"/>
                  <a:pt x="311" y="524"/>
                </a:cubicBezTo>
                <a:cubicBezTo>
                  <a:pt x="309" y="530"/>
                  <a:pt x="308" y="535"/>
                  <a:pt x="308" y="541"/>
                </a:cubicBezTo>
                <a:cubicBezTo>
                  <a:pt x="307" y="544"/>
                  <a:pt x="306" y="546"/>
                  <a:pt x="303" y="545"/>
                </a:cubicBezTo>
                <a:cubicBezTo>
                  <a:pt x="295" y="544"/>
                  <a:pt x="292" y="547"/>
                  <a:pt x="289" y="555"/>
                </a:cubicBezTo>
                <a:cubicBezTo>
                  <a:pt x="285" y="565"/>
                  <a:pt x="276" y="571"/>
                  <a:pt x="264" y="571"/>
                </a:cubicBezTo>
                <a:cubicBezTo>
                  <a:pt x="257" y="571"/>
                  <a:pt x="249" y="571"/>
                  <a:pt x="241" y="571"/>
                </a:cubicBezTo>
                <a:cubicBezTo>
                  <a:pt x="236" y="571"/>
                  <a:pt x="235" y="572"/>
                  <a:pt x="235" y="577"/>
                </a:cubicBezTo>
                <a:cubicBezTo>
                  <a:pt x="235" y="607"/>
                  <a:pt x="235" y="637"/>
                  <a:pt x="235" y="667"/>
                </a:cubicBezTo>
                <a:cubicBezTo>
                  <a:pt x="235" y="671"/>
                  <a:pt x="234" y="673"/>
                  <a:pt x="229" y="673"/>
                </a:cubicBezTo>
                <a:cubicBezTo>
                  <a:pt x="202" y="673"/>
                  <a:pt x="174" y="673"/>
                  <a:pt x="147" y="673"/>
                </a:cubicBezTo>
                <a:cubicBezTo>
                  <a:pt x="142" y="673"/>
                  <a:pt x="141" y="672"/>
                  <a:pt x="141" y="667"/>
                </a:cubicBezTo>
                <a:cubicBezTo>
                  <a:pt x="141" y="637"/>
                  <a:pt x="141" y="607"/>
                  <a:pt x="141" y="578"/>
                </a:cubicBezTo>
                <a:cubicBezTo>
                  <a:pt x="141" y="571"/>
                  <a:pt x="141" y="571"/>
                  <a:pt x="134" y="571"/>
                </a:cubicBezTo>
                <a:cubicBezTo>
                  <a:pt x="127" y="571"/>
                  <a:pt x="119" y="571"/>
                  <a:pt x="112" y="571"/>
                </a:cubicBezTo>
                <a:cubicBezTo>
                  <a:pt x="99" y="571"/>
                  <a:pt x="88" y="562"/>
                  <a:pt x="85" y="549"/>
                </a:cubicBezTo>
                <a:cubicBezTo>
                  <a:pt x="84" y="546"/>
                  <a:pt x="82" y="545"/>
                  <a:pt x="80" y="545"/>
                </a:cubicBezTo>
                <a:cubicBezTo>
                  <a:pt x="76" y="545"/>
                  <a:pt x="73" y="545"/>
                  <a:pt x="69" y="545"/>
                </a:cubicBezTo>
                <a:cubicBezTo>
                  <a:pt x="68" y="538"/>
                  <a:pt x="67" y="531"/>
                  <a:pt x="65" y="524"/>
                </a:cubicBezTo>
                <a:cubicBezTo>
                  <a:pt x="61" y="510"/>
                  <a:pt x="52" y="500"/>
                  <a:pt x="42" y="489"/>
                </a:cubicBezTo>
                <a:cubicBezTo>
                  <a:pt x="32" y="479"/>
                  <a:pt x="22" y="469"/>
                  <a:pt x="15" y="456"/>
                </a:cubicBezTo>
                <a:cubicBezTo>
                  <a:pt x="8" y="443"/>
                  <a:pt x="4" y="430"/>
                  <a:pt x="2" y="417"/>
                </a:cubicBezTo>
                <a:cubicBezTo>
                  <a:pt x="2" y="409"/>
                  <a:pt x="1" y="402"/>
                  <a:pt x="0" y="393"/>
                </a:cubicBezTo>
                <a:close/>
                <a:moveTo>
                  <a:pt x="188" y="547"/>
                </a:moveTo>
                <a:cubicBezTo>
                  <a:pt x="229" y="548"/>
                  <a:pt x="265" y="513"/>
                  <a:pt x="265" y="470"/>
                </a:cubicBezTo>
                <a:cubicBezTo>
                  <a:pt x="265" y="428"/>
                  <a:pt x="231" y="394"/>
                  <a:pt x="188" y="394"/>
                </a:cubicBezTo>
                <a:cubicBezTo>
                  <a:pt x="147" y="393"/>
                  <a:pt x="111" y="427"/>
                  <a:pt x="111" y="470"/>
                </a:cubicBezTo>
                <a:cubicBezTo>
                  <a:pt x="111" y="513"/>
                  <a:pt x="147" y="548"/>
                  <a:pt x="188" y="547"/>
                </a:cubicBezTo>
                <a:close/>
                <a:moveTo>
                  <a:pt x="208" y="377"/>
                </a:moveTo>
                <a:cubicBezTo>
                  <a:pt x="215" y="375"/>
                  <a:pt x="219" y="373"/>
                  <a:pt x="219" y="373"/>
                </a:cubicBezTo>
                <a:cubicBezTo>
                  <a:pt x="226" y="370"/>
                  <a:pt x="226" y="370"/>
                  <a:pt x="226" y="370"/>
                </a:cubicBezTo>
                <a:cubicBezTo>
                  <a:pt x="262" y="349"/>
                  <a:pt x="275" y="305"/>
                  <a:pt x="256" y="268"/>
                </a:cubicBezTo>
                <a:cubicBezTo>
                  <a:pt x="238" y="233"/>
                  <a:pt x="196" y="217"/>
                  <a:pt x="159" y="232"/>
                </a:cubicBezTo>
                <a:cubicBezTo>
                  <a:pt x="124" y="247"/>
                  <a:pt x="103" y="286"/>
                  <a:pt x="114" y="323"/>
                </a:cubicBezTo>
                <a:cubicBezTo>
                  <a:pt x="122" y="353"/>
                  <a:pt x="142" y="371"/>
                  <a:pt x="172" y="378"/>
                </a:cubicBezTo>
                <a:cubicBezTo>
                  <a:pt x="184" y="381"/>
                  <a:pt x="202" y="379"/>
                  <a:pt x="208" y="377"/>
                </a:cubicBezTo>
                <a:close/>
                <a:moveTo>
                  <a:pt x="188" y="213"/>
                </a:moveTo>
                <a:cubicBezTo>
                  <a:pt x="229" y="214"/>
                  <a:pt x="265" y="179"/>
                  <a:pt x="265" y="136"/>
                </a:cubicBezTo>
                <a:cubicBezTo>
                  <a:pt x="265" y="94"/>
                  <a:pt x="230" y="60"/>
                  <a:pt x="188" y="60"/>
                </a:cubicBezTo>
                <a:cubicBezTo>
                  <a:pt x="146" y="60"/>
                  <a:pt x="111" y="94"/>
                  <a:pt x="111" y="136"/>
                </a:cubicBezTo>
                <a:cubicBezTo>
                  <a:pt x="111" y="179"/>
                  <a:pt x="147" y="214"/>
                  <a:pt x="188" y="21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F9B639-F221-48F3-B25A-4BF5906D9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922" y="2267457"/>
            <a:ext cx="850676" cy="83018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690656-1CC8-44CE-8330-7495ABFEC2C7}"/>
              </a:ext>
            </a:extLst>
          </p:cNvPr>
          <p:cNvSpPr txBox="1"/>
          <p:nvPr/>
        </p:nvSpPr>
        <p:spPr>
          <a:xfrm>
            <a:off x="4448704" y="2166214"/>
            <a:ext cx="253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Внедрение регулирования цен на ЛС (0,13 баллов)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239F3C-6BD5-4B5B-8B51-5EEA2FBEA89A}"/>
              </a:ext>
            </a:extLst>
          </p:cNvPr>
          <p:cNvSpPr txBox="1"/>
          <p:nvPr/>
        </p:nvSpPr>
        <p:spPr>
          <a:xfrm>
            <a:off x="4116382" y="3863631"/>
            <a:ext cx="253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Внедрение механизма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сооплаты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(0,11 баллов)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00D497-784D-4178-B466-DBB6D783F6B0}"/>
              </a:ext>
            </a:extLst>
          </p:cNvPr>
          <p:cNvSpPr txBox="1"/>
          <p:nvPr/>
        </p:nvSpPr>
        <p:spPr>
          <a:xfrm>
            <a:off x="6999886" y="3360075"/>
            <a:ext cx="2534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Рост инфляции и снижение ставок валютных депозитов (0,08 балла)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48A8CFC-6F46-4A16-819F-E2F1CDF94283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00D497-784D-4178-B466-DBB6D783F6B0}"/>
              </a:ext>
            </a:extLst>
          </p:cNvPr>
          <p:cNvSpPr txBox="1"/>
          <p:nvPr/>
        </p:nvSpPr>
        <p:spPr>
          <a:xfrm>
            <a:off x="8977481" y="2092653"/>
            <a:ext cx="2534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Не все виды закупа реализованы через веб-портал (0,08 балла)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00D497-784D-4178-B466-DBB6D783F6B0}"/>
              </a:ext>
            </a:extLst>
          </p:cNvPr>
          <p:cNvSpPr txBox="1"/>
          <p:nvPr/>
        </p:nvSpPr>
        <p:spPr>
          <a:xfrm>
            <a:off x="6059220" y="4980177"/>
            <a:ext cx="2534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latin typeface="Open Sans" panose="020B0606030504020204" pitchFamily="34" charset="0"/>
              </a:rPr>
              <a:t>НПА не могут быть реализованы в полной мере (0,08 баллов)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endParaRPr lang="en-GB" dirty="0">
              <a:latin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00D497-784D-4178-B466-DBB6D783F6B0}"/>
              </a:ext>
            </a:extLst>
          </p:cNvPr>
          <p:cNvSpPr txBox="1"/>
          <p:nvPr/>
        </p:nvSpPr>
        <p:spPr>
          <a:xfrm>
            <a:off x="9657199" y="4414480"/>
            <a:ext cx="20595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Неэффективное планирование ЛС/МИ медицинскими организациями (0,08 балла)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.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422394" y="2292506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08622" y="4013721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986312" y="3511703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018117" y="5125357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9630900" y="4569544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958538" y="2238711"/>
            <a:ext cx="86852" cy="822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3" grpId="0" animBg="1"/>
      <p:bldP spid="14" grpId="0" animBg="1"/>
      <p:bldP spid="31" grpId="0"/>
      <p:bldP spid="32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29834</TotalTime>
  <Words>2895</Words>
  <Application>Microsoft Office PowerPoint</Application>
  <PresentationFormat>Широкоэкранный</PresentationFormat>
  <Paragraphs>652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Noto Sans</vt:lpstr>
      <vt:lpstr>Noto Sans Disp ExtBd</vt:lpstr>
      <vt:lpstr>Open Sans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Сыздыкова Айгуль Малаевна</cp:lastModifiedBy>
  <cp:revision>2029</cp:revision>
  <dcterms:created xsi:type="dcterms:W3CDTF">2017-12-05T16:25:52Z</dcterms:created>
  <dcterms:modified xsi:type="dcterms:W3CDTF">2019-11-22T05:41:55Z</dcterms:modified>
  <cp:contentStatus/>
</cp:coreProperties>
</file>